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81" r:id="rId4"/>
    <p:sldId id="284" r:id="rId5"/>
    <p:sldId id="285" r:id="rId6"/>
    <p:sldId id="315" r:id="rId7"/>
    <p:sldId id="286" r:id="rId8"/>
    <p:sldId id="287" r:id="rId9"/>
    <p:sldId id="316" r:id="rId10"/>
    <p:sldId id="317" r:id="rId11"/>
    <p:sldId id="318" r:id="rId12"/>
    <p:sldId id="321" r:id="rId13"/>
    <p:sldId id="319" r:id="rId14"/>
    <p:sldId id="288" r:id="rId15"/>
    <p:sldId id="322" r:id="rId16"/>
    <p:sldId id="323" r:id="rId17"/>
    <p:sldId id="326" r:id="rId18"/>
    <p:sldId id="325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35" autoAdjust="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8F0E9-91AB-4EF7-98A5-62D4E56A1533}" type="datetimeFigureOut">
              <a:rPr lang="it-IT" smtClean="0"/>
              <a:t>22/02/2025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7EE93-DB9E-435E-9306-435ADFAAD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26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D6B6-65EA-48BC-B6E0-819F93A33F78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83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CCE6-5BBE-479A-921C-1AED2A3FA8FE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3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E49D-6B5B-4FCF-9F38-5332458833F3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86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2C83-0992-4443-A84B-6B3A95A7B32C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72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F949-5AB3-428E-8436-59CA4E521FE1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59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89CE-791E-4D00-BCDB-25DB82F150A2}" type="datetime1">
              <a:rPr lang="it-IT" smtClean="0"/>
              <a:t>22/02/2025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65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C389-18B8-4AEE-8035-BA8E1FE44F72}" type="datetime1">
              <a:rPr lang="it-IT" smtClean="0"/>
              <a:t>22/02/2025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05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02D7-2E61-4D57-81F5-AB31F0C4F0E6}" type="datetime1">
              <a:rPr lang="it-IT" smtClean="0"/>
              <a:t>22/02/2025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33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973C-3F8F-4607-BD85-740F7B92261E}" type="datetime1">
              <a:rPr lang="it-IT" smtClean="0"/>
              <a:t>22/02/2025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88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BF77-82E1-47A8-A04F-52E27F0F7DFD}" type="datetime1">
              <a:rPr lang="it-IT" smtClean="0"/>
              <a:t>22/02/2025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30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E43D-C61E-40BA-8A3B-326D3E6702DF}" type="datetime1">
              <a:rPr lang="it-IT" smtClean="0"/>
              <a:t>22/02/2025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39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D62A6-F69D-4A6C-8644-754D34002DAA}" type="datetime1">
              <a:rPr lang="it-IT" smtClean="0"/>
              <a:t>22/02/2025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4D45-3D53-4432-A1C7-C88D47F23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34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368152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Il Campionato Italiano Assoluto (CIA)</a:t>
            </a:r>
            <a:br>
              <a:rPr lang="it-IT" dirty="0"/>
            </a:br>
            <a:r>
              <a:rPr lang="it-IT" dirty="0"/>
              <a:t>- Il lavoro del Capo Arbitro -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8352928" cy="1872208"/>
          </a:xfrm>
        </p:spPr>
        <p:txBody>
          <a:bodyPr>
            <a:normAutofit lnSpcReduction="10000"/>
          </a:bodyPr>
          <a:lstStyle/>
          <a:p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Seminario arbitrale – Imola 22/2/2025</a:t>
            </a:r>
          </a:p>
          <a:p>
            <a:pPr algn="l"/>
            <a:endParaRPr lang="it-IT" sz="1800" dirty="0">
              <a:solidFill>
                <a:schemeClr val="tx1"/>
              </a:solidFill>
            </a:endParaRPr>
          </a:p>
          <a:p>
            <a:pPr algn="l"/>
            <a:endParaRPr lang="it-IT" sz="1800" dirty="0">
              <a:solidFill>
                <a:schemeClr val="tx1"/>
              </a:solidFill>
            </a:endParaRPr>
          </a:p>
          <a:p>
            <a:pPr algn="l"/>
            <a:r>
              <a:rPr lang="it-IT" sz="1800" dirty="0">
                <a:solidFill>
                  <a:schemeClr val="tx1"/>
                </a:solidFill>
              </a:rPr>
              <a:t>(A.I. Renzo </a:t>
            </a:r>
            <a:r>
              <a:rPr lang="it-IT" sz="1800" dirty="0" err="1">
                <a:solidFill>
                  <a:schemeClr val="tx1"/>
                </a:solidFill>
              </a:rPr>
              <a:t>Renier</a:t>
            </a:r>
            <a:r>
              <a:rPr lang="it-IT" sz="1800" dirty="0">
                <a:solidFill>
                  <a:schemeClr val="tx1"/>
                </a:solidFill>
              </a:rPr>
              <a:t> – renzorenier@libero.it)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52" name="Picture 4" descr="f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8600"/>
            <a:ext cx="1368152" cy="10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539552" y="1484784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/>
              <a:t>Federazione Scacchistica Italiana</a:t>
            </a:r>
          </a:p>
          <a:p>
            <a:pPr algn="ctr"/>
            <a:endParaRPr lang="it-IT" sz="2400" dirty="0"/>
          </a:p>
          <a:p>
            <a:pPr algn="ctr"/>
            <a:r>
              <a:rPr lang="it-IT" sz="2800" i="1" dirty="0">
                <a:latin typeface="Lucida Handwriting" pitchFamily="66" charset="0"/>
              </a:rPr>
              <a:t>COMMISSIONE ARBITRALE FEDERAL</a:t>
            </a:r>
            <a:r>
              <a:rPr lang="it-IT" sz="2400" i="1" dirty="0">
                <a:latin typeface="Lucida Handwriting" pitchFamily="66" charset="0"/>
              </a:rPr>
              <a:t>E</a:t>
            </a:r>
          </a:p>
          <a:p>
            <a:pPr algn="ctr"/>
            <a:r>
              <a:rPr lang="it-IT" sz="2400" dirty="0"/>
              <a:t>------------------------------------------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</a:t>
            </a:fld>
            <a:endParaRPr lang="it-IT"/>
          </a:p>
        </p:txBody>
      </p:sp>
      <p:pic>
        <p:nvPicPr>
          <p:cNvPr id="1026" name="Picture 2" descr="C:\Users\studio\Desktop\fsi_logo_piccol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8600"/>
            <a:ext cx="1368152" cy="9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0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CAMPIONATI ITALIANI DI CATEGORIA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2. </a:t>
            </a:r>
            <a:r>
              <a:rPr lang="it-IT" u="sng" dirty="0"/>
              <a:t>Ammissioni</a:t>
            </a:r>
          </a:p>
          <a:p>
            <a:pPr marL="0" indent="0">
              <a:buNone/>
            </a:pPr>
            <a:r>
              <a:rPr lang="it-IT" dirty="0"/>
              <a:t>I campionati Italiani di Categoria sono aperti a tutti i giocatori aventi i requisiti di cui all'articolo 0.1 del Regolamento dei Campionati Nazionali (CAM).</a:t>
            </a:r>
            <a:r>
              <a:rPr lang="it-IT" dirty="0">
                <a:solidFill>
                  <a:srgbClr val="0070C0"/>
                </a:solidFill>
              </a:rPr>
              <a:t> [tesserati e cittadini italiani]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it-IT" u="sng" dirty="0"/>
              <a:t>Campioni di Categoria</a:t>
            </a:r>
          </a:p>
          <a:p>
            <a:pPr marL="0" indent="0">
              <a:buNone/>
            </a:pPr>
            <a:r>
              <a:rPr lang="it-IT" dirty="0"/>
              <a:t>Ottiene il titolo di </a:t>
            </a:r>
            <a:r>
              <a:rPr lang="it-IT" dirty="0">
                <a:solidFill>
                  <a:srgbClr val="FF0000"/>
                </a:solidFill>
              </a:rPr>
              <a:t>Campione di Categoria </a:t>
            </a:r>
            <a:r>
              <a:rPr lang="it-IT" dirty="0"/>
              <a:t>il primo classificato di ognuna delle seguenti categorie: CM, 1N, 2N, 3N, NC.</a:t>
            </a:r>
          </a:p>
          <a:p>
            <a:pPr marL="0" indent="0">
              <a:buNone/>
            </a:pPr>
            <a:r>
              <a:rPr lang="it-IT" dirty="0"/>
              <a:t>4. </a:t>
            </a:r>
            <a:r>
              <a:rPr lang="it-IT" u="sng" dirty="0"/>
              <a:t>Ammissione alla Semifinale dell'anno successivo</a:t>
            </a:r>
          </a:p>
          <a:p>
            <a:pPr marL="0" indent="0">
              <a:buNone/>
            </a:pPr>
            <a:r>
              <a:rPr lang="it-IT" dirty="0"/>
              <a:t>Ottengono l'ammissione alla Semifinale dell'anno successivo </a:t>
            </a:r>
            <a:r>
              <a:rPr lang="it-IT" dirty="0">
                <a:solidFill>
                  <a:srgbClr val="FF0000"/>
                </a:solidFill>
              </a:rPr>
              <a:t>i primi 10 classificati, del torneo open o del torneo CM, con </a:t>
            </a:r>
            <a:r>
              <a:rPr lang="it-IT" dirty="0" err="1">
                <a:solidFill>
                  <a:srgbClr val="FF0000"/>
                </a:solidFill>
              </a:rPr>
              <a:t>Elo</a:t>
            </a:r>
            <a:r>
              <a:rPr lang="it-IT" dirty="0">
                <a:solidFill>
                  <a:srgbClr val="FF0000"/>
                </a:solidFill>
              </a:rPr>
              <a:t> inferiore a 2100.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572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C000"/>
            </a:gs>
            <a:gs pos="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it-IT" sz="3600" dirty="0"/>
              <a:t>Semifinale di Campionato Italiano Assoluto, 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2.3.3 Semifinale del CIA</a:t>
            </a:r>
          </a:p>
          <a:p>
            <a:pPr marL="0" indent="0">
              <a:buNone/>
            </a:pPr>
            <a:r>
              <a:rPr lang="it-IT" sz="2800" dirty="0"/>
              <a:t>1. </a:t>
            </a:r>
            <a:r>
              <a:rPr lang="it-IT" sz="2800" u="sng" dirty="0"/>
              <a:t>Svolgimento</a:t>
            </a:r>
          </a:p>
          <a:p>
            <a:pPr marL="0" indent="0">
              <a:buNone/>
            </a:pPr>
            <a:r>
              <a:rPr lang="it-IT" sz="2800" dirty="0"/>
              <a:t>La Semifinale è un torneo di tipo “open”, da svolgersi in 8 o 9 turni di gioco, con sistema svizzero.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000" dirty="0"/>
              <a:t>NOTE (dall’RTF):</a:t>
            </a:r>
          </a:p>
          <a:p>
            <a:pPr marL="0" indent="0">
              <a:buNone/>
            </a:pPr>
            <a:r>
              <a:rPr lang="it-IT" sz="2000" dirty="0"/>
              <a:t>5.2.3 È possibile derogare a quanto [sopra] purché il responsabile </a:t>
            </a:r>
            <a:r>
              <a:rPr lang="it-IT" sz="2000" dirty="0" err="1"/>
              <a:t>Elo</a:t>
            </a:r>
            <a:r>
              <a:rPr lang="it-IT" sz="2000" dirty="0"/>
              <a:t> Italia rilasci uno specifico nulla osta in fase di autorizzazione della competizione.</a:t>
            </a:r>
          </a:p>
          <a:p>
            <a:pPr marL="0" indent="0">
              <a:buNone/>
            </a:pPr>
            <a:r>
              <a:rPr lang="it-IT" sz="2000" dirty="0"/>
              <a:t>5.3.2 Le competizioni individuali devono svolgersi in almeno cinque turni, con un minimo di sei partecipanti.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21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363272" cy="1368152"/>
          </a:xfrm>
        </p:spPr>
        <p:txBody>
          <a:bodyPr>
            <a:normAutofit/>
          </a:bodyPr>
          <a:lstStyle/>
          <a:p>
            <a:r>
              <a:rPr lang="it-IT" sz="3200" dirty="0"/>
              <a:t>Semifinale di Campionato Italiano Assoluto, …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734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2 </a:t>
            </a:r>
            <a:r>
              <a:rPr lang="it-IT" u="sng" dirty="0"/>
              <a:t>Ammissioni</a:t>
            </a:r>
          </a:p>
          <a:p>
            <a:pPr marL="0" indent="0">
              <a:buNone/>
            </a:pPr>
            <a:r>
              <a:rPr lang="it-IT" dirty="0"/>
              <a:t>Sono ammessi alla Semifinale e concorrono all'ammissione alla finale Campionato Italiano Assoluto tutti i giocatori aventi i requisiti di cui all'articolo 0.1 del Regolamento dei Campionati Nazionali (CAM), che non siano già qualificati per la finale Campionato Italiano Assoluto e che abbiano almeno uno dei seguenti requisiti:</a:t>
            </a:r>
          </a:p>
          <a:p>
            <a:pPr marL="0" indent="0">
              <a:buNone/>
            </a:pPr>
            <a:r>
              <a:rPr lang="it-IT" dirty="0"/>
              <a:t>a) un punteggio </a:t>
            </a:r>
            <a:r>
              <a:rPr lang="it-IT" dirty="0" err="1"/>
              <a:t>Elo</a:t>
            </a:r>
            <a:r>
              <a:rPr lang="it-IT" dirty="0"/>
              <a:t> uguale o superiore a 2100;</a:t>
            </a:r>
          </a:p>
          <a:p>
            <a:pPr marL="0" indent="0">
              <a:buNone/>
            </a:pPr>
            <a:r>
              <a:rPr lang="it-IT" dirty="0"/>
              <a:t>b) si siano qualificati dall'Open di Qualificazione dell'anno precedente (art. 2.3.2.4) </a:t>
            </a:r>
            <a:r>
              <a:rPr lang="it-IT" dirty="0">
                <a:solidFill>
                  <a:srgbClr val="0070C0"/>
                </a:solidFill>
              </a:rPr>
              <a:t>[i primi 10 del Campionato CM]</a:t>
            </a:r>
            <a:r>
              <a:rPr lang="it-IT" dirty="0"/>
              <a:t>;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/>
              <a:t>c) si siano qualificati dai Campionati Regionali (art. 2.2.4);</a:t>
            </a:r>
          </a:p>
          <a:p>
            <a:pPr marL="0" indent="0">
              <a:buNone/>
            </a:pPr>
            <a:r>
              <a:rPr lang="it-IT" dirty="0"/>
              <a:t>d) abbiano il titolo di Maestro FSI o FM o WFM o IM o WIM o GM o WGM.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92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363272" cy="1368152"/>
          </a:xfrm>
        </p:spPr>
        <p:txBody>
          <a:bodyPr>
            <a:normAutofit/>
          </a:bodyPr>
          <a:lstStyle/>
          <a:p>
            <a:r>
              <a:rPr lang="it-IT" sz="3200" dirty="0"/>
              <a:t>Semifinale di Campionato Italiano Assoluto, …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u="sng" dirty="0"/>
              <a:t>Ammissioni (2)</a:t>
            </a:r>
          </a:p>
          <a:p>
            <a:pPr marL="0" indent="0">
              <a:buNone/>
            </a:pPr>
            <a:r>
              <a:rPr lang="it-IT" sz="2400" dirty="0"/>
              <a:t>(omissis)</a:t>
            </a:r>
          </a:p>
          <a:p>
            <a:pPr marL="0" indent="0">
              <a:buNone/>
            </a:pPr>
            <a:r>
              <a:rPr lang="it-IT" sz="2400" dirty="0"/>
              <a:t>Sono ammessi alla Semifinale e concorrono all'ammissione alla finale Campionato Italiano </a:t>
            </a:r>
            <a:r>
              <a:rPr lang="it-IT" sz="2400" dirty="0">
                <a:solidFill>
                  <a:srgbClr val="FF0000"/>
                </a:solidFill>
              </a:rPr>
              <a:t>Under 20 </a:t>
            </a:r>
            <a:r>
              <a:rPr lang="it-IT" sz="2400" dirty="0"/>
              <a:t>tutti i giocatori aventi i requisiti di cui all'articolo 0.1 del Regolamento dei Campionati Nazionali (CAM), e che nell'anno della semifinale avranno compiuto o dovranno compiere 19 o 20 anni, e che non siano già qualificati per la finale Campionato Italiano Under 20.</a:t>
            </a:r>
          </a:p>
          <a:p>
            <a:pPr marL="0" indent="0">
              <a:buNone/>
            </a:pPr>
            <a:r>
              <a:rPr lang="it-IT" sz="2400" dirty="0"/>
              <a:t>(omissis)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985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/>
              <a:t>FINALE DEL 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2.4.2 Finale del Campionato Italiano Assoluto</a:t>
            </a:r>
          </a:p>
          <a:p>
            <a:pPr marL="514350" indent="-514350">
              <a:buAutoNum type="arabicPeriod"/>
            </a:pPr>
            <a:r>
              <a:rPr lang="it-IT" u="sng" dirty="0"/>
              <a:t>Svolgimento</a:t>
            </a:r>
            <a:r>
              <a:rPr lang="it-IT" dirty="0"/>
              <a:t> - La finale del Campionato Italiano è un torneo a </a:t>
            </a:r>
            <a:r>
              <a:rPr lang="it-IT" dirty="0">
                <a:solidFill>
                  <a:srgbClr val="FF0000"/>
                </a:solidFill>
              </a:rPr>
              <a:t>12 giocatori</a:t>
            </a:r>
            <a:r>
              <a:rPr lang="it-IT" dirty="0"/>
              <a:t>, da svolgersi con il sistema all'italiana, girone semplice.</a:t>
            </a:r>
          </a:p>
          <a:p>
            <a:pPr marL="0" indent="0">
              <a:buNone/>
            </a:pPr>
            <a:r>
              <a:rPr lang="it-IT" dirty="0"/>
              <a:t>2. </a:t>
            </a:r>
            <a:r>
              <a:rPr lang="it-IT" u="sng" dirty="0"/>
              <a:t>Ammissioni</a:t>
            </a:r>
            <a:r>
              <a:rPr lang="it-IT" dirty="0"/>
              <a:t> - Hanno diritto a partecipare alla Finale:</a:t>
            </a:r>
          </a:p>
          <a:p>
            <a:pPr marL="0" indent="0">
              <a:buNone/>
            </a:pPr>
            <a:r>
              <a:rPr lang="it-IT" dirty="0"/>
              <a:t>a) i primi </a:t>
            </a:r>
            <a:r>
              <a:rPr lang="it-IT" dirty="0">
                <a:solidFill>
                  <a:srgbClr val="FF0000"/>
                </a:solidFill>
              </a:rPr>
              <a:t>3 della Finale dell'anno precedente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b) i primi </a:t>
            </a:r>
            <a:r>
              <a:rPr lang="it-IT" dirty="0">
                <a:solidFill>
                  <a:srgbClr val="FF0000"/>
                </a:solidFill>
              </a:rPr>
              <a:t>3 della Semifinale </a:t>
            </a:r>
            <a:r>
              <a:rPr lang="it-IT" dirty="0"/>
              <a:t>(art. 2.3.3.3);</a:t>
            </a:r>
          </a:p>
          <a:p>
            <a:pPr marL="0" indent="0">
              <a:buNone/>
            </a:pPr>
            <a:r>
              <a:rPr lang="it-IT" dirty="0"/>
              <a:t>c) </a:t>
            </a:r>
            <a:r>
              <a:rPr lang="it-IT" dirty="0">
                <a:solidFill>
                  <a:srgbClr val="FF0000"/>
                </a:solidFill>
              </a:rPr>
              <a:t>il primo </a:t>
            </a:r>
            <a:r>
              <a:rPr lang="it-IT" dirty="0"/>
              <a:t>classificato dell'ultimo Campionato Nazionale </a:t>
            </a:r>
            <a:r>
              <a:rPr lang="it-IT" dirty="0">
                <a:solidFill>
                  <a:srgbClr val="FF0000"/>
                </a:solidFill>
              </a:rPr>
              <a:t>Under 20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d) i primi </a:t>
            </a:r>
            <a:r>
              <a:rPr lang="it-IT" dirty="0">
                <a:solidFill>
                  <a:srgbClr val="FF0000"/>
                </a:solidFill>
              </a:rPr>
              <a:t>4 giocatori per </a:t>
            </a:r>
            <a:r>
              <a:rPr lang="it-IT" dirty="0" err="1">
                <a:solidFill>
                  <a:srgbClr val="FF0000"/>
                </a:solidFill>
              </a:rPr>
              <a:t>Elo</a:t>
            </a:r>
            <a:r>
              <a:rPr lang="it-IT" dirty="0"/>
              <a:t>, considerando la media </a:t>
            </a:r>
            <a:r>
              <a:rPr lang="it-IT" dirty="0" err="1"/>
              <a:t>Elo</a:t>
            </a:r>
            <a:r>
              <a:rPr lang="it-IT" dirty="0"/>
              <a:t> degli ultimi dodici mesi dal luglio precedente la Finale e un numero minimo di 36 partite valide per la variazione dell’</a:t>
            </a:r>
            <a:r>
              <a:rPr lang="it-IT" dirty="0" err="1"/>
              <a:t>Elo</a:t>
            </a:r>
            <a:r>
              <a:rPr lang="it-IT" dirty="0"/>
              <a:t> FIDE, giocate nello stesso periodo;</a:t>
            </a:r>
          </a:p>
          <a:p>
            <a:pPr marL="0" indent="0">
              <a:buNone/>
            </a:pPr>
            <a:r>
              <a:rPr lang="it-IT" dirty="0"/>
              <a:t>e) </a:t>
            </a:r>
            <a:r>
              <a:rPr lang="it-IT" dirty="0">
                <a:solidFill>
                  <a:srgbClr val="FF0000"/>
                </a:solidFill>
              </a:rPr>
              <a:t>una wild card </a:t>
            </a:r>
            <a:r>
              <a:rPr lang="it-IT" dirty="0"/>
              <a:t>a disposizione della FSI.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FINALE DEL CIA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3. Sostituzioni</a:t>
            </a:r>
          </a:p>
          <a:p>
            <a:pPr marL="0" indent="0">
              <a:buNone/>
            </a:pPr>
            <a:r>
              <a:rPr lang="it-IT" dirty="0"/>
              <a:t>In caso di qualificazione multipla, il giocatore verrà ammesso alla Finale in base alla sequenza di qualificazione prevista dall'articolo 2.4.2.2.</a:t>
            </a:r>
          </a:p>
          <a:p>
            <a:pPr marL="0" indent="0">
              <a:buNone/>
            </a:pPr>
            <a:r>
              <a:rPr lang="it-IT" dirty="0"/>
              <a:t>Dopo aver stilato la lista dei giocatori ammessi, si procederà alla eventuale integrazione della lista (in caso di mancanti per qualunque motivo) in ordine di </a:t>
            </a:r>
            <a:r>
              <a:rPr lang="it-IT" dirty="0" err="1"/>
              <a:t>Elo</a:t>
            </a:r>
            <a:r>
              <a:rPr lang="it-IT" dirty="0"/>
              <a:t>, considerando la media </a:t>
            </a:r>
            <a:r>
              <a:rPr lang="it-IT" dirty="0" err="1"/>
              <a:t>Elo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degli ultimi dodici mesi dal luglio precedente la Finale e un numero minimo di 36 partite valide per la variazione dell’</a:t>
            </a:r>
            <a:r>
              <a:rPr lang="it-IT" dirty="0" err="1"/>
              <a:t>Elo</a:t>
            </a:r>
            <a:r>
              <a:rPr lang="it-IT" dirty="0"/>
              <a:t> FIDE giocate nello stesso periodo. </a:t>
            </a:r>
          </a:p>
          <a:p>
            <a:pPr marL="0" indent="0">
              <a:buNone/>
            </a:pPr>
            <a:r>
              <a:rPr lang="it-IT" dirty="0"/>
              <a:t>In ogni caso l’eventuale wild card già assegnata non verrà revocata.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050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/>
              <a:t>FINALE DEL CIA (3)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4. </a:t>
            </a:r>
            <a:r>
              <a:rPr lang="it-IT" sz="2000" u="sng" dirty="0"/>
              <a:t>Campione Italiano</a:t>
            </a:r>
          </a:p>
          <a:p>
            <a:pPr marL="0" indent="0">
              <a:buNone/>
            </a:pPr>
            <a:r>
              <a:rPr lang="it-IT" sz="2000" dirty="0"/>
              <a:t>Il titolo di Campione Italiano sarà assegnato al  giocatore primo classificato.</a:t>
            </a:r>
          </a:p>
          <a:p>
            <a:pPr marL="0" indent="0">
              <a:buNone/>
            </a:pPr>
            <a:r>
              <a:rPr lang="it-IT" sz="2000" dirty="0"/>
              <a:t>5. </a:t>
            </a:r>
            <a:r>
              <a:rPr lang="it-IT" sz="2000" u="sng" dirty="0"/>
              <a:t>Spareggi</a:t>
            </a:r>
          </a:p>
          <a:p>
            <a:pPr marL="0" indent="0">
              <a:buNone/>
            </a:pPr>
            <a:r>
              <a:rPr lang="it-IT" sz="2000" dirty="0"/>
              <a:t>In caso di </a:t>
            </a:r>
            <a:r>
              <a:rPr lang="it-IT" sz="2000" dirty="0">
                <a:solidFill>
                  <a:srgbClr val="FF0000"/>
                </a:solidFill>
              </a:rPr>
              <a:t>vittoria ex-aequo </a:t>
            </a:r>
            <a:r>
              <a:rPr lang="it-IT" sz="2000" dirty="0"/>
              <a:t>lo spareggio per l'assegnazione del titolo sarà effettuato con il sistema del tie-break con due partite di cadenza rapida (12’ + 3”) e in caso di ulteriore parità con due partite di cadenza lampo (3’ + 2”). Persistendo la parità, con il sistema “</a:t>
            </a:r>
            <a:r>
              <a:rPr lang="it-IT" sz="2000" dirty="0" err="1"/>
              <a:t>sudden</a:t>
            </a:r>
            <a:r>
              <a:rPr lang="it-IT" sz="2000" dirty="0"/>
              <a:t> </a:t>
            </a:r>
            <a:r>
              <a:rPr lang="it-IT" sz="2000" dirty="0" err="1"/>
              <a:t>death</a:t>
            </a:r>
            <a:r>
              <a:rPr lang="it-IT" sz="2000" dirty="0"/>
              <a:t>” (una partita 6’ contro 5’).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[Negli spareggi si applicano l’art. A.4 del Gioco Rapido e l’art. B.2 del Gioco Lampo].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70C0"/>
                </a:solidFill>
              </a:rPr>
              <a:t>[Subito dopo l’ultima partita di un torneo molto tirato, i giocatori potrebbero non gradire questo </a:t>
            </a:r>
            <a:r>
              <a:rPr lang="it-IT" sz="2000" i="1" dirty="0">
                <a:solidFill>
                  <a:srgbClr val="0070C0"/>
                </a:solidFill>
              </a:rPr>
              <a:t>tour de force </a:t>
            </a:r>
            <a:r>
              <a:rPr lang="it-IT" sz="2000" dirty="0">
                <a:solidFill>
                  <a:srgbClr val="0070C0"/>
                </a:solidFill>
              </a:rPr>
              <a:t>e se concordano di chiedere uno spareggio più leggero, l’Arbitro Capo può valutare la richiesta con molta considerazione]. 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70C0"/>
                </a:solidFill>
              </a:rPr>
              <a:t>Nella Finale del CIA fra gli ex-aequo è prassi:</a:t>
            </a:r>
          </a:p>
          <a:p>
            <a:pPr marL="457200" indent="-457200">
              <a:buAutoNum type="arabicPeriod"/>
            </a:pPr>
            <a:r>
              <a:rPr lang="it-IT" sz="2000" dirty="0">
                <a:solidFill>
                  <a:srgbClr val="0070C0"/>
                </a:solidFill>
              </a:rPr>
              <a:t>Spareggiare le posizioni per l’assegnazione del titolo e/o dei benefit previsti.</a:t>
            </a:r>
          </a:p>
          <a:p>
            <a:pPr marL="457200" indent="-457200">
              <a:buAutoNum type="arabicPeriod"/>
            </a:pPr>
            <a:r>
              <a:rPr lang="it-IT" sz="2000" dirty="0">
                <a:solidFill>
                  <a:srgbClr val="0070C0"/>
                </a:solidFill>
              </a:rPr>
              <a:t>Dividere equamente i premi in denaro. 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50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Promemoria per il Capo Arbitro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000" dirty="0"/>
              <a:t>Avere un valido (e attento) addetto al server.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Ci sono altri 2 arbitri (abbigliamento consono).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Aver verificato cittadinanza, tesseramento e rating dei giocatori.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Verificare l’adeguatezza della </a:t>
            </a:r>
            <a:r>
              <a:rPr lang="it-IT" sz="2000" dirty="0" err="1"/>
              <a:t>playing</a:t>
            </a:r>
            <a:r>
              <a:rPr lang="it-IT" sz="2000" dirty="0"/>
              <a:t> </a:t>
            </a:r>
            <a:r>
              <a:rPr lang="it-IT" sz="2000" dirty="0" err="1"/>
              <a:t>venue</a:t>
            </a:r>
            <a:r>
              <a:rPr lang="it-IT" sz="2000" dirty="0"/>
              <a:t> e della </a:t>
            </a:r>
            <a:r>
              <a:rPr lang="it-IT" sz="2000" dirty="0" err="1"/>
              <a:t>playing</a:t>
            </a:r>
            <a:r>
              <a:rPr lang="it-IT" sz="2000" dirty="0"/>
              <a:t> area.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Provvedere al sorteggio alla presenza di tutti i giocatori.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Predisporre il calendario dei turni.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Predisporre la tabella dei punteggi attesi per le norme FIDE.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Sorvegliare discretamente la partite e i giocatori (abbigliamento).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Esporre la classifica dopo ogni turno.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Verbale: spareggi, classifica finale, Campione Italiano, Qualificati.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Omologazione (TORO), Norme (se conseguite).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087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                                    </a:t>
            </a:r>
          </a:p>
          <a:p>
            <a:pPr marL="0" indent="0" algn="ctr">
              <a:buNone/>
            </a:pPr>
            <a:r>
              <a:rPr lang="it-IT" dirty="0">
                <a:latin typeface="Goudy Stout" pitchFamily="18" charset="0"/>
              </a:rPr>
              <a:t>                            </a:t>
            </a:r>
            <a:r>
              <a:rPr lang="it-IT" sz="6600" dirty="0">
                <a:latin typeface="Goudy Stout" pitchFamily="18" charset="0"/>
              </a:rPr>
              <a:t>PAUSA BREVE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50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800" dirty="0"/>
              <a:t>REGOLAMENTI DEI CAMPIONATI NAZIONALI (CAM)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569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100" dirty="0"/>
              <a:t>Sommario:0.0 Criteri di partecipazione ai Campionati Italiani Individuali e per far parte delle squadre nazionali</a:t>
            </a:r>
          </a:p>
          <a:p>
            <a:pPr marL="0" indent="0">
              <a:buNone/>
            </a:pPr>
            <a:r>
              <a:rPr lang="it-IT" sz="2100" b="1" u="sng" dirty="0"/>
              <a:t>1.0 CAMPIONATO ITALIANO INDIVIDUALE ASSOLUTO – CIA</a:t>
            </a:r>
          </a:p>
          <a:p>
            <a:pPr marL="0" indent="0">
              <a:buNone/>
            </a:pPr>
            <a:r>
              <a:rPr lang="it-IT" sz="2100" dirty="0"/>
              <a:t>2.0 CAMPIONATO ITALIANO INDIVIDUALE -FASI ELIMINATORIE – CII</a:t>
            </a:r>
          </a:p>
          <a:p>
            <a:pPr marL="0" indent="0">
              <a:buNone/>
            </a:pPr>
            <a:r>
              <a:rPr lang="it-IT" sz="2100" dirty="0"/>
              <a:t>3.0 CAMPIONATO ITALIANO FEMMINILE – CIF</a:t>
            </a:r>
          </a:p>
          <a:p>
            <a:pPr marL="0" indent="0">
              <a:buNone/>
            </a:pPr>
            <a:r>
              <a:rPr lang="it-IT" sz="2100" dirty="0"/>
              <a:t>4.0 CAMPIONATO ITALIANO SENIORES – CISE</a:t>
            </a:r>
          </a:p>
          <a:p>
            <a:pPr marL="0" indent="0">
              <a:buNone/>
            </a:pPr>
            <a:r>
              <a:rPr lang="it-IT" sz="2100" dirty="0"/>
              <a:t>5.0 CAMPIONATO ITALIANO GIOVANILE SINO A 18-16-14-12-10-8 ANNI -CIG18</a:t>
            </a:r>
          </a:p>
          <a:p>
            <a:pPr marL="0" indent="0">
              <a:buNone/>
            </a:pPr>
            <a:r>
              <a:rPr lang="it-IT" sz="2100" dirty="0"/>
              <a:t>6.0 CAMPIONATO ITALIANO GIOVANILE ASSOLUTO SINO A 20 ANNI - CI20</a:t>
            </a:r>
          </a:p>
          <a:p>
            <a:pPr marL="0" indent="0">
              <a:buNone/>
            </a:pPr>
            <a:r>
              <a:rPr lang="it-IT" sz="2100" dirty="0"/>
              <a:t>7.0 CAMPIONATO ITALIANO A SQUADRE – CIS</a:t>
            </a:r>
          </a:p>
          <a:p>
            <a:pPr marL="0" indent="0">
              <a:buNone/>
            </a:pPr>
            <a:r>
              <a:rPr lang="it-IT" sz="2100" dirty="0"/>
              <a:t>8.0 CAMPIONATO ITALIANO A SQUADRE U16 – CISU16</a:t>
            </a:r>
          </a:p>
          <a:p>
            <a:pPr marL="0" indent="0">
              <a:buNone/>
            </a:pPr>
            <a:r>
              <a:rPr lang="it-IT" sz="2100" dirty="0"/>
              <a:t>9.0 CAMPIONATO ITALIANO A SQUADRE FEMMINILE - CISF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94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it-IT" sz="2800" u="sng" dirty="0"/>
              <a:t>Regolamento dei Campionati Nazionali (CAM)</a:t>
            </a:r>
            <a:br>
              <a:rPr lang="it-IT" sz="2800" dirty="0"/>
            </a:br>
            <a:r>
              <a:rPr lang="it-IT" sz="2800" dirty="0"/>
              <a:t>0.0 - CRITERI DI PARTECIPAZIONE AI CAMPIONATI ITALIANI INDIVIDUALI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988840"/>
            <a:ext cx="878497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0.1 Possono partecipare alle varie prove concernenti i diversi Campionati Italiani Individuali i </a:t>
            </a:r>
            <a:r>
              <a:rPr lang="it-IT" u="sng" dirty="0">
                <a:solidFill>
                  <a:srgbClr val="FF0000"/>
                </a:solidFill>
              </a:rPr>
              <a:t>tesserati FSI</a:t>
            </a:r>
            <a:r>
              <a:rPr lang="it-IT" dirty="0">
                <a:solidFill>
                  <a:srgbClr val="FF0000"/>
                </a:solidFill>
              </a:rPr>
              <a:t> che siano </a:t>
            </a:r>
            <a:r>
              <a:rPr lang="it-IT" u="sng" dirty="0">
                <a:solidFill>
                  <a:srgbClr val="FF0000"/>
                </a:solidFill>
              </a:rPr>
              <a:t>cittadini italiani</a:t>
            </a:r>
            <a:r>
              <a:rPr lang="it-IT" dirty="0"/>
              <a:t>, (…)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i="1" dirty="0"/>
              <a:t>[…eccezion fatta per l’ammissione alle prove dei soli Campionati Giovanili Individuali sino a18anni, cui si applica la normativa di cui all’articolo 0.2. Possono far parte delle Squadre Nazionali i tesserati FSI che siano cittadini italiani, salvo deroghe del CONI.]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81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REGOLAMENTI DEI CAMPIONATI NAZIONALI (CAM)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Ciascuno dei Campionati Nazionali è disciplinato dal proprio regolamento.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Vediamo in dettaglio il regolamento del CIA.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73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Campionato Italiano Individuale Assoluto - 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1.1 </a:t>
            </a:r>
            <a:r>
              <a:rPr lang="it-IT" sz="2800" u="sng" dirty="0"/>
              <a:t>Struttura</a:t>
            </a:r>
            <a:r>
              <a:rPr lang="it-IT" sz="2800" dirty="0"/>
              <a:t> </a:t>
            </a:r>
          </a:p>
          <a:p>
            <a:pPr marL="0" indent="0">
              <a:buNone/>
            </a:pPr>
            <a:r>
              <a:rPr lang="it-IT" sz="2800" dirty="0"/>
              <a:t>Il campionato viene indetto ogni anno e si compone delle seguenti fasi:</a:t>
            </a:r>
          </a:p>
          <a:p>
            <a:pPr>
              <a:buAutoNum type="alphaLcParenR"/>
            </a:pPr>
            <a:r>
              <a:rPr lang="it-IT" sz="2800" dirty="0"/>
              <a:t>Fasi eliminatorie:  ottavi </a:t>
            </a:r>
            <a:r>
              <a:rPr lang="it-IT" sz="2800" dirty="0">
                <a:solidFill>
                  <a:srgbClr val="FF0000"/>
                </a:solidFill>
              </a:rPr>
              <a:t>(</a:t>
            </a:r>
            <a:r>
              <a:rPr lang="it-IT" sz="2800" dirty="0" err="1">
                <a:solidFill>
                  <a:srgbClr val="FF0000"/>
                </a:solidFill>
              </a:rPr>
              <a:t>Camp.Provinciali</a:t>
            </a:r>
            <a:r>
              <a:rPr lang="it-IT" sz="2800" dirty="0">
                <a:solidFill>
                  <a:srgbClr val="FF0000"/>
                </a:solidFill>
              </a:rPr>
              <a:t>) </a:t>
            </a:r>
            <a:r>
              <a:rPr lang="it-IT" sz="2800" dirty="0"/>
              <a:t>e quarti </a:t>
            </a:r>
            <a:r>
              <a:rPr lang="it-IT" sz="2800" dirty="0">
                <a:solidFill>
                  <a:srgbClr val="FF0000"/>
                </a:solidFill>
              </a:rPr>
              <a:t>(</a:t>
            </a:r>
            <a:r>
              <a:rPr lang="it-IT" sz="2800" dirty="0" err="1">
                <a:solidFill>
                  <a:srgbClr val="FF0000"/>
                </a:solidFill>
              </a:rPr>
              <a:t>Camp.Regionali</a:t>
            </a:r>
            <a:r>
              <a:rPr lang="it-IT" sz="2800" dirty="0">
                <a:solidFill>
                  <a:srgbClr val="FF0000"/>
                </a:solidFill>
              </a:rPr>
              <a:t>) </a:t>
            </a:r>
            <a:r>
              <a:rPr lang="it-IT" sz="2800" dirty="0"/>
              <a:t>di finale </a:t>
            </a:r>
            <a:r>
              <a:rPr lang="it-IT" sz="2800" dirty="0">
                <a:solidFill>
                  <a:srgbClr val="0070C0"/>
                </a:solidFill>
              </a:rPr>
              <a:t>[dal 1° ottobre precedente fino all’8 giugno]</a:t>
            </a:r>
            <a:r>
              <a:rPr lang="it-IT" sz="2800" dirty="0"/>
              <a:t> ; </a:t>
            </a:r>
            <a:endParaRPr lang="it-IT" sz="2800" dirty="0">
              <a:solidFill>
                <a:srgbClr val="0070C0"/>
              </a:solidFill>
            </a:endParaRPr>
          </a:p>
          <a:p>
            <a:pPr>
              <a:buAutoNum type="alphaLcParenR"/>
            </a:pPr>
            <a:r>
              <a:rPr lang="it-IT" sz="2800" dirty="0"/>
              <a:t>Evento </a:t>
            </a:r>
            <a:r>
              <a:rPr lang="it-IT" sz="2800" dirty="0">
                <a:solidFill>
                  <a:srgbClr val="FF0000"/>
                </a:solidFill>
              </a:rPr>
              <a:t>“Campionati d'Italia”;</a:t>
            </a:r>
            <a:r>
              <a:rPr lang="it-IT" sz="2800" dirty="0">
                <a:solidFill>
                  <a:srgbClr val="0070C0"/>
                </a:solidFill>
              </a:rPr>
              <a:t> [dal 1° giugno al 15 ottobre] </a:t>
            </a:r>
            <a:endParaRPr lang="it-IT" sz="2800" dirty="0">
              <a:solidFill>
                <a:srgbClr val="FF0000"/>
              </a:solidFill>
            </a:endParaRPr>
          </a:p>
          <a:p>
            <a:pPr>
              <a:buAutoNum type="alphaLcParenR"/>
            </a:pPr>
            <a:r>
              <a:rPr lang="it-IT" sz="2800" dirty="0"/>
              <a:t>Evento conclusivo </a:t>
            </a:r>
            <a:r>
              <a:rPr lang="it-IT" sz="2800" dirty="0">
                <a:solidFill>
                  <a:srgbClr val="FF0000"/>
                </a:solidFill>
              </a:rPr>
              <a:t>“Finale Campionati Italiani”.</a:t>
            </a:r>
            <a:r>
              <a:rPr lang="it-IT" sz="2800" dirty="0">
                <a:solidFill>
                  <a:srgbClr val="0070C0"/>
                </a:solidFill>
              </a:rPr>
              <a:t> [dal 1° novembre al 31 dicembre] 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54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340">
              <a:srgbClr val="D9C884"/>
            </a:gs>
            <a:gs pos="0">
              <a:srgbClr val="E6DCAC"/>
            </a:gs>
            <a:gs pos="8000">
              <a:srgbClr val="E6D78A"/>
            </a:gs>
            <a:gs pos="22000">
              <a:srgbClr val="C7AC4C"/>
            </a:gs>
            <a:gs pos="15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Ottavi di Finale – Campionati provinciali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8326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6000" dirty="0"/>
              <a:t>2.1 Ottavi di Finale – Campionati Provinciali </a:t>
            </a:r>
            <a:r>
              <a:rPr lang="it-IT" sz="6000" u="sng" dirty="0"/>
              <a:t> </a:t>
            </a:r>
          </a:p>
          <a:p>
            <a:pPr marL="0" indent="0">
              <a:buNone/>
            </a:pPr>
            <a:r>
              <a:rPr lang="it-IT" sz="6000" dirty="0"/>
              <a:t>1. </a:t>
            </a:r>
            <a:r>
              <a:rPr lang="it-IT" sz="6000" u="sng" dirty="0"/>
              <a:t>Ammissioni</a:t>
            </a:r>
            <a:r>
              <a:rPr lang="it-IT" sz="6000" dirty="0"/>
              <a:t>. Gli Ottavi di Finale (Campionati Provinciali) sono tornei </a:t>
            </a:r>
            <a:r>
              <a:rPr lang="it-IT" sz="6000" dirty="0">
                <a:solidFill>
                  <a:srgbClr val="0070C0"/>
                </a:solidFill>
              </a:rPr>
              <a:t>[open] </a:t>
            </a:r>
            <a:r>
              <a:rPr lang="it-IT" sz="6000" dirty="0"/>
              <a:t>aperti a tutti i giocatori aventi i requisiti di cui all'articolo 0.1 del Regolamento dei Campionati Nazionali (CAM)</a:t>
            </a:r>
            <a:r>
              <a:rPr lang="it-IT" sz="6000" dirty="0">
                <a:solidFill>
                  <a:srgbClr val="0070C0"/>
                </a:solidFill>
              </a:rPr>
              <a:t> [tesserati e cittadini italiani]</a:t>
            </a:r>
            <a:r>
              <a:rPr lang="it-IT" sz="6000" dirty="0"/>
              <a:t>.</a:t>
            </a:r>
          </a:p>
          <a:p>
            <a:pPr marL="0" indent="0">
              <a:buNone/>
            </a:pPr>
            <a:r>
              <a:rPr lang="it-IT" sz="6000" dirty="0"/>
              <a:t>2. Il torneo assegna il </a:t>
            </a:r>
            <a:r>
              <a:rPr lang="it-IT" sz="6000" u="sng" dirty="0">
                <a:solidFill>
                  <a:srgbClr val="FF0000"/>
                </a:solidFill>
              </a:rPr>
              <a:t>Titolo di Campione Provinciale</a:t>
            </a:r>
            <a:r>
              <a:rPr lang="it-IT" sz="6000" dirty="0"/>
              <a:t>: 1° classificato fra i giocatori di una società della provincia. </a:t>
            </a:r>
          </a:p>
          <a:p>
            <a:pPr marL="0" indent="0">
              <a:buNone/>
            </a:pPr>
            <a:r>
              <a:rPr lang="it-IT" sz="6000" dirty="0"/>
              <a:t>3. </a:t>
            </a:r>
            <a:r>
              <a:rPr lang="it-IT" sz="6000" u="sng" dirty="0"/>
              <a:t>Qualificazioni alla fase successiva </a:t>
            </a:r>
            <a:r>
              <a:rPr lang="it-IT" sz="6000" dirty="0"/>
              <a:t>(Quarti di Finale). Concorrono alla qualificazione per la fase successiva, tutti i partecipanti, appartenenti ad una società della provincia di pertinenza del torneo, di categoria </a:t>
            </a:r>
            <a:r>
              <a:rPr lang="it-IT" sz="6000" u="sng" dirty="0"/>
              <a:t>Prima Nazionale o inferiore</a:t>
            </a:r>
            <a:r>
              <a:rPr lang="it-IT" sz="6000" dirty="0"/>
              <a:t>, che non siano già qualificati per il Regionale o per la Semifinale.</a:t>
            </a:r>
          </a:p>
          <a:p>
            <a:pPr marL="0" indent="0">
              <a:buNone/>
            </a:pPr>
            <a:r>
              <a:rPr lang="it-IT" sz="6000" dirty="0"/>
              <a:t>4. </a:t>
            </a:r>
            <a:r>
              <a:rPr lang="it-IT" sz="6000" u="sng" dirty="0"/>
              <a:t>Quota di qualificati</a:t>
            </a:r>
            <a:r>
              <a:rPr lang="it-IT" sz="6000" dirty="0"/>
              <a:t> alla fase successiva (Quarti di Finale). Si qualifica ai Quarti di Finale il </a:t>
            </a:r>
            <a:r>
              <a:rPr lang="it-IT" sz="6000" dirty="0">
                <a:solidFill>
                  <a:srgbClr val="FF0000"/>
                </a:solidFill>
              </a:rPr>
              <a:t>30%, approssimato per eccesso</a:t>
            </a:r>
            <a:r>
              <a:rPr lang="it-IT" sz="6000" dirty="0"/>
              <a:t>, dei partecipanti di cui all'art. 2.1.3 </a:t>
            </a:r>
          </a:p>
          <a:p>
            <a:pPr marL="0" indent="0">
              <a:buNone/>
            </a:pPr>
            <a:r>
              <a:rPr lang="it-IT" sz="6000" dirty="0"/>
              <a:t>5. </a:t>
            </a:r>
            <a:r>
              <a:rPr lang="it-IT" sz="6000" u="sng" dirty="0"/>
              <a:t>Tornei interprovinciali</a:t>
            </a:r>
            <a:r>
              <a:rPr lang="it-IT" sz="6000" dirty="0"/>
              <a:t>: più campioni provinciali; calcolo del 30% per ogni singola provincia.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19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t-IT" dirty="0"/>
              <a:t>Quarti di Finale – Campionati Regionali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2.2 Quarti di Finale – Campionati Regionali </a:t>
            </a:r>
          </a:p>
          <a:p>
            <a:pPr marL="0" indent="0">
              <a:buNone/>
            </a:pPr>
            <a:r>
              <a:rPr lang="it-IT" dirty="0"/>
              <a:t>1 </a:t>
            </a:r>
            <a:r>
              <a:rPr lang="it-IT" u="sng" dirty="0"/>
              <a:t>Ammissioni</a:t>
            </a:r>
            <a:r>
              <a:rPr lang="it-IT" dirty="0"/>
              <a:t>. I Quarti di Finale (Campionati Regionali) sono tornei </a:t>
            </a:r>
            <a:r>
              <a:rPr lang="it-IT" dirty="0">
                <a:solidFill>
                  <a:srgbClr val="0070C0"/>
                </a:solidFill>
              </a:rPr>
              <a:t>[open] </a:t>
            </a:r>
            <a:r>
              <a:rPr lang="it-IT" dirty="0"/>
              <a:t>aperti a tutti i giocatori aventi i requisiti di cui all'articolo 0.1 del Regolamento dei Campionati Nazionali (CAM). </a:t>
            </a:r>
            <a:r>
              <a:rPr lang="it-IT" dirty="0">
                <a:solidFill>
                  <a:srgbClr val="0070C0"/>
                </a:solidFill>
              </a:rPr>
              <a:t>[tesserati e cittadini italiani]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2 </a:t>
            </a:r>
            <a:r>
              <a:rPr lang="it-IT" u="sng" dirty="0">
                <a:solidFill>
                  <a:srgbClr val="FF0000"/>
                </a:solidFill>
              </a:rPr>
              <a:t>Titolo di Campione regionale</a:t>
            </a:r>
            <a:r>
              <a:rPr lang="it-IT" dirty="0"/>
              <a:t>. 1° classificato fra i giocatori di una società della regione. </a:t>
            </a:r>
          </a:p>
          <a:p>
            <a:pPr marL="0" indent="0">
              <a:buNone/>
            </a:pPr>
            <a:r>
              <a:rPr lang="it-IT" dirty="0"/>
              <a:t>3 </a:t>
            </a:r>
            <a:r>
              <a:rPr lang="it-IT" u="sng" dirty="0"/>
              <a:t>Qualificazioni alla fase successiva </a:t>
            </a:r>
            <a:r>
              <a:rPr lang="it-IT" dirty="0"/>
              <a:t>(Semifinale). Concorrono alla qualificazione per la fase successiva, tutti i partecipanti, appartenenti ad una società della regione di pertinenza del torneo, che non siano già qualificati per la Semifinale e che abbiano uno dei seguenti requisiti:</a:t>
            </a:r>
          </a:p>
          <a:p>
            <a:pPr marL="0" indent="0">
              <a:buNone/>
            </a:pPr>
            <a:r>
              <a:rPr lang="it-IT" dirty="0"/>
              <a:t>a) siano qualificati dagli Ottavi di Finale, da una delle Province appartenenti alla Regione (art. 2.1.3.4);</a:t>
            </a:r>
          </a:p>
          <a:p>
            <a:pPr marL="0" indent="0">
              <a:buNone/>
            </a:pPr>
            <a:r>
              <a:rPr lang="it-IT" dirty="0"/>
              <a:t>b) siano di categoria Candidato Maestro o superiore, ma con punteggio </a:t>
            </a:r>
            <a:r>
              <a:rPr lang="it-IT" dirty="0" err="1"/>
              <a:t>Elo</a:t>
            </a:r>
            <a:r>
              <a:rPr lang="it-IT" dirty="0"/>
              <a:t> inferiore a 2100.</a:t>
            </a:r>
          </a:p>
          <a:p>
            <a:pPr marL="0" indent="0">
              <a:buNone/>
            </a:pPr>
            <a:r>
              <a:rPr lang="it-IT" dirty="0"/>
              <a:t>4 </a:t>
            </a:r>
            <a:r>
              <a:rPr lang="it-IT" u="sng" dirty="0"/>
              <a:t>Quota di qualificati alla fase successiva </a:t>
            </a:r>
            <a:r>
              <a:rPr lang="it-IT" dirty="0"/>
              <a:t>(Semifinale). Si qualifica alla Semifinale il </a:t>
            </a:r>
            <a:r>
              <a:rPr lang="it-IT" dirty="0">
                <a:solidFill>
                  <a:srgbClr val="FF0000"/>
                </a:solidFill>
              </a:rPr>
              <a:t>20%, approssimato per eccesso</a:t>
            </a:r>
            <a:r>
              <a:rPr lang="it-IT" dirty="0"/>
              <a:t>, dei partecipanti di cui all'art. 2.2.3. </a:t>
            </a:r>
          </a:p>
          <a:p>
            <a:pPr marL="0" indent="0">
              <a:buNone/>
            </a:pPr>
            <a:r>
              <a:rPr lang="it-IT" dirty="0"/>
              <a:t>Sono inoltre qualificati di diritto alla Semifinale tutti i giocatori, partecipanti ai Quarti, con punteggio </a:t>
            </a:r>
            <a:r>
              <a:rPr lang="it-IT" dirty="0" err="1"/>
              <a:t>Elo</a:t>
            </a:r>
            <a:r>
              <a:rPr lang="it-IT" dirty="0"/>
              <a:t> uguale o </a:t>
            </a:r>
            <a:r>
              <a:rPr lang="it-IT" u="sng" dirty="0">
                <a:solidFill>
                  <a:srgbClr val="FF0000"/>
                </a:solidFill>
              </a:rPr>
              <a:t>superiore a 2100</a:t>
            </a:r>
            <a:r>
              <a:rPr lang="it-IT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83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/>
              <a:t>CAMPIONATI D’ITALIA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2.3 Evento “Campionati d'Italia” </a:t>
            </a:r>
          </a:p>
          <a:p>
            <a:pPr marL="0" indent="0">
              <a:buNone/>
            </a:pPr>
            <a:r>
              <a:rPr lang="it-IT" sz="2400" dirty="0"/>
              <a:t>2.3.1 Tornei</a:t>
            </a:r>
          </a:p>
          <a:p>
            <a:pPr marL="514350" indent="-514350">
              <a:buAutoNum type="arabicPeriod"/>
            </a:pPr>
            <a:r>
              <a:rPr lang="it-IT" sz="2400" dirty="0"/>
              <a:t>Nell'evento si svolgono i seguenti tornei:</a:t>
            </a:r>
          </a:p>
          <a:p>
            <a:pPr marL="0" indent="0">
              <a:buNone/>
            </a:pPr>
            <a:r>
              <a:rPr lang="it-IT" sz="2400" dirty="0"/>
              <a:t>a)  Campionati Italiani di Categoria</a:t>
            </a:r>
          </a:p>
          <a:p>
            <a:pPr marL="0" indent="0">
              <a:buNone/>
            </a:pPr>
            <a:r>
              <a:rPr lang="it-IT" sz="2400" dirty="0"/>
              <a:t>b) Semifinale Campionato Italiano Assoluto</a:t>
            </a:r>
          </a:p>
          <a:p>
            <a:pPr marL="0" indent="0">
              <a:buNone/>
            </a:pPr>
            <a:r>
              <a:rPr lang="it-IT" sz="2400" dirty="0"/>
              <a:t>2. I tornei si svolgono nella stessa manifestazione e il loro insieme costituisce l'evento denominato “Campionati d'Italia”.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27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/>
              <a:t>CAMPIONATI ITALIANI DI CATEGORIA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2.3.2 Campionati Italiani di Categoria</a:t>
            </a:r>
          </a:p>
          <a:p>
            <a:pPr marL="0" indent="0">
              <a:buNone/>
            </a:pPr>
            <a:r>
              <a:rPr lang="it-IT" sz="2400" dirty="0"/>
              <a:t>1. </a:t>
            </a:r>
            <a:r>
              <a:rPr lang="it-IT" sz="2400" u="sng" dirty="0"/>
              <a:t>Svolgimento</a:t>
            </a:r>
          </a:p>
          <a:p>
            <a:pPr marL="0" indent="0">
              <a:buNone/>
            </a:pPr>
            <a:r>
              <a:rPr lang="it-IT" sz="2400" dirty="0"/>
              <a:t>I Campionati Italiani di Categoria possono essere svolti con un unico torneo di tipo “open” o con </a:t>
            </a:r>
            <a:r>
              <a:rPr lang="it-IT" sz="2400" dirty="0">
                <a:solidFill>
                  <a:srgbClr val="FF0000"/>
                </a:solidFill>
              </a:rPr>
              <a:t>diversi tornei per categoria </a:t>
            </a:r>
            <a:r>
              <a:rPr lang="it-IT" sz="2400" dirty="0"/>
              <a:t>(CM, 1N, 2N, 3N, NC), da svolgersi in </a:t>
            </a:r>
            <a:r>
              <a:rPr lang="it-IT" sz="2400" dirty="0">
                <a:solidFill>
                  <a:srgbClr val="FF0000"/>
                </a:solidFill>
              </a:rPr>
              <a:t>8 o 9 turni di gioco</a:t>
            </a:r>
            <a:r>
              <a:rPr lang="it-IT" sz="2400" dirty="0"/>
              <a:t>, con sistema svizzero. L’articolazione del torneo viene stabilita dall’organizzatore e deve essere indicata sul bando. </a:t>
            </a:r>
          </a:p>
          <a:p>
            <a:pPr marL="0" indent="0">
              <a:buNone/>
            </a:pPr>
            <a:r>
              <a:rPr lang="it-IT" sz="2400" dirty="0"/>
              <a:t>Nel caso di organizzazione dei tornei di categoria, due o più categorie potranno essere </a:t>
            </a:r>
            <a:r>
              <a:rPr lang="it-IT" sz="2400" dirty="0">
                <a:solidFill>
                  <a:srgbClr val="FF0000"/>
                </a:solidFill>
              </a:rPr>
              <a:t>accorpate in un unico torneo </a:t>
            </a:r>
            <a:r>
              <a:rPr lang="it-IT" sz="2400" dirty="0"/>
              <a:t>qualora gli iscritti fossero in numero insufficiente per permettere lo svolgimento di uno o più tornei.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Il torneo CM può essere svolto con formula open.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4D45-3D53-4432-A1C7-C88D47F23A2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811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7884</TotalTime>
  <Words>1842</Words>
  <Application>Microsoft Office PowerPoint</Application>
  <PresentationFormat>Presentazione su schermo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Goudy Stout</vt:lpstr>
      <vt:lpstr>Lucida Handwriting</vt:lpstr>
      <vt:lpstr>Tema di Office</vt:lpstr>
      <vt:lpstr> Il Campionato Italiano Assoluto (CIA) - Il lavoro del Capo Arbitro - </vt:lpstr>
      <vt:lpstr>REGOLAMENTI DEI CAMPIONATI NAZIONALI (CAM)</vt:lpstr>
      <vt:lpstr>Regolamento dei Campionati Nazionali (CAM) 0.0 - CRITERI DI PARTECIPAZIONE AI CAMPIONATI ITALIANI INDIVIDUALI</vt:lpstr>
      <vt:lpstr>REGOLAMENTI DEI CAMPIONATI NAZIONALI (CAM)</vt:lpstr>
      <vt:lpstr>Campionato Italiano Individuale Assoluto - CIA</vt:lpstr>
      <vt:lpstr>Ottavi di Finale – Campionati provinciali</vt:lpstr>
      <vt:lpstr>Quarti di Finale – Campionati Regionali</vt:lpstr>
      <vt:lpstr>CAMPIONATI D’ITALIA</vt:lpstr>
      <vt:lpstr>CAMPIONATI ITALIANI DI CATEGORIA</vt:lpstr>
      <vt:lpstr>CAMPIONATI ITALIANI DI CATEGORIA (2)</vt:lpstr>
      <vt:lpstr>Semifinale di Campionato Italiano Assoluto, …</vt:lpstr>
      <vt:lpstr>Semifinale di Campionato Italiano Assoluto, … (2)</vt:lpstr>
      <vt:lpstr>Semifinale di Campionato Italiano Assoluto, … (2)</vt:lpstr>
      <vt:lpstr>FINALE DEL CIA</vt:lpstr>
      <vt:lpstr>FINALE DEL CIA (2)</vt:lpstr>
      <vt:lpstr>FINALE DEL CIA (3)</vt:lpstr>
      <vt:lpstr>Promemoria per il Capo Arbitro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Regolamento Tecnico Federale</dc:title>
  <dc:creator>studio</dc:creator>
  <cp:lastModifiedBy>Renzo</cp:lastModifiedBy>
  <cp:revision>166</cp:revision>
  <dcterms:created xsi:type="dcterms:W3CDTF">2020-10-23T21:31:33Z</dcterms:created>
  <dcterms:modified xsi:type="dcterms:W3CDTF">2025-02-22T15:27:08Z</dcterms:modified>
</cp:coreProperties>
</file>