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4" r:id="rId4"/>
    <p:sldId id="257" r:id="rId5"/>
    <p:sldId id="265" r:id="rId6"/>
    <p:sldId id="262" r:id="rId7"/>
    <p:sldId id="267" r:id="rId8"/>
    <p:sldId id="270" r:id="rId9"/>
    <p:sldId id="268" r:id="rId10"/>
    <p:sldId id="269" r:id="rId11"/>
    <p:sldId id="258" r:id="rId12"/>
    <p:sldId id="278" r:id="rId13"/>
    <p:sldId id="279" r:id="rId14"/>
    <p:sldId id="280" r:id="rId15"/>
    <p:sldId id="281" r:id="rId16"/>
    <p:sldId id="266" r:id="rId17"/>
    <p:sldId id="271" r:id="rId18"/>
    <p:sldId id="263" r:id="rId19"/>
    <p:sldId id="260" r:id="rId20"/>
    <p:sldId id="274" r:id="rId21"/>
    <p:sldId id="275" r:id="rId22"/>
    <p:sldId id="276" r:id="rId23"/>
    <p:sldId id="284" r:id="rId24"/>
    <p:sldId id="285" r:id="rId25"/>
    <p:sldId id="286" r:id="rId26"/>
    <p:sldId id="277" r:id="rId27"/>
    <p:sldId id="282"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6" d="100"/>
          <a:sy n="76" d="100"/>
        </p:scale>
        <p:origin x="132"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0693B64A-0FF7-4A39-9290-B6E1AB2743B9}" type="datetimeFigureOut">
              <a:rPr lang="it-IT" smtClean="0"/>
              <a:t>21/02/2025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22830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693B64A-0FF7-4A39-9290-B6E1AB2743B9}" type="datetimeFigureOut">
              <a:rPr lang="it-IT" smtClean="0"/>
              <a:t>21/02/2025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34492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693B64A-0FF7-4A39-9290-B6E1AB2743B9}" type="datetimeFigureOut">
              <a:rPr lang="it-IT" smtClean="0"/>
              <a:t>21/02/2025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382042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693B64A-0FF7-4A39-9290-B6E1AB2743B9}" type="datetimeFigureOut">
              <a:rPr lang="it-IT" smtClean="0"/>
              <a:t>21/02/2025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5707AFA-9B49-460A-8FE3-6083B5272E43}" type="slidenum">
              <a:rPr lang="it-IT" smtClean="0"/>
              <a:t>‹N›</a:t>
            </a:fld>
            <a:endParaRPr lang="it-IT"/>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5958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693B64A-0FF7-4A39-9290-B6E1AB2743B9}" type="datetimeFigureOut">
              <a:rPr lang="it-IT" smtClean="0"/>
              <a:t>21/02/2025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254016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Modifica gli stili del testo dello schema</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Modifica gli stili del testo dello schema</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0693B64A-0FF7-4A39-9290-B6E1AB2743B9}" type="datetimeFigureOut">
              <a:rPr lang="it-IT" smtClean="0"/>
              <a:t>21/02/2025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2983938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0693B64A-0FF7-4A39-9290-B6E1AB2743B9}" type="datetimeFigureOut">
              <a:rPr lang="it-IT" smtClean="0"/>
              <a:t>21/02/2025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2183018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693B64A-0FF7-4A39-9290-B6E1AB2743B9}" type="datetimeFigureOut">
              <a:rPr lang="it-IT" smtClean="0"/>
              <a:t>21/02/2025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1111330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693B64A-0FF7-4A39-9290-B6E1AB2743B9}" type="datetimeFigureOut">
              <a:rPr lang="it-IT" smtClean="0"/>
              <a:t>21/02/2025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298320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693B64A-0FF7-4A39-9290-B6E1AB2743B9}" type="datetimeFigureOut">
              <a:rPr lang="it-IT" smtClean="0"/>
              <a:t>21/02/2025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183587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smtClean="0"/>
              <a:t>Fare clic per modificare lo stile del titolo</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693B64A-0FF7-4A39-9290-B6E1AB2743B9}" type="datetimeFigureOut">
              <a:rPr lang="it-IT" smtClean="0"/>
              <a:t>21/02/2025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145397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693B64A-0FF7-4A39-9290-B6E1AB2743B9}" type="datetimeFigureOut">
              <a:rPr lang="it-IT" smtClean="0"/>
              <a:t>21/02/2025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261122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120000" y="2505075"/>
            <a:ext cx="5025216"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smtClean="0"/>
              <a:t>Modifica gli stili del testo dello schema</a:t>
            </a:r>
          </a:p>
        </p:txBody>
      </p:sp>
      <p:sp>
        <p:nvSpPr>
          <p:cNvPr id="6" name="Content Placeholder 5"/>
          <p:cNvSpPr>
            <a:spLocks noGrp="1"/>
          </p:cNvSpPr>
          <p:nvPr>
            <p:ph sz="quarter" idx="4"/>
          </p:nvPr>
        </p:nvSpPr>
        <p:spPr>
          <a:xfrm>
            <a:off x="6319840" y="2505075"/>
            <a:ext cx="503554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693B64A-0FF7-4A39-9290-B6E1AB2743B9}" type="datetimeFigureOut">
              <a:rPr lang="it-IT" smtClean="0"/>
              <a:t>21/02/2025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23263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693B64A-0FF7-4A39-9290-B6E1AB2743B9}" type="datetimeFigureOut">
              <a:rPr lang="it-IT" smtClean="0"/>
              <a:t>21/02/2025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53396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3B64A-0FF7-4A39-9290-B6E1AB2743B9}" type="datetimeFigureOut">
              <a:rPr lang="it-IT" smtClean="0"/>
              <a:t>21/02/2025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291180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693B64A-0FF7-4A39-9290-B6E1AB2743B9}" type="datetimeFigureOut">
              <a:rPr lang="it-IT" smtClean="0"/>
              <a:t>21/02/2025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177525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0693B64A-0FF7-4A39-9290-B6E1AB2743B9}" type="datetimeFigureOut">
              <a:rPr lang="it-IT" smtClean="0"/>
              <a:t>21/02/2025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5707AFA-9B49-460A-8FE3-6083B5272E43}" type="slidenum">
              <a:rPr lang="it-IT" smtClean="0"/>
              <a:t>‹N›</a:t>
            </a:fld>
            <a:endParaRPr lang="it-IT"/>
          </a:p>
        </p:txBody>
      </p:sp>
    </p:spTree>
    <p:extLst>
      <p:ext uri="{BB962C8B-B14F-4D97-AF65-F5344CB8AC3E}">
        <p14:creationId xmlns:p14="http://schemas.microsoft.com/office/powerpoint/2010/main" val="425389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693B64A-0FF7-4A39-9290-B6E1AB2743B9}" type="datetimeFigureOut">
              <a:rPr lang="it-IT" smtClean="0"/>
              <a:t>21/02/2025</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5707AFA-9B49-460A-8FE3-6083B5272E43}" type="slidenum">
              <a:rPr lang="it-IT" smtClean="0"/>
              <a:t>‹N›</a:t>
            </a:fld>
            <a:endParaRPr lang="it-IT"/>
          </a:p>
        </p:txBody>
      </p:sp>
    </p:spTree>
    <p:extLst>
      <p:ext uri="{BB962C8B-B14F-4D97-AF65-F5344CB8AC3E}">
        <p14:creationId xmlns:p14="http://schemas.microsoft.com/office/powerpoint/2010/main" val="22449173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3058" y="3145394"/>
            <a:ext cx="11314142" cy="1641490"/>
          </a:xfrm>
        </p:spPr>
        <p:txBody>
          <a:bodyPr>
            <a:normAutofit fontScale="90000"/>
          </a:bodyPr>
          <a:lstStyle/>
          <a:p>
            <a:r>
              <a:rPr lang="it-IT" sz="6000" dirty="0" smtClean="0">
                <a:effectLst>
                  <a:outerShdw blurRad="38100" dist="38100" dir="2700000" algn="tl">
                    <a:srgbClr val="000000">
                      <a:alpha val="43137"/>
                    </a:srgbClr>
                  </a:outerShdw>
                </a:effectLst>
              </a:rPr>
              <a:t>Preparazione e gestione della </a:t>
            </a:r>
            <a:br>
              <a:rPr lang="it-IT" sz="6000" dirty="0" smtClean="0">
                <a:effectLst>
                  <a:outerShdw blurRad="38100" dist="38100" dir="2700000" algn="tl">
                    <a:srgbClr val="000000">
                      <a:alpha val="43137"/>
                    </a:srgbClr>
                  </a:outerShdw>
                </a:effectLst>
              </a:rPr>
            </a:br>
            <a:r>
              <a:rPr lang="it-IT" sz="6000" dirty="0" smtClean="0">
                <a:effectLst>
                  <a:outerShdw blurRad="38100" dist="38100" dir="2700000" algn="tl">
                    <a:srgbClr val="000000">
                      <a:alpha val="43137"/>
                    </a:srgbClr>
                  </a:outerShdw>
                </a:effectLst>
              </a:rPr>
              <a:t>Finale CISU18</a:t>
            </a:r>
            <a:endParaRPr lang="it-IT" sz="6000" dirty="0">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2550715" y="4574863"/>
            <a:ext cx="9144000" cy="754025"/>
          </a:xfrm>
        </p:spPr>
        <p:txBody>
          <a:bodyPr/>
          <a:lstStyle/>
          <a:p>
            <a:r>
              <a:rPr lang="it-IT" dirty="0" smtClean="0">
                <a:effectLst>
                  <a:outerShdw blurRad="38100" dist="38100" dir="2700000" algn="tl">
                    <a:srgbClr val="000000">
                      <a:alpha val="43137"/>
                    </a:srgbClr>
                  </a:outerShdw>
                </a:effectLst>
              </a:rPr>
              <a:t>Domenico Violante </a:t>
            </a:r>
            <a:endParaRPr lang="it-IT" dirty="0">
              <a:effectLst>
                <a:outerShdw blurRad="38100" dist="38100" dir="2700000" algn="tl">
                  <a:srgbClr val="000000">
                    <a:alpha val="43137"/>
                  </a:srgbClr>
                </a:outerShdw>
              </a:effectLst>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163" y="576152"/>
            <a:ext cx="2438400" cy="1771650"/>
          </a:xfrm>
          <a:prstGeom prst="rect">
            <a:avLst/>
          </a:prstGeom>
        </p:spPr>
      </p:pic>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022" y="414919"/>
            <a:ext cx="3352390" cy="2243220"/>
          </a:xfrm>
          <a:prstGeom prst="rect">
            <a:avLst/>
          </a:prstGeom>
        </p:spPr>
      </p:pic>
      <p:pic>
        <p:nvPicPr>
          <p:cNvPr id="9" name="Immagine 8"/>
          <p:cNvPicPr>
            <a:picLocks noChangeAspect="1"/>
          </p:cNvPicPr>
          <p:nvPr/>
        </p:nvPicPr>
        <p:blipFill rotWithShape="1">
          <a:blip r:embed="rId4" cstate="print">
            <a:extLst>
              <a:ext uri="{28A0092B-C50C-407E-A947-70E740481C1C}">
                <a14:useLocalDpi xmlns:a14="http://schemas.microsoft.com/office/drawing/2010/main" val="0"/>
              </a:ext>
            </a:extLst>
          </a:blip>
          <a:srcRect b="37405"/>
          <a:stretch/>
        </p:blipFill>
        <p:spPr>
          <a:xfrm>
            <a:off x="477365" y="4096709"/>
            <a:ext cx="5904999" cy="2463579"/>
          </a:xfrm>
          <a:prstGeom prst="rect">
            <a:avLst/>
          </a:prstGeom>
        </p:spPr>
      </p:pic>
    </p:spTree>
    <p:extLst>
      <p:ext uri="{BB962C8B-B14F-4D97-AF65-F5344CB8AC3E}">
        <p14:creationId xmlns:p14="http://schemas.microsoft.com/office/powerpoint/2010/main" val="2583922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38100" dist="38100" dir="2700000" algn="tl">
                    <a:srgbClr val="000000">
                      <a:alpha val="43137"/>
                    </a:srgbClr>
                  </a:outerShdw>
                </a:effectLst>
              </a:rPr>
              <a:t>Cosa fare attenzione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lnSpcReduction="10000"/>
          </a:bodyPr>
          <a:lstStyle/>
          <a:p>
            <a:r>
              <a:rPr lang="it-IT" dirty="0" smtClean="0">
                <a:effectLst>
                  <a:outerShdw blurRad="38100" dist="38100" dir="2700000" algn="tl">
                    <a:srgbClr val="000000">
                      <a:alpha val="43137"/>
                    </a:srgbClr>
                  </a:outerShdw>
                </a:effectLst>
              </a:rPr>
              <a:t>Essere in costante contatto con l’organizzatore per le iscrizioni</a:t>
            </a:r>
          </a:p>
          <a:p>
            <a:pPr lvl="1"/>
            <a:r>
              <a:rPr lang="it-IT" dirty="0" smtClean="0">
                <a:effectLst>
                  <a:outerShdw blurRad="38100" dist="38100" dir="2700000" algn="tl">
                    <a:srgbClr val="000000">
                      <a:alpha val="43137"/>
                    </a:srgbClr>
                  </a:outerShdw>
                </a:effectLst>
              </a:rPr>
              <a:t>Nella maggior parte dei casi l’organizzatore è in diretto contatto con le squadre iscritte e la sua collaborazione può essere preziosa</a:t>
            </a:r>
          </a:p>
          <a:p>
            <a:pPr lvl="1"/>
            <a:r>
              <a:rPr lang="it-IT" dirty="0" smtClean="0">
                <a:effectLst>
                  <a:outerShdw blurRad="38100" dist="38100" dir="2700000" algn="tl">
                    <a:srgbClr val="000000">
                      <a:alpha val="43137"/>
                    </a:srgbClr>
                  </a:outerShdw>
                </a:effectLst>
              </a:rPr>
              <a:t>Spesso comunicare direttamente con i responsabili delle squadre è necessario</a:t>
            </a:r>
          </a:p>
          <a:p>
            <a:pPr lvl="1"/>
            <a:r>
              <a:rPr lang="it-IT" dirty="0" smtClean="0">
                <a:effectLst>
                  <a:outerShdw blurRad="38100" dist="38100" dir="2700000" algn="tl">
                    <a:srgbClr val="000000">
                      <a:alpha val="43137"/>
                    </a:srgbClr>
                  </a:outerShdw>
                </a:effectLst>
              </a:rPr>
              <a:t>Definire eventuali problematiche della sede di gioco e offrire collaborazione</a:t>
            </a:r>
          </a:p>
          <a:p>
            <a:r>
              <a:rPr lang="it-IT" dirty="0" smtClean="0">
                <a:effectLst>
                  <a:outerShdw blurRad="38100" dist="38100" dir="2700000" algn="tl">
                    <a:srgbClr val="000000">
                      <a:alpha val="43137"/>
                    </a:srgbClr>
                  </a:outerShdw>
                </a:effectLst>
              </a:rPr>
              <a:t>Alla chiusura delle iscrizioni delle squadre inserire già  squadre e i giocatori in modo da evidenziare eventuali problemi</a:t>
            </a:r>
          </a:p>
          <a:p>
            <a:r>
              <a:rPr lang="it-IT" dirty="0" smtClean="0">
                <a:effectLst>
                  <a:outerShdw blurRad="38100" dist="38100" dir="2700000" algn="tl">
                    <a:srgbClr val="000000">
                      <a:alpha val="43137"/>
                    </a:srgbClr>
                  </a:outerShdw>
                </a:effectLst>
              </a:rPr>
              <a:t>Cercare di avere tutti la sera prima del torneo un briefing ed fare tutti insieme una ispezione ragionata della sala </a:t>
            </a:r>
            <a:r>
              <a:rPr lang="it-IT" dirty="0" smtClean="0">
                <a:effectLst>
                  <a:outerShdw blurRad="38100" dist="38100" dir="2700000" algn="tl">
                    <a:srgbClr val="000000">
                      <a:alpha val="43137"/>
                    </a:srgbClr>
                  </a:outerShdw>
                </a:effectLst>
              </a:rPr>
              <a:t>torneo (se possibile) altrimenti quanto prima</a:t>
            </a:r>
            <a:endParaRPr lang="it-IT" dirty="0" smtClean="0">
              <a:effectLst>
                <a:outerShdw blurRad="38100" dist="38100" dir="2700000" algn="tl">
                  <a:srgbClr val="000000">
                    <a:alpha val="43137"/>
                  </a:srgbClr>
                </a:outerShdw>
              </a:effectLst>
            </a:endParaRPr>
          </a:p>
          <a:p>
            <a:pPr lvl="1"/>
            <a:endParaRPr lang="it-IT" dirty="0" smtClean="0">
              <a:effectLst>
                <a:outerShdw blurRad="38100" dist="38100" dir="2700000" algn="tl">
                  <a:srgbClr val="000000">
                    <a:alpha val="43137"/>
                  </a:srgbClr>
                </a:outerShdw>
              </a:effectLst>
            </a:endParaRPr>
          </a:p>
          <a:p>
            <a:pPr lvl="1"/>
            <a:endParaRPr lang="it-IT" dirty="0">
              <a:effectLst>
                <a:outerShdw blurRad="38100" dist="38100" dir="2700000" algn="tl">
                  <a:srgbClr val="000000">
                    <a:alpha val="43137"/>
                  </a:srgbClr>
                </a:outerShdw>
              </a:effectLst>
            </a:endParaRPr>
          </a:p>
          <a:p>
            <a:pPr lvl="1"/>
            <a:endParaRPr lang="it-IT"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69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38100" dist="38100" dir="2700000" algn="tl">
                    <a:srgbClr val="000000">
                      <a:alpha val="43137"/>
                    </a:srgbClr>
                  </a:outerShdw>
                </a:effectLst>
              </a:rPr>
              <a:t>La riunione dei capitani - 1 </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r>
              <a:rPr lang="it-IT" dirty="0" smtClean="0">
                <a:effectLst>
                  <a:outerShdw blurRad="38100" dist="38100" dir="2700000" algn="tl">
                    <a:srgbClr val="000000">
                      <a:alpha val="43137"/>
                    </a:srgbClr>
                  </a:outerShdw>
                </a:effectLst>
              </a:rPr>
              <a:t>E’ il momento più importante all’avvio del torneo</a:t>
            </a:r>
          </a:p>
          <a:p>
            <a:r>
              <a:rPr lang="it-IT" dirty="0" smtClean="0">
                <a:effectLst>
                  <a:outerShdw blurRad="38100" dist="38100" dir="2700000" algn="tl">
                    <a:srgbClr val="000000">
                      <a:alpha val="43137"/>
                    </a:srgbClr>
                  </a:outerShdw>
                </a:effectLst>
              </a:rPr>
              <a:t>Va tenuta il prima possibile</a:t>
            </a:r>
          </a:p>
          <a:p>
            <a:r>
              <a:rPr lang="it-IT" dirty="0" smtClean="0">
                <a:effectLst>
                  <a:outerShdw blurRad="38100" dist="38100" dir="2700000" algn="tl">
                    <a:srgbClr val="000000">
                      <a:alpha val="43137"/>
                    </a:srgbClr>
                  </a:outerShdw>
                </a:effectLst>
              </a:rPr>
              <a:t>Serve per stabilire un «patto tra gentiluomini»</a:t>
            </a:r>
          </a:p>
          <a:p>
            <a:endParaRPr lang="it-IT" dirty="0">
              <a:effectLst>
                <a:outerShdw blurRad="38100" dist="38100" dir="2700000" algn="tl">
                  <a:srgbClr val="000000">
                    <a:alpha val="43137"/>
                  </a:srgbClr>
                </a:outerShdw>
              </a:effectLst>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553" y="3911600"/>
            <a:ext cx="4667250" cy="2400300"/>
          </a:xfrm>
          <a:prstGeom prst="rect">
            <a:avLst/>
          </a:prstGeom>
        </p:spPr>
      </p:pic>
    </p:spTree>
    <p:extLst>
      <p:ext uri="{BB962C8B-B14F-4D97-AF65-F5344CB8AC3E}">
        <p14:creationId xmlns:p14="http://schemas.microsoft.com/office/powerpoint/2010/main" val="1975124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67810" y="0"/>
            <a:ext cx="10515600" cy="1325563"/>
          </a:xfrm>
        </p:spPr>
        <p:txBody>
          <a:bodyPr/>
          <a:lstStyle/>
          <a:p>
            <a:r>
              <a:rPr lang="it-IT" dirty="0" smtClean="0">
                <a:effectLst>
                  <a:outerShdw blurRad="38100" dist="38100" dir="2700000" algn="tl">
                    <a:srgbClr val="000000">
                      <a:alpha val="43137"/>
                    </a:srgbClr>
                  </a:outerShdw>
                </a:effectLst>
              </a:rPr>
              <a:t>La riunione dei capitani - 2 </a:t>
            </a:r>
            <a:endParaRPr lang="it-IT" dirty="0">
              <a:effectLst>
                <a:outerShdw blurRad="38100" dist="38100" dir="2700000" algn="tl">
                  <a:srgbClr val="000000">
                    <a:alpha val="43137"/>
                  </a:srgbClr>
                </a:outerShdw>
              </a:effectLst>
            </a:endParaRPr>
          </a:p>
        </p:txBody>
      </p:sp>
      <p:sp>
        <p:nvSpPr>
          <p:cNvPr id="5" name="Segnaposto contenuto 2"/>
          <p:cNvSpPr>
            <a:spLocks noGrp="1"/>
          </p:cNvSpPr>
          <p:nvPr>
            <p:ph idx="1"/>
          </p:nvPr>
        </p:nvSpPr>
        <p:spPr>
          <a:xfrm>
            <a:off x="335666" y="1307939"/>
            <a:ext cx="11482086" cy="5312780"/>
          </a:xfrm>
        </p:spPr>
        <p:txBody>
          <a:bodyPr>
            <a:normAutofit lnSpcReduction="10000"/>
          </a:bodyPr>
          <a:lstStyle/>
          <a:p>
            <a:r>
              <a:rPr lang="it-IT" dirty="0" smtClean="0"/>
              <a:t>presentazione </a:t>
            </a:r>
            <a:r>
              <a:rPr lang="it-IT" dirty="0"/>
              <a:t>dello staff arbitrale</a:t>
            </a:r>
          </a:p>
          <a:p>
            <a:r>
              <a:rPr lang="it-IT" dirty="0" smtClean="0"/>
              <a:t>calendario </a:t>
            </a:r>
            <a:r>
              <a:rPr lang="it-IT" dirty="0"/>
              <a:t>di </a:t>
            </a:r>
            <a:r>
              <a:rPr lang="it-IT" dirty="0" smtClean="0"/>
              <a:t>gioco</a:t>
            </a:r>
          </a:p>
          <a:p>
            <a:r>
              <a:rPr lang="it-IT" dirty="0"/>
              <a:t>cadenza di </a:t>
            </a:r>
            <a:r>
              <a:rPr lang="it-IT" dirty="0" smtClean="0"/>
              <a:t>gioco</a:t>
            </a:r>
          </a:p>
          <a:p>
            <a:r>
              <a:rPr lang="it-IT" dirty="0" smtClean="0"/>
              <a:t>definizione </a:t>
            </a:r>
            <a:r>
              <a:rPr lang="it-IT" dirty="0"/>
              <a:t>area torneo</a:t>
            </a:r>
          </a:p>
          <a:p>
            <a:r>
              <a:rPr lang="it-IT" dirty="0" smtClean="0"/>
              <a:t>ritardo </a:t>
            </a:r>
            <a:r>
              <a:rPr lang="it-IT" dirty="0"/>
              <a:t>ammesso</a:t>
            </a:r>
          </a:p>
          <a:p>
            <a:r>
              <a:rPr lang="it-IT" dirty="0" smtClean="0"/>
              <a:t>bye</a:t>
            </a:r>
            <a:endParaRPr lang="it-IT" dirty="0"/>
          </a:p>
          <a:p>
            <a:r>
              <a:rPr lang="it-IT" dirty="0" smtClean="0"/>
              <a:t>composizione </a:t>
            </a:r>
            <a:r>
              <a:rPr lang="it-IT" dirty="0"/>
              <a:t>squadra con un giocatore mancante, ordine di schieramento e scacchiera vuota</a:t>
            </a:r>
          </a:p>
          <a:p>
            <a:r>
              <a:rPr lang="it-IT" dirty="0" smtClean="0"/>
              <a:t>siti </a:t>
            </a:r>
            <a:r>
              <a:rPr lang="it-IT" dirty="0"/>
              <a:t>internet di riferimento</a:t>
            </a:r>
          </a:p>
          <a:p>
            <a:r>
              <a:rPr lang="it-IT" dirty="0" smtClean="0"/>
              <a:t>bacheca</a:t>
            </a:r>
            <a:r>
              <a:rPr lang="it-IT" dirty="0"/>
              <a:t>, esposizione dei turni</a:t>
            </a:r>
          </a:p>
          <a:p>
            <a:r>
              <a:rPr lang="it-IT" dirty="0" smtClean="0"/>
              <a:t>eventuale </a:t>
            </a:r>
            <a:r>
              <a:rPr lang="it-IT" dirty="0"/>
              <a:t>trasmissione on line delle partite</a:t>
            </a:r>
          </a:p>
          <a:p>
            <a:endParaRPr lang="it-IT" dirty="0">
              <a:effectLst>
                <a:outerShdw blurRad="38100" dist="38100" dir="2700000" algn="tl">
                  <a:srgbClr val="000000">
                    <a:alpha val="43137"/>
                  </a:srgbClr>
                </a:outerShdw>
              </a:effectLst>
            </a:endParaRPr>
          </a:p>
        </p:txBody>
      </p:sp>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1111" t="819" r="39925" b="3016"/>
          <a:stretch/>
        </p:blipFill>
        <p:spPr>
          <a:xfrm>
            <a:off x="8717603" y="439837"/>
            <a:ext cx="2532989" cy="2963120"/>
          </a:xfrm>
          <a:prstGeom prst="rect">
            <a:avLst/>
          </a:prstGeom>
        </p:spPr>
      </p:pic>
    </p:spTree>
    <p:extLst>
      <p:ext uri="{BB962C8B-B14F-4D97-AF65-F5344CB8AC3E}">
        <p14:creationId xmlns:p14="http://schemas.microsoft.com/office/powerpoint/2010/main" val="2607962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14654"/>
            <a:ext cx="10515600" cy="1325563"/>
          </a:xfrm>
        </p:spPr>
        <p:txBody>
          <a:bodyPr/>
          <a:lstStyle/>
          <a:p>
            <a:r>
              <a:rPr lang="it-IT" dirty="0">
                <a:effectLst>
                  <a:outerShdw blurRad="38100" dist="38100" dir="2700000" algn="tl">
                    <a:srgbClr val="000000">
                      <a:alpha val="43137"/>
                    </a:srgbClr>
                  </a:outerShdw>
                </a:effectLst>
              </a:rPr>
              <a:t>La riunione dei capitani - 3</a:t>
            </a:r>
            <a:endParaRPr lang="it-IT" dirty="0"/>
          </a:p>
        </p:txBody>
      </p:sp>
      <p:sp>
        <p:nvSpPr>
          <p:cNvPr id="3" name="Segnaposto contenuto 2"/>
          <p:cNvSpPr>
            <a:spLocks noGrp="1"/>
          </p:cNvSpPr>
          <p:nvPr>
            <p:ph idx="1"/>
          </p:nvPr>
        </p:nvSpPr>
        <p:spPr>
          <a:xfrm>
            <a:off x="509287" y="1377387"/>
            <a:ext cx="11435786" cy="5116010"/>
          </a:xfrm>
        </p:spPr>
        <p:txBody>
          <a:bodyPr>
            <a:normAutofit fontScale="85000" lnSpcReduction="20000"/>
          </a:bodyPr>
          <a:lstStyle/>
          <a:p>
            <a:r>
              <a:rPr lang="it-IT" sz="3100" dirty="0" smtClean="0"/>
              <a:t>tempistica </a:t>
            </a:r>
            <a:r>
              <a:rPr lang="it-IT" sz="3100" dirty="0"/>
              <a:t>e modalità di comunicazione delle formazioni</a:t>
            </a:r>
          </a:p>
          <a:p>
            <a:r>
              <a:rPr lang="it-IT" sz="3100" dirty="0" smtClean="0"/>
              <a:t>definizione </a:t>
            </a:r>
            <a:r>
              <a:rPr lang="it-IT" sz="3100" dirty="0"/>
              <a:t>della formazione tipo di ogni squadra in caso di mancate comunicazioni</a:t>
            </a:r>
          </a:p>
          <a:p>
            <a:r>
              <a:rPr lang="it-IT" sz="3100" dirty="0" smtClean="0"/>
              <a:t>chiarimento </a:t>
            </a:r>
            <a:r>
              <a:rPr lang="it-IT" sz="3100" dirty="0"/>
              <a:t>sugli spareggi tecnici</a:t>
            </a:r>
          </a:p>
          <a:p>
            <a:r>
              <a:rPr lang="it-IT" sz="3100" dirty="0" smtClean="0"/>
              <a:t>titoli </a:t>
            </a:r>
            <a:r>
              <a:rPr lang="it-IT" sz="3100" dirty="0"/>
              <a:t>assegnati</a:t>
            </a:r>
          </a:p>
          <a:p>
            <a:r>
              <a:rPr lang="it-IT" sz="3100" dirty="0" smtClean="0"/>
              <a:t>premi </a:t>
            </a:r>
            <a:r>
              <a:rPr lang="it-IT" sz="3100" dirty="0"/>
              <a:t>scacchiera</a:t>
            </a:r>
          </a:p>
          <a:p>
            <a:r>
              <a:rPr lang="it-IT" sz="3100" dirty="0" smtClean="0"/>
              <a:t>ruolo </a:t>
            </a:r>
            <a:r>
              <a:rPr lang="it-IT" sz="3100" dirty="0"/>
              <a:t>del capitano </a:t>
            </a:r>
            <a:endParaRPr lang="it-IT" sz="3100" dirty="0" smtClean="0"/>
          </a:p>
          <a:p>
            <a:r>
              <a:rPr lang="it-IT" sz="3100" dirty="0" smtClean="0"/>
              <a:t>raccolta </a:t>
            </a:r>
            <a:r>
              <a:rPr lang="it-IT" sz="3100" dirty="0"/>
              <a:t>dati dei capitani</a:t>
            </a:r>
          </a:p>
          <a:p>
            <a:r>
              <a:rPr lang="it-IT" sz="3100" dirty="0" smtClean="0"/>
              <a:t>cellulare </a:t>
            </a:r>
            <a:r>
              <a:rPr lang="it-IT" sz="3100" dirty="0"/>
              <a:t>o altri mezzi elettronici</a:t>
            </a:r>
          </a:p>
          <a:p>
            <a:r>
              <a:rPr lang="it-IT" sz="3100" dirty="0" smtClean="0"/>
              <a:t>fotografie </a:t>
            </a:r>
            <a:r>
              <a:rPr lang="it-IT" sz="3100" dirty="0"/>
              <a:t>in sala di gioco</a:t>
            </a:r>
          </a:p>
          <a:p>
            <a:r>
              <a:rPr lang="it-IT" sz="3100" dirty="0" smtClean="0"/>
              <a:t>sorteggio </a:t>
            </a:r>
            <a:r>
              <a:rPr lang="it-IT" sz="3100" dirty="0"/>
              <a:t>colore</a:t>
            </a:r>
          </a:p>
          <a:p>
            <a:r>
              <a:rPr lang="it-IT" sz="3100" dirty="0" smtClean="0"/>
              <a:t>eventuale </a:t>
            </a:r>
            <a:r>
              <a:rPr lang="it-IT" sz="3100" dirty="0"/>
              <a:t>dibattito con domande e risposte</a:t>
            </a:r>
          </a:p>
          <a:p>
            <a:endParaRPr lang="it-IT" dirty="0"/>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r="41780" b="4478"/>
          <a:stretch/>
        </p:blipFill>
        <p:spPr>
          <a:xfrm>
            <a:off x="7396377" y="2423662"/>
            <a:ext cx="3634296" cy="3977138"/>
          </a:xfrm>
          <a:prstGeom prst="rect">
            <a:avLst/>
          </a:prstGeom>
        </p:spPr>
      </p:pic>
    </p:spTree>
    <p:extLst>
      <p:ext uri="{BB962C8B-B14F-4D97-AF65-F5344CB8AC3E}">
        <p14:creationId xmlns:p14="http://schemas.microsoft.com/office/powerpoint/2010/main" val="4080678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3719" y="-52348"/>
            <a:ext cx="10515600" cy="1325563"/>
          </a:xfrm>
        </p:spPr>
        <p:txBody>
          <a:bodyPr/>
          <a:lstStyle/>
          <a:p>
            <a:r>
              <a:rPr lang="it-IT" dirty="0" smtClean="0">
                <a:effectLst>
                  <a:outerShdw blurRad="38100" dist="38100" dir="2700000" algn="tl">
                    <a:srgbClr val="000000">
                      <a:alpha val="43137"/>
                    </a:srgbClr>
                  </a:outerShdw>
                </a:effectLst>
              </a:rPr>
              <a:t>Il ruolo del capitano</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39838" y="1099595"/>
            <a:ext cx="10971835" cy="5451676"/>
          </a:xfrm>
        </p:spPr>
        <p:txBody>
          <a:bodyPr>
            <a:normAutofit fontScale="85000" lnSpcReduction="10000"/>
          </a:bodyPr>
          <a:lstStyle/>
          <a:p>
            <a:pPr marL="515938" lvl="3" indent="-342900"/>
            <a:r>
              <a:rPr lang="it-IT" sz="2400" dirty="0" smtClean="0">
                <a:effectLst>
                  <a:outerShdw blurRad="38100" dist="38100" dir="2700000" algn="tl">
                    <a:srgbClr val="000000">
                      <a:alpha val="43137"/>
                    </a:srgbClr>
                  </a:outerShdw>
                </a:effectLst>
              </a:rPr>
              <a:t>Un capitano una squadra</a:t>
            </a:r>
          </a:p>
          <a:p>
            <a:pPr marL="515938" lvl="3" indent="-342900"/>
            <a:r>
              <a:rPr lang="it-IT" sz="2400" dirty="0" smtClean="0">
                <a:effectLst>
                  <a:outerShdw blurRad="38100" dist="38100" dir="2700000" algn="tl">
                    <a:srgbClr val="000000">
                      <a:alpha val="43137"/>
                    </a:srgbClr>
                  </a:outerShdw>
                </a:effectLst>
              </a:rPr>
              <a:t>Deve </a:t>
            </a:r>
            <a:r>
              <a:rPr lang="it-IT" sz="2400" dirty="0">
                <a:effectLst>
                  <a:outerShdw blurRad="38100" dist="38100" dir="2700000" algn="tl">
                    <a:srgbClr val="000000">
                      <a:alpha val="43137"/>
                    </a:srgbClr>
                  </a:outerShdw>
                </a:effectLst>
              </a:rPr>
              <a:t>comunicare la formazione al capitano avversario prima dell’inizio del turno (per le scacchiere elettroniche 30 minuti prima).</a:t>
            </a:r>
            <a:endParaRPr lang="it-IT" sz="2000" dirty="0">
              <a:effectLst>
                <a:outerShdw blurRad="38100" dist="38100" dir="2700000" algn="tl">
                  <a:srgbClr val="000000">
                    <a:alpha val="43137"/>
                  </a:srgbClr>
                </a:outerShdw>
              </a:effectLst>
            </a:endParaRPr>
          </a:p>
          <a:p>
            <a:pPr marL="515938" lvl="3" indent="-342900"/>
            <a:r>
              <a:rPr lang="it-IT" sz="2400" dirty="0">
                <a:effectLst>
                  <a:outerShdw blurRad="38100" dist="38100" dir="2700000" algn="tl">
                    <a:srgbClr val="000000">
                      <a:alpha val="43137"/>
                    </a:srgbClr>
                  </a:outerShdw>
                </a:effectLst>
              </a:rPr>
              <a:t>Compila e firma la scheda dell’incontro e la consegna agli arbitri insieme a tutti i formulari.</a:t>
            </a:r>
            <a:endParaRPr lang="it-IT" sz="2000" dirty="0">
              <a:effectLst>
                <a:outerShdw blurRad="38100" dist="38100" dir="2700000" algn="tl">
                  <a:srgbClr val="000000">
                    <a:alpha val="43137"/>
                  </a:srgbClr>
                </a:outerShdw>
              </a:effectLst>
            </a:endParaRPr>
          </a:p>
          <a:p>
            <a:pPr marL="515938" lvl="3" indent="-342900"/>
            <a:r>
              <a:rPr lang="it-IT" sz="2400" dirty="0">
                <a:effectLst>
                  <a:outerShdw blurRad="38100" dist="38100" dir="2700000" algn="tl">
                    <a:srgbClr val="000000">
                      <a:alpha val="43137"/>
                    </a:srgbClr>
                  </a:outerShdw>
                </a:effectLst>
              </a:rPr>
              <a:t>È consigliabile che il capitano rimanga lo stesso per tutta la manifestazione. Tuttavia è ammesso che una squadra sostituisca il capitano, sia tra un turno e l’altro sia durante un turno, </a:t>
            </a:r>
            <a:r>
              <a:rPr lang="it-IT" sz="2400" dirty="0" smtClean="0">
                <a:effectLst>
                  <a:outerShdw blurRad="38100" dist="38100" dir="2700000" algn="tl">
                    <a:srgbClr val="000000">
                      <a:alpha val="43137"/>
                    </a:srgbClr>
                  </a:outerShdw>
                </a:effectLst>
              </a:rPr>
              <a:t>purché </a:t>
            </a:r>
            <a:r>
              <a:rPr lang="it-IT" sz="2400" dirty="0">
                <a:effectLst>
                  <a:outerShdw blurRad="38100" dist="38100" dir="2700000" algn="tl">
                    <a:srgbClr val="000000">
                      <a:alpha val="43137"/>
                    </a:srgbClr>
                  </a:outerShdw>
                </a:effectLst>
              </a:rPr>
              <a:t>tale modifica venga trascritta nel verbale di incontro e controfirmata da un arbitro.</a:t>
            </a:r>
            <a:endParaRPr lang="it-IT" sz="2000" dirty="0">
              <a:effectLst>
                <a:outerShdw blurRad="38100" dist="38100" dir="2700000" algn="tl">
                  <a:srgbClr val="000000">
                    <a:alpha val="43137"/>
                  </a:srgbClr>
                </a:outerShdw>
              </a:effectLst>
            </a:endParaRPr>
          </a:p>
          <a:p>
            <a:pPr marL="515938" lvl="3" indent="-342900"/>
            <a:r>
              <a:rPr lang="it-IT" sz="2400" dirty="0">
                <a:effectLst>
                  <a:outerShdw blurRad="38100" dist="38100" dir="2700000" algn="tl">
                    <a:srgbClr val="000000">
                      <a:alpha val="43137"/>
                    </a:srgbClr>
                  </a:outerShdw>
                </a:effectLst>
              </a:rPr>
              <a:t>Il capitano è tenuto a stare in piedi dietro la propria squadra e non è consentito stazionare dietro la formazione avversaria.</a:t>
            </a:r>
            <a:endParaRPr lang="it-IT" sz="2000" dirty="0">
              <a:effectLst>
                <a:outerShdw blurRad="38100" dist="38100" dir="2700000" algn="tl">
                  <a:srgbClr val="000000">
                    <a:alpha val="43137"/>
                  </a:srgbClr>
                </a:outerShdw>
              </a:effectLst>
            </a:endParaRPr>
          </a:p>
          <a:p>
            <a:pPr marL="515938" lvl="3" indent="-342900"/>
            <a:r>
              <a:rPr lang="it-IT" sz="2400" dirty="0">
                <a:effectLst>
                  <a:outerShdw blurRad="38100" dist="38100" dir="2700000" algn="tl">
                    <a:srgbClr val="000000">
                      <a:alpha val="43137"/>
                    </a:srgbClr>
                  </a:outerShdw>
                </a:effectLst>
              </a:rPr>
              <a:t>La comunicazione tra giocatori e capitani deve limitarsi a frasi del tipo “</a:t>
            </a:r>
            <a:r>
              <a:rPr lang="it-IT" sz="2400" i="1" dirty="0">
                <a:effectLst>
                  <a:outerShdw blurRad="38100" dist="38100" dir="2700000" algn="tl">
                    <a:srgbClr val="000000">
                      <a:alpha val="43137"/>
                    </a:srgbClr>
                  </a:outerShdw>
                </a:effectLst>
              </a:rPr>
              <a:t>proponi la patta</a:t>
            </a:r>
            <a:r>
              <a:rPr lang="it-IT" sz="2400" dirty="0">
                <a:effectLst>
                  <a:outerShdw blurRad="38100" dist="38100" dir="2700000" algn="tl">
                    <a:srgbClr val="000000">
                      <a:alpha val="43137"/>
                    </a:srgbClr>
                  </a:outerShdw>
                </a:effectLst>
              </a:rPr>
              <a:t>”, “</a:t>
            </a:r>
            <a:r>
              <a:rPr lang="it-IT" sz="2400" i="1" dirty="0">
                <a:effectLst>
                  <a:outerShdw blurRad="38100" dist="38100" dir="2700000" algn="tl">
                    <a:srgbClr val="000000">
                      <a:alpha val="43137"/>
                    </a:srgbClr>
                  </a:outerShdw>
                </a:effectLst>
              </a:rPr>
              <a:t>si, accetti la patta</a:t>
            </a:r>
            <a:r>
              <a:rPr lang="it-IT" sz="2400" dirty="0">
                <a:effectLst>
                  <a:outerShdw blurRad="38100" dist="38100" dir="2700000" algn="tl">
                    <a:srgbClr val="000000">
                      <a:alpha val="43137"/>
                    </a:srgbClr>
                  </a:outerShdw>
                </a:effectLst>
              </a:rPr>
              <a:t>”, “</a:t>
            </a:r>
            <a:r>
              <a:rPr lang="it-IT" sz="2400" i="1" dirty="0">
                <a:effectLst>
                  <a:outerShdw blurRad="38100" dist="38100" dir="2700000" algn="tl">
                    <a:srgbClr val="000000">
                      <a:alpha val="43137"/>
                    </a:srgbClr>
                  </a:outerShdw>
                </a:effectLst>
              </a:rPr>
              <a:t>no, rifiuta la patta</a:t>
            </a:r>
            <a:r>
              <a:rPr lang="it-IT" sz="2400" dirty="0">
                <a:effectLst>
                  <a:outerShdw blurRad="38100" dist="38100" dir="2700000" algn="tl">
                    <a:srgbClr val="000000">
                      <a:alpha val="43137"/>
                    </a:srgbClr>
                  </a:outerShdw>
                </a:effectLst>
              </a:rPr>
              <a:t>” o “</a:t>
            </a:r>
            <a:r>
              <a:rPr lang="it-IT" sz="2400" i="1" dirty="0">
                <a:effectLst>
                  <a:outerShdw blurRad="38100" dist="38100" dir="2700000" algn="tl">
                    <a:srgbClr val="000000">
                      <a:alpha val="43137"/>
                    </a:srgbClr>
                  </a:outerShdw>
                </a:effectLst>
              </a:rPr>
              <a:t>abbandona</a:t>
            </a:r>
            <a:r>
              <a:rPr lang="it-IT" sz="2400" dirty="0">
                <a:effectLst>
                  <a:outerShdw blurRad="38100" dist="38100" dir="2700000" algn="tl">
                    <a:srgbClr val="000000">
                      <a:alpha val="43137"/>
                    </a:srgbClr>
                  </a:outerShdw>
                </a:effectLst>
              </a:rPr>
              <a:t>”. Per qualsiasi tipo di comunicazione, il colloquio deve avvenire alla presenza di un arbitro o, se questo non fosse momentaneamente disponibile, del capitano avversario. Non deve intervenire in una partita in nessun altro modo. Non deve discutere alcuna posizione su nessuna tavola durante il gioco.</a:t>
            </a:r>
            <a:endParaRPr lang="it-IT" sz="2000" dirty="0">
              <a:effectLst>
                <a:outerShdw blurRad="38100" dist="38100" dir="2700000" algn="tl">
                  <a:srgbClr val="000000">
                    <a:alpha val="43137"/>
                  </a:srgbClr>
                </a:outerShdw>
              </a:effectLst>
            </a:endParaRPr>
          </a:p>
          <a:p>
            <a:pPr marL="515938" lvl="3" indent="-342900"/>
            <a:r>
              <a:rPr lang="it-IT" sz="2400" dirty="0">
                <a:effectLst>
                  <a:outerShdw blurRad="38100" dist="38100" dir="2700000" algn="tl">
                    <a:srgbClr val="000000">
                      <a:alpha val="43137"/>
                    </a:srgbClr>
                  </a:outerShdw>
                </a:effectLst>
              </a:rPr>
              <a:t>Ai giocatori è severamente vietato parlare tra di loro in qualsiasi punto dell’area di gioco; I capitani sono pregati di sostenere questo e chiedere ai loro giocatori di stare in silenzio.</a:t>
            </a:r>
            <a:endParaRPr lang="it-IT" sz="2000" dirty="0">
              <a:effectLst>
                <a:outerShdw blurRad="38100" dist="38100" dir="2700000" algn="tl">
                  <a:srgbClr val="000000">
                    <a:alpha val="43137"/>
                  </a:srgbClr>
                </a:outerShdw>
              </a:effectLst>
            </a:endParaRPr>
          </a:p>
          <a:p>
            <a:pPr marL="515938" lvl="3" indent="-342900"/>
            <a:r>
              <a:rPr lang="it-IT" sz="2400" dirty="0">
                <a:effectLst>
                  <a:outerShdw blurRad="38100" dist="38100" dir="2700000" algn="tl">
                    <a:srgbClr val="000000">
                      <a:alpha val="43137"/>
                    </a:srgbClr>
                  </a:outerShdw>
                </a:effectLst>
              </a:rPr>
              <a:t>Un capitano della squadra può uscire o rientrare nel luogo di gioco solo con il permesso dell'arbitro. </a:t>
            </a:r>
            <a:endParaRPr lang="it-IT" sz="2000" dirty="0">
              <a:effectLst>
                <a:outerShdw blurRad="38100" dist="38100" dir="2700000" algn="tl">
                  <a:srgbClr val="000000">
                    <a:alpha val="43137"/>
                  </a:srgbClr>
                </a:outerShdw>
              </a:effectLst>
            </a:endParaRPr>
          </a:p>
          <a:p>
            <a:endParaRPr lang="it-IT" dirty="0"/>
          </a:p>
        </p:txBody>
      </p:sp>
    </p:spTree>
    <p:extLst>
      <p:ext uri="{BB962C8B-B14F-4D97-AF65-F5344CB8AC3E}">
        <p14:creationId xmlns:p14="http://schemas.microsoft.com/office/powerpoint/2010/main" val="3782705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t>
            </a:r>
            <a:r>
              <a:rPr lang="it-IT" dirty="0" smtClean="0"/>
              <a:t>accomandazioni</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effectLst>
                  <a:outerShdw blurRad="38100" dist="38100" dir="2700000" algn="tl">
                    <a:srgbClr val="000000">
                      <a:alpha val="43137"/>
                    </a:srgbClr>
                  </a:outerShdw>
                </a:effectLst>
              </a:rPr>
              <a:t>Se </a:t>
            </a:r>
            <a:r>
              <a:rPr lang="it-IT" dirty="0">
                <a:effectLst>
                  <a:outerShdw blurRad="38100" dist="38100" dir="2700000" algn="tl">
                    <a:srgbClr val="000000">
                      <a:alpha val="43137"/>
                    </a:srgbClr>
                  </a:outerShdw>
                </a:effectLst>
              </a:rPr>
              <a:t>lo schieramento non avviene dalla prima scacchiera e secondo l'ordine previsto dal Regolamento di attuazione, la squadra inadempiente subirà 2 punti squadra di penalità e gli incontri disputati saranno validi ai fini della variazione </a:t>
            </a:r>
            <a:r>
              <a:rPr lang="it-IT" dirty="0" err="1">
                <a:effectLst>
                  <a:outerShdw blurRad="38100" dist="38100" dir="2700000" algn="tl">
                    <a:srgbClr val="000000">
                      <a:alpha val="43137"/>
                    </a:srgbClr>
                  </a:outerShdw>
                </a:effectLst>
              </a:rPr>
              <a:t>elo</a:t>
            </a:r>
            <a:r>
              <a:rPr lang="it-IT" dirty="0" smtClean="0">
                <a:effectLst>
                  <a:outerShdw blurRad="38100" dist="38100" dir="2700000" algn="tl">
                    <a:srgbClr val="000000">
                      <a:alpha val="43137"/>
                    </a:srgbClr>
                  </a:outerShdw>
                </a:effectLst>
              </a:rPr>
              <a:t>.</a:t>
            </a:r>
            <a:endParaRPr lang="it-IT" dirty="0">
              <a:effectLst>
                <a:outerShdw blurRad="38100" dist="38100" dir="2700000" algn="tl">
                  <a:srgbClr val="000000">
                    <a:alpha val="43137"/>
                  </a:srgbClr>
                </a:outerShdw>
              </a:effectLst>
            </a:endParaRPr>
          </a:p>
          <a:p>
            <a:endParaRPr lang="it-IT" dirty="0">
              <a:effectLst>
                <a:outerShdw blurRad="38100" dist="38100" dir="2700000" algn="tl">
                  <a:srgbClr val="000000">
                    <a:alpha val="43137"/>
                  </a:srgbClr>
                </a:outerShdw>
              </a:effectLst>
            </a:endParaRPr>
          </a:p>
          <a:p>
            <a:r>
              <a:rPr lang="it-IT" dirty="0" smtClean="0">
                <a:effectLst>
                  <a:outerShdw blurRad="38100" dist="38100" dir="2700000" algn="tl">
                    <a:srgbClr val="000000">
                      <a:alpha val="43137"/>
                    </a:srgbClr>
                  </a:outerShdw>
                </a:effectLst>
              </a:rPr>
              <a:t>Se </a:t>
            </a:r>
            <a:r>
              <a:rPr lang="it-IT" dirty="0">
                <a:effectLst>
                  <a:outerShdw blurRad="38100" dist="38100" dir="2700000" algn="tl">
                    <a:srgbClr val="000000">
                      <a:alpha val="43137"/>
                    </a:srgbClr>
                  </a:outerShdw>
                </a:effectLst>
              </a:rPr>
              <a:t>ambedue le squadre non si presentano l’incontro viene omologato con il risultato di 0 a 0, salva l’eventuale denuncia agli organi di giustizia federale da parte del Direttore Nazionale</a:t>
            </a:r>
            <a:r>
              <a:rPr lang="it-IT" dirty="0" smtClean="0">
                <a:effectLst>
                  <a:outerShdw blurRad="38100" dist="38100" dir="2700000" algn="tl">
                    <a:srgbClr val="000000">
                      <a:alpha val="43137"/>
                    </a:srgbClr>
                  </a:outerShdw>
                </a:effectLst>
              </a:rPr>
              <a:t>.</a:t>
            </a:r>
            <a:endParaRPr lang="it-IT" dirty="0">
              <a:effectLst>
                <a:outerShdw blurRad="38100" dist="38100" dir="2700000" algn="tl">
                  <a:srgbClr val="000000">
                    <a:alpha val="43137"/>
                  </a:srgbClr>
                </a:outerShdw>
              </a:effectLst>
            </a:endParaRPr>
          </a:p>
          <a:p>
            <a:endParaRPr lang="it-IT" dirty="0">
              <a:effectLst>
                <a:outerShdw blurRad="38100" dist="38100" dir="2700000" algn="tl">
                  <a:srgbClr val="000000">
                    <a:alpha val="43137"/>
                  </a:srgbClr>
                </a:outerShdw>
              </a:effectLst>
            </a:endParaRPr>
          </a:p>
          <a:p>
            <a:r>
              <a:rPr lang="it-IT" dirty="0">
                <a:effectLst>
                  <a:outerShdw blurRad="38100" dist="38100" dir="2700000" algn="tl">
                    <a:srgbClr val="000000">
                      <a:alpha val="43137"/>
                    </a:srgbClr>
                  </a:outerShdw>
                </a:effectLst>
              </a:rPr>
              <a:t>I giocatori che terminano la partita devono consegnare il formulario al capitano e lasciare la sala. Il capitano non giocatore rimarrà fino al termine di tutti gli incontri della sua squadra.</a:t>
            </a:r>
          </a:p>
          <a:p>
            <a:endParaRPr lang="it-IT" dirty="0">
              <a:effectLst>
                <a:outerShdw blurRad="38100" dist="38100" dir="2700000" algn="tl">
                  <a:srgbClr val="000000">
                    <a:alpha val="43137"/>
                  </a:srgbClr>
                </a:outerShdw>
              </a:effectLst>
            </a:endParaRPr>
          </a:p>
          <a:p>
            <a:r>
              <a:rPr lang="it-IT" dirty="0">
                <a:effectLst>
                  <a:outerShdw blurRad="38100" dist="38100" dir="2700000" algn="tl">
                    <a:srgbClr val="000000">
                      <a:alpha val="43137"/>
                    </a:srgbClr>
                  </a:outerShdw>
                </a:effectLst>
              </a:rPr>
              <a:t>L’ordine di scacchiera non può essere modificato. In un incontro è ammessa l’assenza di un solo giocatore per squadra. In tale eventualità i giocatori si dovranno disporre dalla prima scacchiera lasciando libera la quarta.</a:t>
            </a:r>
          </a:p>
          <a:p>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27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staff arbitrale</a:t>
            </a:r>
            <a:endParaRPr lang="it-IT" dirty="0"/>
          </a:p>
        </p:txBody>
      </p:sp>
      <p:sp>
        <p:nvSpPr>
          <p:cNvPr id="3" name="Segnaposto contenuto 2"/>
          <p:cNvSpPr>
            <a:spLocks noGrp="1"/>
          </p:cNvSpPr>
          <p:nvPr>
            <p:ph idx="1"/>
          </p:nvPr>
        </p:nvSpPr>
        <p:spPr/>
        <p:txBody>
          <a:bodyPr/>
          <a:lstStyle/>
          <a:p>
            <a:r>
              <a:rPr lang="it-IT" b="1" dirty="0" smtClean="0">
                <a:effectLst>
                  <a:outerShdw blurRad="38100" dist="38100" dir="2700000" algn="tl">
                    <a:srgbClr val="000000">
                      <a:alpha val="43137"/>
                    </a:srgbClr>
                  </a:outerShdw>
                </a:effectLst>
              </a:rPr>
              <a:t>Prendere contatto </a:t>
            </a:r>
            <a:r>
              <a:rPr lang="it-IT" b="1" dirty="0" smtClean="0">
                <a:solidFill>
                  <a:srgbClr val="FFFF00"/>
                </a:solidFill>
                <a:effectLst>
                  <a:outerShdw blurRad="38100" dist="38100" dir="2700000" algn="tl">
                    <a:srgbClr val="000000">
                      <a:alpha val="43137"/>
                    </a:srgbClr>
                  </a:outerShdw>
                </a:effectLst>
              </a:rPr>
              <a:t>in tempo </a:t>
            </a:r>
            <a:r>
              <a:rPr lang="it-IT" b="1" dirty="0" smtClean="0">
                <a:effectLst>
                  <a:outerShdw blurRad="38100" dist="38100" dir="2700000" algn="tl">
                    <a:srgbClr val="000000">
                      <a:alpha val="43137"/>
                    </a:srgbClr>
                  </a:outerShdw>
                </a:effectLst>
              </a:rPr>
              <a:t>con tutti gli arbitri designati</a:t>
            </a:r>
          </a:p>
          <a:p>
            <a:r>
              <a:rPr lang="it-IT" b="1" dirty="0" smtClean="0">
                <a:effectLst>
                  <a:outerShdw blurRad="38100" dist="38100" dir="2700000" algn="tl">
                    <a:srgbClr val="000000">
                      <a:alpha val="43137"/>
                    </a:srgbClr>
                  </a:outerShdw>
                </a:effectLst>
              </a:rPr>
              <a:t>Distribuire i compiti in relazione a disponibilità e competenze</a:t>
            </a:r>
          </a:p>
          <a:p>
            <a:pPr lvl="1"/>
            <a:r>
              <a:rPr lang="it-IT" b="1" dirty="0" err="1" smtClean="0">
                <a:effectLst>
                  <a:outerShdw blurRad="38100" dist="38100" dir="2700000" algn="tl">
                    <a:srgbClr val="000000">
                      <a:alpha val="43137"/>
                    </a:srgbClr>
                  </a:outerShdw>
                </a:effectLst>
              </a:rPr>
              <a:t>Pairing</a:t>
            </a:r>
            <a:endParaRPr lang="it-IT" b="1" dirty="0" smtClean="0">
              <a:effectLst>
                <a:outerShdw blurRad="38100" dist="38100" dir="2700000" algn="tl">
                  <a:srgbClr val="000000">
                    <a:alpha val="43137"/>
                  </a:srgbClr>
                </a:outerShdw>
              </a:effectLst>
            </a:endParaRPr>
          </a:p>
          <a:p>
            <a:pPr lvl="1"/>
            <a:r>
              <a:rPr lang="it-IT" b="1" dirty="0" smtClean="0">
                <a:effectLst>
                  <a:outerShdw blurRad="38100" dist="38100" dir="2700000" algn="tl">
                    <a:srgbClr val="000000">
                      <a:alpha val="43137"/>
                    </a:srgbClr>
                  </a:outerShdw>
                </a:effectLst>
              </a:rPr>
              <a:t>Controllo delle iscrizioni</a:t>
            </a:r>
          </a:p>
          <a:p>
            <a:pPr lvl="1"/>
            <a:r>
              <a:rPr lang="it-IT" b="1" dirty="0" smtClean="0">
                <a:effectLst>
                  <a:outerShdw blurRad="38100" dist="38100" dir="2700000" algn="tl">
                    <a:srgbClr val="000000">
                      <a:alpha val="43137"/>
                    </a:srgbClr>
                  </a:outerShdw>
                </a:effectLst>
              </a:rPr>
              <a:t>assegnazione ai vari tornei</a:t>
            </a:r>
            <a:r>
              <a:rPr lang="it-IT" b="1" dirty="0">
                <a:effectLst>
                  <a:outerShdw blurRad="38100" dist="38100" dir="2700000" algn="tl">
                    <a:srgbClr val="000000">
                      <a:alpha val="43137"/>
                    </a:srgbClr>
                  </a:outerShdw>
                </a:effectLst>
              </a:rPr>
              <a:t> </a:t>
            </a:r>
            <a:endParaRPr lang="it-IT" b="1" dirty="0" smtClean="0">
              <a:effectLst>
                <a:outerShdw blurRad="38100" dist="38100" dir="2700000" algn="tl">
                  <a:srgbClr val="000000">
                    <a:alpha val="43137"/>
                  </a:srgbClr>
                </a:outerShdw>
              </a:effectLst>
            </a:endParaRPr>
          </a:p>
          <a:p>
            <a:r>
              <a:rPr lang="it-IT" b="1" dirty="0" smtClean="0">
                <a:effectLst>
                  <a:outerShdw blurRad="38100" dist="38100" dir="2700000" algn="tl">
                    <a:srgbClr val="000000">
                      <a:alpha val="43137"/>
                    </a:srgbClr>
                  </a:outerShdw>
                </a:effectLst>
              </a:rPr>
              <a:t>Gestire le tempistiche </a:t>
            </a:r>
          </a:p>
          <a:p>
            <a:r>
              <a:rPr lang="it-IT" b="1" dirty="0" smtClean="0">
                <a:effectLst>
                  <a:outerShdw blurRad="38100" dist="38100" dir="2700000" algn="tl">
                    <a:srgbClr val="000000">
                      <a:alpha val="43137"/>
                    </a:srgbClr>
                  </a:outerShdw>
                </a:effectLst>
              </a:rPr>
              <a:t>Feedback positivi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6238" y="3334570"/>
            <a:ext cx="5249762" cy="2920180"/>
          </a:xfrm>
          <a:prstGeom prst="rect">
            <a:avLst/>
          </a:prstGeom>
        </p:spPr>
      </p:pic>
    </p:spTree>
    <p:extLst>
      <p:ext uri="{BB962C8B-B14F-4D97-AF65-F5344CB8AC3E}">
        <p14:creationId xmlns:p14="http://schemas.microsoft.com/office/powerpoint/2010/main" val="2600846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3391" y="110482"/>
            <a:ext cx="10515600" cy="1325563"/>
          </a:xfrm>
        </p:spPr>
        <p:txBody>
          <a:bodyPr/>
          <a:lstStyle/>
          <a:p>
            <a:r>
              <a:rPr lang="it-IT" b="1" dirty="0" smtClean="0">
                <a:effectLst>
                  <a:outerShdw blurRad="38100" dist="38100" dir="2700000" algn="tl">
                    <a:srgbClr val="000000">
                      <a:alpha val="43137"/>
                    </a:srgbClr>
                  </a:outerShdw>
                </a:effectLst>
              </a:rPr>
              <a:t>La gestione del team</a:t>
            </a:r>
            <a:endParaRPr lang="it-IT"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28601" y="1181100"/>
            <a:ext cx="11798300" cy="5384800"/>
          </a:xfrm>
        </p:spPr>
        <p:txBody>
          <a:bodyPr>
            <a:noAutofit/>
          </a:bodyPr>
          <a:lstStyle/>
          <a:p>
            <a:r>
              <a:rPr lang="it-IT" sz="2400" b="1" dirty="0">
                <a:solidFill>
                  <a:srgbClr val="FFFF00"/>
                </a:solidFill>
              </a:rPr>
              <a:t>Gestione del </a:t>
            </a:r>
            <a:r>
              <a:rPr lang="it-IT" sz="2400" b="1" dirty="0" smtClean="0">
                <a:solidFill>
                  <a:srgbClr val="FFFF00"/>
                </a:solidFill>
              </a:rPr>
              <a:t>tempo</a:t>
            </a:r>
            <a:r>
              <a:rPr lang="it-IT" sz="2400" b="1" dirty="0" smtClean="0"/>
              <a:t>: </a:t>
            </a:r>
            <a:r>
              <a:rPr lang="it-IT" sz="2400" dirty="0" smtClean="0"/>
              <a:t>La </a:t>
            </a:r>
            <a:r>
              <a:rPr lang="it-IT" sz="2400" b="1" dirty="0"/>
              <a:t>pianificazione del tempo</a:t>
            </a:r>
            <a:r>
              <a:rPr lang="it-IT" sz="2400" dirty="0"/>
              <a:t> è un aspetto cruciale per una corretta </a:t>
            </a:r>
            <a:r>
              <a:rPr lang="it-IT" sz="2400" dirty="0" smtClean="0"/>
              <a:t>gestione</a:t>
            </a:r>
            <a:endParaRPr lang="it-IT" sz="2400" dirty="0"/>
          </a:p>
          <a:p>
            <a:r>
              <a:rPr lang="it-IT" sz="2400" dirty="0"/>
              <a:t> </a:t>
            </a:r>
            <a:r>
              <a:rPr lang="it-IT" sz="2400" b="1" dirty="0" smtClean="0">
                <a:solidFill>
                  <a:srgbClr val="FFFF00"/>
                </a:solidFill>
              </a:rPr>
              <a:t>Gestire </a:t>
            </a:r>
            <a:r>
              <a:rPr lang="it-IT" sz="2400" b="1" dirty="0">
                <a:solidFill>
                  <a:srgbClr val="FFFF00"/>
                </a:solidFill>
              </a:rPr>
              <a:t>e distribuire i carichi di </a:t>
            </a:r>
            <a:r>
              <a:rPr lang="it-IT" sz="2400" b="1" dirty="0" smtClean="0">
                <a:solidFill>
                  <a:srgbClr val="FFFF00"/>
                </a:solidFill>
              </a:rPr>
              <a:t>lavoro in maniera equilibrata </a:t>
            </a:r>
            <a:r>
              <a:rPr lang="it-IT" sz="2400" b="1" dirty="0" smtClean="0"/>
              <a:t>q</a:t>
            </a:r>
            <a:r>
              <a:rPr lang="it-IT" sz="2400" dirty="0" smtClean="0"/>
              <a:t>uando </a:t>
            </a:r>
            <a:r>
              <a:rPr lang="it-IT" sz="2400" dirty="0"/>
              <a:t>ogni membro del team sa cosa deve fare, quando deve farlo e perché è importante farlo, </a:t>
            </a:r>
            <a:r>
              <a:rPr lang="it-IT" sz="2400" dirty="0" smtClean="0"/>
              <a:t>può lavorare </a:t>
            </a:r>
            <a:r>
              <a:rPr lang="it-IT" sz="2400" dirty="0"/>
              <a:t>in modo autonomo e performante. </a:t>
            </a:r>
          </a:p>
          <a:p>
            <a:r>
              <a:rPr lang="it-IT" sz="2400" b="1" dirty="0" smtClean="0">
                <a:solidFill>
                  <a:srgbClr val="FFFF00"/>
                </a:solidFill>
              </a:rPr>
              <a:t>Saper </a:t>
            </a:r>
            <a:r>
              <a:rPr lang="it-IT" sz="2400" b="1" dirty="0">
                <a:solidFill>
                  <a:srgbClr val="FFFF00"/>
                </a:solidFill>
              </a:rPr>
              <a:t>dare e ricevere feedback costruttivi</a:t>
            </a:r>
            <a:r>
              <a:rPr lang="it-IT" sz="2400" b="1" dirty="0"/>
              <a:t>:</a:t>
            </a:r>
            <a:r>
              <a:rPr lang="it-IT" sz="2400" dirty="0"/>
              <a:t> la migliore gestione dei team di lavoro utilizza il feedback come strumento di miglioramento continuo </a:t>
            </a:r>
            <a:endParaRPr lang="it-IT" sz="2400" dirty="0" smtClean="0"/>
          </a:p>
          <a:p>
            <a:r>
              <a:rPr lang="it-IT" sz="2400" b="1" dirty="0" smtClean="0">
                <a:solidFill>
                  <a:srgbClr val="FFFF00"/>
                </a:solidFill>
              </a:rPr>
              <a:t>Mantenere </a:t>
            </a:r>
            <a:r>
              <a:rPr lang="it-IT" sz="2400" b="1" dirty="0">
                <a:solidFill>
                  <a:srgbClr val="FFFF00"/>
                </a:solidFill>
              </a:rPr>
              <a:t>alti morale e </a:t>
            </a:r>
            <a:r>
              <a:rPr lang="it-IT" sz="2400" b="1" dirty="0" smtClean="0">
                <a:solidFill>
                  <a:srgbClr val="FFFF00"/>
                </a:solidFill>
              </a:rPr>
              <a:t>fiducia</a:t>
            </a:r>
            <a:r>
              <a:rPr lang="it-IT" sz="2400" dirty="0" smtClean="0"/>
              <a:t>: per </a:t>
            </a:r>
            <a:r>
              <a:rPr lang="it-IT" sz="2400" dirty="0"/>
              <a:t>questo </a:t>
            </a:r>
            <a:r>
              <a:rPr lang="it-IT" sz="2400" dirty="0" smtClean="0"/>
              <a:t>motivo, </a:t>
            </a:r>
            <a:r>
              <a:rPr lang="it-IT" sz="2400" dirty="0"/>
              <a:t>fornire </a:t>
            </a:r>
            <a:r>
              <a:rPr lang="it-IT" sz="2400" b="1" dirty="0"/>
              <a:t>feedback</a:t>
            </a:r>
            <a:r>
              <a:rPr lang="it-IT" sz="2400" dirty="0"/>
              <a:t> non solo quando emerge un problema da </a:t>
            </a:r>
            <a:r>
              <a:rPr lang="it-IT" sz="2400" dirty="0" smtClean="0"/>
              <a:t>risolvere, </a:t>
            </a:r>
            <a:r>
              <a:rPr lang="it-IT" sz="2400" dirty="0"/>
              <a:t>ma soprattutto quando tutto fila liscio</a:t>
            </a:r>
            <a:r>
              <a:rPr lang="it-IT" sz="2400" dirty="0" smtClean="0"/>
              <a:t>.</a:t>
            </a:r>
            <a:endParaRPr lang="it-IT" sz="2400" dirty="0"/>
          </a:p>
          <a:p>
            <a:r>
              <a:rPr lang="it-IT" sz="2400" dirty="0"/>
              <a:t> </a:t>
            </a:r>
            <a:r>
              <a:rPr lang="it-IT" sz="2400" b="1" dirty="0" smtClean="0">
                <a:solidFill>
                  <a:srgbClr val="FFFF00"/>
                </a:solidFill>
              </a:rPr>
              <a:t>Gestione </a:t>
            </a:r>
            <a:r>
              <a:rPr lang="it-IT" sz="2400" b="1" dirty="0">
                <a:solidFill>
                  <a:srgbClr val="FFFF00"/>
                </a:solidFill>
              </a:rPr>
              <a:t>dei conflitti</a:t>
            </a:r>
          </a:p>
          <a:p>
            <a:r>
              <a:rPr lang="it-IT" sz="2400" b="1" dirty="0" smtClean="0">
                <a:solidFill>
                  <a:srgbClr val="FFFF00"/>
                </a:solidFill>
              </a:rPr>
              <a:t>Creazione </a:t>
            </a:r>
            <a:r>
              <a:rPr lang="it-IT" sz="2400" b="1" dirty="0">
                <a:solidFill>
                  <a:srgbClr val="FFFF00"/>
                </a:solidFill>
              </a:rPr>
              <a:t>di un ambiente </a:t>
            </a:r>
            <a:r>
              <a:rPr lang="it-IT" sz="2400" b="1" dirty="0" smtClean="0">
                <a:solidFill>
                  <a:srgbClr val="FFFF00"/>
                </a:solidFill>
              </a:rPr>
              <a:t>positivo </a:t>
            </a:r>
            <a:r>
              <a:rPr lang="it-IT" sz="2400" dirty="0" smtClean="0"/>
              <a:t>Ciò </a:t>
            </a:r>
            <a:r>
              <a:rPr lang="it-IT" sz="2400" dirty="0"/>
              <a:t>implica la capacità di sviluppare un confronto empatico tra i membri del </a:t>
            </a:r>
            <a:r>
              <a:rPr lang="it-IT" sz="2400" dirty="0" smtClean="0"/>
              <a:t>team. </a:t>
            </a:r>
            <a:endParaRPr lang="it-IT" sz="2400" dirty="0"/>
          </a:p>
          <a:p>
            <a:r>
              <a:rPr lang="it-IT" sz="2400" b="1" dirty="0">
                <a:solidFill>
                  <a:srgbClr val="FFFF00"/>
                </a:solidFill>
              </a:rPr>
              <a:t>Favorire la motivazione</a:t>
            </a:r>
            <a:r>
              <a:rPr lang="it-IT" sz="2400" b="1" dirty="0"/>
              <a:t>: incrementare lo spirito di squadra anche con momenti ricreativi/goliardici</a:t>
            </a:r>
          </a:p>
          <a:p>
            <a:endParaRPr lang="it-IT" sz="2400" dirty="0"/>
          </a:p>
          <a:p>
            <a:endParaRPr lang="it-IT" sz="2400" b="1" dirty="0"/>
          </a:p>
          <a:p>
            <a:endParaRPr lang="it-IT" sz="1100" dirty="0"/>
          </a:p>
        </p:txBody>
      </p:sp>
    </p:spTree>
    <p:extLst>
      <p:ext uri="{BB962C8B-B14F-4D97-AF65-F5344CB8AC3E}">
        <p14:creationId xmlns:p14="http://schemas.microsoft.com/office/powerpoint/2010/main" val="50674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 fa cosa: l’ARBITRO PRINCIPALE</a:t>
            </a:r>
            <a:endParaRPr lang="it-IT" dirty="0"/>
          </a:p>
        </p:txBody>
      </p:sp>
      <p:sp>
        <p:nvSpPr>
          <p:cNvPr id="3" name="Segnaposto contenuto 2"/>
          <p:cNvSpPr>
            <a:spLocks noGrp="1"/>
          </p:cNvSpPr>
          <p:nvPr>
            <p:ph idx="1"/>
          </p:nvPr>
        </p:nvSpPr>
        <p:spPr>
          <a:xfrm>
            <a:off x="691737" y="1690688"/>
            <a:ext cx="10233800" cy="4351338"/>
          </a:xfrm>
        </p:spPr>
        <p:txBody>
          <a:bodyPr>
            <a:normAutofit/>
          </a:bodyPr>
          <a:lstStyle/>
          <a:p>
            <a:pPr lvl="0"/>
            <a:r>
              <a:rPr lang="it-IT" sz="2400" b="1" dirty="0" smtClean="0"/>
              <a:t>Supervisiona il </a:t>
            </a:r>
            <a:r>
              <a:rPr lang="it-IT" sz="2400" b="1" dirty="0"/>
              <a:t>torneo:</a:t>
            </a:r>
            <a:r>
              <a:rPr lang="it-IT" sz="2400" dirty="0"/>
              <a:t> </a:t>
            </a:r>
            <a:r>
              <a:rPr lang="it-IT" sz="2400" dirty="0" smtClean="0"/>
              <a:t>deve coordinare lo staff, supervisionare il torneo, si assicura che tutto funzioni</a:t>
            </a:r>
            <a:endParaRPr lang="it-IT" sz="2400" dirty="0"/>
          </a:p>
          <a:p>
            <a:pPr lvl="0"/>
            <a:r>
              <a:rPr lang="it-IT" sz="2400" b="1" dirty="0" smtClean="0"/>
              <a:t>Gestisce le </a:t>
            </a:r>
            <a:r>
              <a:rPr lang="it-IT" sz="2400" b="1" dirty="0"/>
              <a:t>controversie:</a:t>
            </a:r>
            <a:r>
              <a:rPr lang="it-IT" sz="2400" dirty="0"/>
              <a:t> </a:t>
            </a:r>
            <a:r>
              <a:rPr lang="it-IT" sz="2400" dirty="0" smtClean="0"/>
              <a:t>interviene, in genere in seconda battuta sui problemi tecnici, decidendo in maniera definitiva</a:t>
            </a:r>
          </a:p>
          <a:p>
            <a:pPr lvl="0"/>
            <a:r>
              <a:rPr lang="it-IT" sz="2400" b="1" dirty="0" smtClean="0"/>
              <a:t>Gestisce il verbale del torneo e trasmette i risultati per l’omologazione</a:t>
            </a:r>
          </a:p>
          <a:p>
            <a:pPr lvl="0"/>
            <a:r>
              <a:rPr lang="it-IT" sz="2400" b="1" dirty="0" smtClean="0"/>
              <a:t>Gestisce i rapporti con l’organizzazione e i Responsabili delle squadre</a:t>
            </a:r>
          </a:p>
          <a:p>
            <a:pPr lvl="0"/>
            <a:r>
              <a:rPr lang="it-IT" sz="2400" b="1" dirty="0" smtClean="0"/>
              <a:t>Ha una </a:t>
            </a:r>
            <a:r>
              <a:rPr lang="it-IT" sz="2400" b="1" dirty="0" err="1" smtClean="0"/>
              <a:t>checklist</a:t>
            </a:r>
            <a:r>
              <a:rPr lang="it-IT" sz="2400" b="1" dirty="0" smtClean="0"/>
              <a:t> sulle tempistiche (non perdere il senso del tempo)</a:t>
            </a:r>
            <a:endParaRPr lang="it-IT" sz="2400" dirty="0"/>
          </a:p>
        </p:txBody>
      </p:sp>
    </p:spTree>
    <p:extLst>
      <p:ext uri="{BB962C8B-B14F-4D97-AF65-F5344CB8AC3E}">
        <p14:creationId xmlns:p14="http://schemas.microsoft.com/office/powerpoint/2010/main" val="197403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pPr marL="0" indent="0">
              <a:buNone/>
            </a:pPr>
            <a:r>
              <a:rPr lang="it-IT" dirty="0" smtClean="0">
                <a:effectLst>
                  <a:outerShdw blurRad="38100" dist="38100" dir="2700000" algn="tl">
                    <a:srgbClr val="000000">
                      <a:alpha val="43137"/>
                    </a:srgbClr>
                  </a:outerShdw>
                </a:effectLst>
              </a:rPr>
              <a:t>Il suo ruolo non è scontato</a:t>
            </a:r>
          </a:p>
          <a:p>
            <a:r>
              <a:rPr lang="it-IT" dirty="0" smtClean="0">
                <a:effectLst>
                  <a:outerShdw blurRad="38100" dist="38100" dir="2700000" algn="tl">
                    <a:srgbClr val="000000">
                      <a:alpha val="43137"/>
                    </a:srgbClr>
                  </a:outerShdw>
                </a:effectLst>
              </a:rPr>
              <a:t>si </a:t>
            </a:r>
            <a:r>
              <a:rPr lang="it-IT" dirty="0">
                <a:effectLst>
                  <a:outerShdw blurRad="38100" dist="38100" dir="2700000" algn="tl">
                    <a:srgbClr val="000000">
                      <a:alpha val="43137"/>
                    </a:srgbClr>
                  </a:outerShdw>
                </a:effectLst>
              </a:rPr>
              <a:t>occupa di abbinare i giocatori per ogni turno. </a:t>
            </a:r>
            <a:r>
              <a:rPr lang="it-IT" dirty="0" smtClean="0">
                <a:effectLst>
                  <a:outerShdw blurRad="38100" dist="38100" dir="2700000" algn="tl">
                    <a:srgbClr val="000000">
                      <a:alpha val="43137"/>
                    </a:srgbClr>
                  </a:outerShdw>
                </a:effectLst>
              </a:rPr>
              <a:t>Se ci sono criticità le sottopone all’AP</a:t>
            </a:r>
            <a:endParaRPr lang="it-IT" dirty="0">
              <a:effectLst>
                <a:outerShdw blurRad="38100" dist="38100" dir="2700000" algn="tl">
                  <a:srgbClr val="000000">
                    <a:alpha val="43137"/>
                  </a:srgbClr>
                </a:outerShdw>
              </a:effectLst>
            </a:endParaRPr>
          </a:p>
          <a:p>
            <a:pPr lvl="0"/>
            <a:r>
              <a:rPr lang="it-IT" b="1" dirty="0" smtClean="0">
                <a:effectLst>
                  <a:outerShdw blurRad="38100" dist="38100" dir="2700000" algn="tl">
                    <a:srgbClr val="000000">
                      <a:alpha val="43137"/>
                    </a:srgbClr>
                  </a:outerShdw>
                </a:effectLst>
              </a:rPr>
              <a:t>Generare</a:t>
            </a:r>
            <a:r>
              <a:rPr lang="it-IT" dirty="0" smtClean="0">
                <a:effectLst>
                  <a:outerShdw blurRad="38100" dist="38100" dir="2700000" algn="tl">
                    <a:srgbClr val="000000">
                      <a:alpha val="43137"/>
                    </a:srgbClr>
                  </a:outerShdw>
                </a:effectLst>
              </a:rPr>
              <a:t> </a:t>
            </a:r>
            <a:r>
              <a:rPr lang="it-IT" dirty="0">
                <a:effectLst>
                  <a:outerShdw blurRad="38100" dist="38100" dir="2700000" algn="tl">
                    <a:srgbClr val="000000">
                      <a:alpha val="43137"/>
                    </a:srgbClr>
                  </a:outerShdw>
                </a:effectLst>
              </a:rPr>
              <a:t>abbinamenti</a:t>
            </a:r>
            <a:r>
              <a:rPr lang="it-IT" dirty="0" smtClean="0">
                <a:effectLst>
                  <a:outerShdw blurRad="38100" dist="38100" dir="2700000" algn="tl">
                    <a:srgbClr val="000000">
                      <a:alpha val="43137"/>
                    </a:srgbClr>
                  </a:outerShdw>
                </a:effectLst>
              </a:rPr>
              <a:t>: ovviamente devono conoscere bene il software di gestione</a:t>
            </a:r>
            <a:endParaRPr lang="it-IT" dirty="0">
              <a:effectLst>
                <a:outerShdw blurRad="38100" dist="38100" dir="2700000" algn="tl">
                  <a:srgbClr val="000000">
                    <a:alpha val="43137"/>
                  </a:srgbClr>
                </a:outerShdw>
              </a:effectLst>
            </a:endParaRPr>
          </a:p>
          <a:p>
            <a:pPr lvl="0"/>
            <a:r>
              <a:rPr lang="it-IT" b="1" dirty="0">
                <a:effectLst>
                  <a:outerShdw blurRad="38100" dist="38100" dir="2700000" algn="tl">
                    <a:srgbClr val="000000">
                      <a:alpha val="43137"/>
                    </a:srgbClr>
                  </a:outerShdw>
                </a:effectLst>
              </a:rPr>
              <a:t>Controllare i risultati </a:t>
            </a:r>
            <a:r>
              <a:rPr lang="it-IT" b="1" dirty="0" smtClean="0">
                <a:effectLst>
                  <a:outerShdw blurRad="38100" dist="38100" dir="2700000" algn="tl">
                    <a:srgbClr val="000000">
                      <a:alpha val="43137"/>
                    </a:srgbClr>
                  </a:outerShdw>
                </a:effectLst>
              </a:rPr>
              <a:t>giusti</a:t>
            </a:r>
            <a:endParaRPr lang="it-IT" dirty="0">
              <a:effectLst>
                <a:outerShdw blurRad="38100" dist="38100" dir="2700000" algn="tl">
                  <a:srgbClr val="000000">
                    <a:alpha val="43137"/>
                  </a:srgbClr>
                </a:outerShdw>
              </a:effectLst>
            </a:endParaRPr>
          </a:p>
          <a:p>
            <a:r>
              <a:rPr lang="it-IT" b="1" dirty="0" smtClean="0">
                <a:effectLst>
                  <a:outerShdw blurRad="38100" dist="38100" dir="2700000" algn="tl">
                    <a:srgbClr val="000000">
                      <a:alpha val="43137"/>
                    </a:srgbClr>
                  </a:outerShdw>
                </a:effectLst>
              </a:rPr>
              <a:t>Produrre gli abbinamenti per la pubblicazione:</a:t>
            </a:r>
            <a:r>
              <a:rPr lang="it-IT" dirty="0">
                <a:effectLst>
                  <a:outerShdw blurRad="38100" dist="38100" dir="2700000" algn="tl">
                    <a:srgbClr val="000000">
                      <a:alpha val="43137"/>
                    </a:srgbClr>
                  </a:outerShdw>
                </a:effectLst>
              </a:rPr>
              <a:t/>
            </a:r>
            <a:br>
              <a:rPr lang="it-IT" dirty="0">
                <a:effectLst>
                  <a:outerShdw blurRad="38100" dist="38100" dir="2700000" algn="tl">
                    <a:srgbClr val="000000">
                      <a:alpha val="43137"/>
                    </a:srgbClr>
                  </a:outerShdw>
                </a:effectLst>
              </a:rPr>
            </a:br>
            <a:r>
              <a:rPr lang="it-IT" dirty="0">
                <a:effectLst>
                  <a:outerShdw blurRad="38100" dist="38100" dir="2700000" algn="tl">
                    <a:srgbClr val="000000">
                      <a:alpha val="43137"/>
                    </a:srgbClr>
                  </a:outerShdw>
                </a:effectLst>
              </a:rPr>
              <a:t>- Caricare l'abbinamento </a:t>
            </a:r>
            <a:r>
              <a:rPr lang="it-IT" dirty="0" smtClean="0">
                <a:effectLst>
                  <a:outerShdw blurRad="38100" dist="38100" dir="2700000" algn="tl">
                    <a:srgbClr val="000000">
                      <a:alpha val="43137"/>
                    </a:srgbClr>
                  </a:outerShdw>
                </a:effectLst>
              </a:rPr>
              <a:t>online</a:t>
            </a:r>
            <a:r>
              <a:rPr lang="it-IT" dirty="0">
                <a:effectLst>
                  <a:outerShdw blurRad="38100" dist="38100" dir="2700000" algn="tl">
                    <a:srgbClr val="000000">
                      <a:alpha val="43137"/>
                    </a:srgbClr>
                  </a:outerShdw>
                </a:effectLst>
              </a:rPr>
              <a:t> </a:t>
            </a:r>
            <a:r>
              <a:rPr lang="it-IT" dirty="0" smtClean="0">
                <a:effectLst>
                  <a:outerShdw blurRad="38100" dist="38100" dir="2700000" algn="tl">
                    <a:srgbClr val="000000">
                      <a:alpha val="43137"/>
                    </a:srgbClr>
                  </a:outerShdw>
                </a:effectLst>
              </a:rPr>
              <a:t>se richiesto dall’organizzatore</a:t>
            </a:r>
            <a:r>
              <a:rPr lang="it-IT" dirty="0">
                <a:effectLst>
                  <a:outerShdw blurRad="38100" dist="38100" dir="2700000" algn="tl">
                    <a:srgbClr val="000000">
                      <a:alpha val="43137"/>
                    </a:srgbClr>
                  </a:outerShdw>
                </a:effectLst>
              </a:rPr>
              <a:t/>
            </a:r>
            <a:br>
              <a:rPr lang="it-IT" dirty="0">
                <a:effectLst>
                  <a:outerShdw blurRad="38100" dist="38100" dir="2700000" algn="tl">
                    <a:srgbClr val="000000">
                      <a:alpha val="43137"/>
                    </a:srgbClr>
                  </a:outerShdw>
                </a:effectLst>
              </a:rPr>
            </a:br>
            <a:r>
              <a:rPr lang="it-IT" dirty="0">
                <a:effectLst>
                  <a:outerShdw blurRad="38100" dist="38100" dir="2700000" algn="tl">
                    <a:srgbClr val="000000">
                      <a:alpha val="43137"/>
                    </a:srgbClr>
                  </a:outerShdw>
                </a:effectLst>
              </a:rPr>
              <a:t>- </a:t>
            </a:r>
            <a:r>
              <a:rPr lang="it-IT" dirty="0" smtClean="0">
                <a:effectLst>
                  <a:outerShdw blurRad="38100" dist="38100" dir="2700000" algn="tl">
                    <a:srgbClr val="000000">
                      <a:alpha val="43137"/>
                    </a:srgbClr>
                  </a:outerShdw>
                </a:effectLst>
              </a:rPr>
              <a:t>Stampa </a:t>
            </a:r>
            <a:r>
              <a:rPr lang="it-IT" dirty="0">
                <a:effectLst>
                  <a:outerShdw blurRad="38100" dist="38100" dir="2700000" algn="tl">
                    <a:srgbClr val="000000">
                      <a:alpha val="43137"/>
                    </a:srgbClr>
                  </a:outerShdw>
                </a:effectLst>
              </a:rPr>
              <a:t>di copie cartacee degli abbinamenti e </a:t>
            </a:r>
            <a:r>
              <a:rPr lang="it-IT" dirty="0" smtClean="0">
                <a:effectLst>
                  <a:outerShdw blurRad="38100" dist="38100" dir="2700000" algn="tl">
                    <a:srgbClr val="000000">
                      <a:alpha val="43137"/>
                    </a:srgbClr>
                  </a:outerShdw>
                </a:effectLst>
              </a:rPr>
              <a:t>affiggerle in bacheca</a:t>
            </a:r>
            <a:endParaRPr lang="it-IT" dirty="0">
              <a:effectLst>
                <a:outerShdw blurRad="38100" dist="38100" dir="2700000" algn="tl">
                  <a:srgbClr val="000000">
                    <a:alpha val="43137"/>
                  </a:srgbClr>
                </a:outerShdw>
              </a:effectLst>
            </a:endParaRPr>
          </a:p>
        </p:txBody>
      </p:sp>
      <p:sp>
        <p:nvSpPr>
          <p:cNvPr id="5" name="Titolo 1"/>
          <p:cNvSpPr>
            <a:spLocks noGrp="1"/>
          </p:cNvSpPr>
          <p:nvPr>
            <p:ph type="title"/>
          </p:nvPr>
        </p:nvSpPr>
        <p:spPr>
          <a:xfrm>
            <a:off x="838200" y="365125"/>
            <a:ext cx="10515600" cy="1325563"/>
          </a:xfrm>
        </p:spPr>
        <p:txBody>
          <a:bodyPr/>
          <a:lstStyle/>
          <a:p>
            <a:r>
              <a:rPr lang="it-IT" dirty="0" smtClean="0">
                <a:effectLst>
                  <a:outerShdw blurRad="38100" dist="38100" dir="2700000" algn="tl">
                    <a:srgbClr val="000000">
                      <a:alpha val="43137"/>
                    </a:srgbClr>
                  </a:outerShdw>
                </a:effectLst>
              </a:rPr>
              <a:t>Chi fa cosa: l’addetto al </a:t>
            </a:r>
            <a:r>
              <a:rPr lang="it-IT" dirty="0" err="1" smtClean="0">
                <a:effectLst>
                  <a:outerShdw blurRad="38100" dist="38100" dir="2700000" algn="tl">
                    <a:srgbClr val="000000">
                      <a:alpha val="43137"/>
                    </a:srgbClr>
                  </a:outerShdw>
                </a:effectLst>
              </a:rPr>
              <a:t>pairing</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555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effectLst>
                  <a:outerShdw blurRad="38100" dist="38100" dir="2700000" algn="tl">
                    <a:srgbClr val="000000">
                      <a:alpha val="43137"/>
                    </a:srgbClr>
                  </a:outerShdw>
                </a:effectLst>
              </a:rPr>
              <a:t>Obiettivi</a:t>
            </a:r>
            <a:endParaRPr lang="it-IT" b="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marL="0" indent="0">
              <a:buNone/>
            </a:pPr>
            <a:r>
              <a:rPr lang="it-IT" b="1" dirty="0" smtClean="0">
                <a:effectLst>
                  <a:outerShdw blurRad="38100" dist="38100" dir="2700000" algn="tl">
                    <a:srgbClr val="000000">
                      <a:alpha val="43137"/>
                    </a:srgbClr>
                  </a:outerShdw>
                </a:effectLst>
              </a:rPr>
              <a:t>le peculiarità della finale CISU18</a:t>
            </a:r>
          </a:p>
          <a:p>
            <a:r>
              <a:rPr lang="it-IT" b="1" dirty="0" smtClean="0">
                <a:effectLst>
                  <a:outerShdw blurRad="38100" dist="38100" dir="2700000" algn="tl">
                    <a:srgbClr val="000000">
                      <a:alpha val="43137"/>
                    </a:srgbClr>
                  </a:outerShdw>
                </a:effectLst>
              </a:rPr>
              <a:t>Fasi della preparazione </a:t>
            </a:r>
          </a:p>
          <a:p>
            <a:r>
              <a:rPr lang="it-IT" b="1" dirty="0" smtClean="0">
                <a:effectLst>
                  <a:outerShdw blurRad="38100" dist="38100" dir="2700000" algn="tl">
                    <a:srgbClr val="000000">
                      <a:alpha val="43137"/>
                    </a:srgbClr>
                  </a:outerShdw>
                </a:effectLst>
              </a:rPr>
              <a:t>La gestione del team</a:t>
            </a:r>
          </a:p>
          <a:p>
            <a:r>
              <a:rPr lang="it-IT" b="1" dirty="0" smtClean="0">
                <a:effectLst>
                  <a:outerShdw blurRad="38100" dist="38100" dir="2700000" algn="tl">
                    <a:srgbClr val="000000">
                      <a:alpha val="43137"/>
                    </a:srgbClr>
                  </a:outerShdw>
                </a:effectLst>
              </a:rPr>
              <a:t>Avvio del torneo</a:t>
            </a:r>
          </a:p>
          <a:p>
            <a:r>
              <a:rPr lang="it-IT" b="1" dirty="0" smtClean="0">
                <a:effectLst>
                  <a:outerShdw blurRad="38100" dist="38100" dir="2700000" algn="tl">
                    <a:srgbClr val="000000">
                      <a:alpha val="43137"/>
                    </a:srgbClr>
                  </a:outerShdw>
                </a:effectLst>
              </a:rPr>
              <a:t>Conduzione del torneo</a:t>
            </a:r>
          </a:p>
          <a:p>
            <a:r>
              <a:rPr lang="it-IT" b="1" dirty="0" smtClean="0">
                <a:effectLst>
                  <a:outerShdw blurRad="38100" dist="38100" dir="2700000" algn="tl">
                    <a:srgbClr val="000000">
                      <a:alpha val="43137"/>
                    </a:srgbClr>
                  </a:outerShdw>
                </a:effectLst>
              </a:rPr>
              <a:t>Classifiche e premiazioni</a:t>
            </a:r>
          </a:p>
          <a:p>
            <a:r>
              <a:rPr lang="it-IT" b="1" dirty="0" smtClean="0">
                <a:effectLst>
                  <a:outerShdw blurRad="38100" dist="38100" dir="2700000" algn="tl">
                    <a:srgbClr val="000000">
                      <a:alpha val="43137"/>
                    </a:srgbClr>
                  </a:outerShdw>
                </a:effectLst>
              </a:rPr>
              <a:t>Conclusioni</a:t>
            </a:r>
          </a:p>
          <a:p>
            <a:endParaRPr lang="it-IT" b="1" dirty="0" smtClean="0">
              <a:effectLst>
                <a:outerShdw blurRad="38100" dist="38100" dir="2700000" algn="tl">
                  <a:srgbClr val="000000">
                    <a:alpha val="43137"/>
                  </a:srgbClr>
                </a:outerShdw>
              </a:effectLst>
            </a:endParaRPr>
          </a:p>
          <a:p>
            <a:pPr marL="0" indent="0">
              <a:buNone/>
            </a:pPr>
            <a:endParaRPr lang="it-IT"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6561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2237"/>
            <a:ext cx="10515600" cy="1325563"/>
          </a:xfrm>
        </p:spPr>
        <p:txBody>
          <a:bodyPr/>
          <a:lstStyle/>
          <a:p>
            <a:r>
              <a:rPr lang="it-IT" dirty="0" smtClean="0"/>
              <a:t>Cosa fanno gli arbitri di settore</a:t>
            </a:r>
            <a:endParaRPr lang="it-IT" dirty="0"/>
          </a:p>
        </p:txBody>
      </p:sp>
      <p:sp>
        <p:nvSpPr>
          <p:cNvPr id="3" name="Segnaposto contenuto 2"/>
          <p:cNvSpPr>
            <a:spLocks noGrp="1"/>
          </p:cNvSpPr>
          <p:nvPr>
            <p:ph idx="1"/>
          </p:nvPr>
        </p:nvSpPr>
        <p:spPr>
          <a:xfrm>
            <a:off x="1120000" y="1447800"/>
            <a:ext cx="10233800" cy="4729163"/>
          </a:xfrm>
        </p:spPr>
        <p:txBody>
          <a:bodyPr>
            <a:normAutofit fontScale="92500" lnSpcReduction="20000"/>
          </a:bodyPr>
          <a:lstStyle/>
          <a:p>
            <a:pPr marL="0" indent="0">
              <a:buNone/>
            </a:pPr>
            <a:r>
              <a:rPr lang="it-IT" dirty="0">
                <a:effectLst>
                  <a:outerShdw blurRad="38100" dist="38100" dir="2700000" algn="tl">
                    <a:srgbClr val="000000">
                      <a:alpha val="43137"/>
                    </a:srgbClr>
                  </a:outerShdw>
                </a:effectLst>
              </a:rPr>
              <a:t>Le loro responsabilità includono:</a:t>
            </a:r>
          </a:p>
          <a:p>
            <a:pPr lvl="0"/>
            <a:r>
              <a:rPr lang="it-IT" b="1" dirty="0" smtClean="0">
                <a:effectLst>
                  <a:outerShdw blurRad="38100" dist="38100" dir="2700000" algn="tl">
                    <a:srgbClr val="000000">
                      <a:alpha val="43137"/>
                    </a:srgbClr>
                  </a:outerShdw>
                </a:effectLst>
              </a:rPr>
              <a:t>Risolvono </a:t>
            </a:r>
            <a:r>
              <a:rPr lang="it-IT" b="1" dirty="0">
                <a:effectLst>
                  <a:outerShdw blurRad="38100" dist="38100" dir="2700000" algn="tl">
                    <a:srgbClr val="000000">
                      <a:alpha val="43137"/>
                    </a:srgbClr>
                  </a:outerShdw>
                </a:effectLst>
              </a:rPr>
              <a:t>le controversie:</a:t>
            </a:r>
            <a:r>
              <a:rPr lang="it-IT" dirty="0">
                <a:effectLst>
                  <a:outerShdw blurRad="38100" dist="38100" dir="2700000" algn="tl">
                    <a:srgbClr val="000000">
                      <a:alpha val="43137"/>
                    </a:srgbClr>
                  </a:outerShdw>
                </a:effectLst>
              </a:rPr>
              <a:t> ogni volta che si verifica una controversia tra i giocatori, sono i primi </a:t>
            </a:r>
            <a:r>
              <a:rPr lang="it-IT" dirty="0" smtClean="0">
                <a:effectLst>
                  <a:outerShdw blurRad="38100" dist="38100" dir="2700000" algn="tl">
                    <a:srgbClr val="000000">
                      <a:alpha val="43137"/>
                    </a:srgbClr>
                  </a:outerShdw>
                </a:effectLst>
              </a:rPr>
              <a:t>ad intervenire </a:t>
            </a:r>
            <a:r>
              <a:rPr lang="it-IT" dirty="0">
                <a:effectLst>
                  <a:outerShdw blurRad="38100" dist="38100" dir="2700000" algn="tl">
                    <a:srgbClr val="000000">
                      <a:alpha val="43137"/>
                    </a:srgbClr>
                  </a:outerShdw>
                </a:effectLst>
              </a:rPr>
              <a:t/>
            </a:r>
            <a:br>
              <a:rPr lang="it-IT" dirty="0">
                <a:effectLst>
                  <a:outerShdw blurRad="38100" dist="38100" dir="2700000" algn="tl">
                    <a:srgbClr val="000000">
                      <a:alpha val="43137"/>
                    </a:srgbClr>
                  </a:outerShdw>
                </a:effectLst>
              </a:rPr>
            </a:br>
            <a:endParaRPr lang="it-IT" dirty="0" smtClean="0">
              <a:effectLst>
                <a:outerShdw blurRad="38100" dist="38100" dir="2700000" algn="tl">
                  <a:srgbClr val="000000">
                    <a:alpha val="43137"/>
                  </a:srgbClr>
                </a:outerShdw>
              </a:effectLst>
            </a:endParaRPr>
          </a:p>
          <a:p>
            <a:pPr lvl="0"/>
            <a:r>
              <a:rPr lang="it-IT" b="1" dirty="0" smtClean="0">
                <a:effectLst>
                  <a:outerShdw blurRad="38100" dist="38100" dir="2700000" algn="tl">
                    <a:srgbClr val="000000">
                      <a:alpha val="43137"/>
                    </a:srgbClr>
                  </a:outerShdw>
                </a:effectLst>
              </a:rPr>
              <a:t>Annotano i risultati:</a:t>
            </a:r>
            <a:r>
              <a:rPr lang="it-IT" dirty="0" smtClean="0">
                <a:effectLst>
                  <a:outerShdw blurRad="38100" dist="38100" dir="2700000" algn="tl">
                    <a:srgbClr val="000000">
                      <a:alpha val="43137"/>
                    </a:srgbClr>
                  </a:outerShdw>
                </a:effectLst>
              </a:rPr>
              <a:t> </a:t>
            </a:r>
            <a:r>
              <a:rPr lang="it-IT" dirty="0">
                <a:effectLst>
                  <a:outerShdw blurRad="38100" dist="38100" dir="2700000" algn="tl">
                    <a:srgbClr val="000000">
                      <a:alpha val="43137"/>
                    </a:srgbClr>
                  </a:outerShdw>
                </a:effectLst>
              </a:rPr>
              <a:t>dopo aver terminato </a:t>
            </a:r>
            <a:r>
              <a:rPr lang="it-IT" dirty="0" smtClean="0">
                <a:effectLst>
                  <a:outerShdw blurRad="38100" dist="38100" dir="2700000" algn="tl">
                    <a:srgbClr val="000000">
                      <a:alpha val="43137"/>
                    </a:srgbClr>
                  </a:outerShdw>
                </a:effectLst>
              </a:rPr>
              <a:t>la partita, raccolgono i formulari, e li inseriscono nel verbale del match</a:t>
            </a:r>
          </a:p>
          <a:p>
            <a:pPr lvl="0"/>
            <a:endParaRPr lang="it-IT" dirty="0">
              <a:effectLst>
                <a:outerShdw blurRad="38100" dist="38100" dir="2700000" algn="tl">
                  <a:srgbClr val="000000">
                    <a:alpha val="43137"/>
                  </a:srgbClr>
                </a:outerShdw>
              </a:effectLst>
            </a:endParaRPr>
          </a:p>
          <a:p>
            <a:pPr lvl="0"/>
            <a:r>
              <a:rPr lang="it-IT" b="1" dirty="0" smtClean="0">
                <a:effectLst>
                  <a:outerShdw blurRad="38100" dist="38100" dir="2700000" algn="tl">
                    <a:srgbClr val="000000">
                      <a:alpha val="43137"/>
                    </a:srgbClr>
                  </a:outerShdw>
                </a:effectLst>
              </a:rPr>
              <a:t>Trasmissione di tutti i verbali al responsabile del </a:t>
            </a:r>
            <a:r>
              <a:rPr lang="it-IT" b="1" dirty="0" err="1" smtClean="0">
                <a:effectLst>
                  <a:outerShdw blurRad="38100" dist="38100" dir="2700000" algn="tl">
                    <a:srgbClr val="000000">
                      <a:alpha val="43137"/>
                    </a:srgbClr>
                  </a:outerShdw>
                </a:effectLst>
              </a:rPr>
              <a:t>pairing</a:t>
            </a:r>
            <a:r>
              <a:rPr lang="it-IT" b="1" dirty="0" smtClean="0">
                <a:effectLst>
                  <a:outerShdw blurRad="38100" dist="38100" dir="2700000" algn="tl">
                    <a:srgbClr val="000000">
                      <a:alpha val="43137"/>
                    </a:srgbClr>
                  </a:outerShdw>
                </a:effectLst>
              </a:rPr>
              <a:t> con i formulari</a:t>
            </a:r>
          </a:p>
          <a:p>
            <a:pPr lvl="0"/>
            <a:endParaRPr lang="it-IT" b="1" dirty="0" smtClean="0">
              <a:effectLst>
                <a:outerShdw blurRad="38100" dist="38100" dir="2700000" algn="tl">
                  <a:srgbClr val="000000">
                    <a:alpha val="43137"/>
                  </a:srgbClr>
                </a:outerShdw>
              </a:effectLst>
            </a:endParaRPr>
          </a:p>
          <a:p>
            <a:pPr lvl="0"/>
            <a:r>
              <a:rPr lang="it-IT" b="1" dirty="0" smtClean="0">
                <a:effectLst>
                  <a:outerShdw blurRad="38100" dist="38100" dir="2700000" algn="tl">
                    <a:srgbClr val="000000">
                      <a:alpha val="43137"/>
                    </a:srgbClr>
                  </a:outerShdw>
                </a:effectLst>
              </a:rPr>
              <a:t>Cooperano per la trascrizione dei risultati</a:t>
            </a:r>
          </a:p>
          <a:p>
            <a:pPr lvl="0"/>
            <a:r>
              <a:rPr lang="it-IT" b="1" dirty="0" smtClean="0">
                <a:effectLst>
                  <a:outerShdw blurRad="38100" dist="38100" dir="2700000" algn="tl">
                    <a:srgbClr val="000000">
                      <a:alpha val="43137"/>
                    </a:srgbClr>
                  </a:outerShdw>
                </a:effectLst>
              </a:rPr>
              <a:t>…….. E tutto il resto</a:t>
            </a:r>
            <a:endParaRPr lang="it-IT" dirty="0">
              <a:effectLst>
                <a:outerShdw blurRad="38100" dist="38100" dir="2700000" algn="tl">
                  <a:srgbClr val="000000">
                    <a:alpha val="43137"/>
                  </a:srgbClr>
                </a:outerShdw>
              </a:effectLst>
            </a:endParaRPr>
          </a:p>
          <a:p>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09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38100" dist="38100" dir="2700000" algn="tl">
                    <a:srgbClr val="000000">
                      <a:alpha val="43137"/>
                    </a:srgbClr>
                  </a:outerShdw>
                </a:effectLst>
              </a:rPr>
              <a:t>Durante il torneo</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205600" y="1478385"/>
            <a:ext cx="10233800" cy="4351338"/>
          </a:xfrm>
        </p:spPr>
        <p:txBody>
          <a:bodyPr/>
          <a:lstStyle/>
          <a:p>
            <a:r>
              <a:rPr lang="it-IT" dirty="0" smtClean="0">
                <a:effectLst>
                  <a:outerShdw blurRad="38100" dist="38100" dir="2700000" algn="tl">
                    <a:srgbClr val="000000">
                      <a:alpha val="43137"/>
                    </a:srgbClr>
                  </a:outerShdw>
                </a:effectLst>
              </a:rPr>
              <a:t>Annotare puntualmente qualunque episodio, in particolare contestazioni e decisioni arbitrali</a:t>
            </a:r>
          </a:p>
          <a:p>
            <a:r>
              <a:rPr lang="it-IT" dirty="0" smtClean="0">
                <a:effectLst>
                  <a:outerShdw blurRad="38100" dist="38100" dir="2700000" algn="tl">
                    <a:srgbClr val="000000">
                      <a:alpha val="43137"/>
                    </a:srgbClr>
                  </a:outerShdw>
                </a:effectLst>
              </a:rPr>
              <a:t>Supervisionare i vari tornei</a:t>
            </a:r>
          </a:p>
          <a:p>
            <a:r>
              <a:rPr lang="it-IT" dirty="0" smtClean="0">
                <a:effectLst>
                  <a:outerShdw blurRad="38100" dist="38100" dir="2700000" algn="tl">
                    <a:srgbClr val="000000">
                      <a:alpha val="43137"/>
                    </a:srgbClr>
                  </a:outerShdw>
                </a:effectLst>
              </a:rPr>
              <a:t>Non dimenticare di fornire feedback (positivi) e apprezzare il lavoro dei collaboratori</a:t>
            </a:r>
          </a:p>
          <a:p>
            <a:r>
              <a:rPr lang="it-IT" dirty="0" smtClean="0">
                <a:effectLst>
                  <a:outerShdw blurRad="38100" dist="38100" dir="2700000" algn="tl">
                    <a:srgbClr val="000000">
                      <a:alpha val="43137"/>
                    </a:srgbClr>
                  </a:outerShdw>
                </a:effectLst>
              </a:rPr>
              <a:t>Mantenere un costante rapporto con l’organizzazione</a:t>
            </a:r>
          </a:p>
          <a:p>
            <a:r>
              <a:rPr lang="it-IT" dirty="0" smtClean="0">
                <a:effectLst>
                  <a:outerShdw blurRad="38100" dist="38100" dir="2700000" algn="tl">
                    <a:srgbClr val="000000">
                      <a:alpha val="43137"/>
                    </a:srgbClr>
                  </a:outerShdw>
                </a:effectLst>
              </a:rPr>
              <a:t>Avere sempre il senso delle tempistiche, gestire e governare le pause</a:t>
            </a:r>
          </a:p>
          <a:p>
            <a:r>
              <a:rPr lang="it-IT" dirty="0" smtClean="0">
                <a:effectLst>
                  <a:outerShdw blurRad="38100" dist="38100" dir="2700000" algn="tl">
                    <a:srgbClr val="000000">
                      <a:alpha val="43137"/>
                    </a:srgbClr>
                  </a:outerShdw>
                </a:effectLst>
              </a:rPr>
              <a:t>Anticipare, non farsi mai trovare impreparati</a:t>
            </a:r>
            <a:endParaRPr lang="it-IT" dirty="0">
              <a:effectLst>
                <a:outerShdw blurRad="38100" dist="38100" dir="2700000" algn="tl">
                  <a:srgbClr val="000000">
                    <a:alpha val="43137"/>
                  </a:srgbClr>
                </a:outerShdw>
              </a:effectLst>
            </a:endParaRPr>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b="37450"/>
          <a:stretch/>
        </p:blipFill>
        <p:spPr>
          <a:xfrm>
            <a:off x="9387087" y="365125"/>
            <a:ext cx="2445986" cy="2300573"/>
          </a:xfrm>
          <a:prstGeom prst="rect">
            <a:avLst/>
          </a:prstGeom>
        </p:spPr>
      </p:pic>
    </p:spTree>
    <p:extLst>
      <p:ext uri="{BB962C8B-B14F-4D97-AF65-F5344CB8AC3E}">
        <p14:creationId xmlns:p14="http://schemas.microsoft.com/office/powerpoint/2010/main" val="7727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38100" dist="38100" dir="2700000" algn="tl">
                    <a:srgbClr val="000000">
                      <a:alpha val="43137"/>
                    </a:srgbClr>
                  </a:outerShdw>
                </a:effectLst>
              </a:rPr>
              <a:t>Le classifiche e le premiazioni</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37094" y="2847872"/>
            <a:ext cx="10233800" cy="4351338"/>
          </a:xfrm>
        </p:spPr>
        <p:txBody>
          <a:bodyPr/>
          <a:lstStyle/>
          <a:p>
            <a:r>
              <a:rPr lang="it-IT" dirty="0" smtClean="0">
                <a:effectLst>
                  <a:outerShdw blurRad="38100" dist="38100" dir="2700000" algn="tl">
                    <a:srgbClr val="000000">
                      <a:alpha val="43137"/>
                    </a:srgbClr>
                  </a:outerShdw>
                </a:effectLst>
              </a:rPr>
              <a:t>Avere uno schema preimpostato</a:t>
            </a:r>
          </a:p>
          <a:p>
            <a:r>
              <a:rPr lang="it-IT" dirty="0" smtClean="0">
                <a:effectLst>
                  <a:outerShdw blurRad="38100" dist="38100" dir="2700000" algn="tl">
                    <a:srgbClr val="000000">
                      <a:alpha val="43137"/>
                    </a:srgbClr>
                  </a:outerShdw>
                </a:effectLst>
              </a:rPr>
              <a:t>Prevenire eventuali perplessità</a:t>
            </a:r>
          </a:p>
          <a:p>
            <a:r>
              <a:rPr lang="it-IT" dirty="0" smtClean="0">
                <a:effectLst>
                  <a:outerShdw blurRad="38100" dist="38100" dir="2700000" algn="tl">
                    <a:srgbClr val="000000">
                      <a:alpha val="43137"/>
                    </a:srgbClr>
                  </a:outerShdw>
                </a:effectLst>
              </a:rPr>
              <a:t>Attenzione alle tempistiche (partenze, autorità </a:t>
            </a:r>
            <a:r>
              <a:rPr lang="it-IT" dirty="0" err="1" smtClean="0">
                <a:effectLst>
                  <a:outerShdw blurRad="38100" dist="38100" dir="2700000" algn="tl">
                    <a:srgbClr val="000000">
                      <a:alpha val="43137"/>
                    </a:srgbClr>
                  </a:outerShdw>
                </a:effectLst>
              </a:rPr>
              <a:t>ecc</a:t>
            </a:r>
            <a:r>
              <a:rPr lang="it-IT" dirty="0" smtClean="0">
                <a:effectLst>
                  <a:outerShdw blurRad="38100" dist="38100" dir="2700000" algn="tl">
                    <a:srgbClr val="000000">
                      <a:alpha val="43137"/>
                    </a:srgbClr>
                  </a:outerShdw>
                </a:effectLst>
              </a:rPr>
              <a:t>)</a:t>
            </a:r>
          </a:p>
          <a:p>
            <a:r>
              <a:rPr lang="it-IT" dirty="0" smtClean="0">
                <a:effectLst>
                  <a:outerShdw blurRad="38100" dist="38100" dir="2700000" algn="tl">
                    <a:srgbClr val="000000">
                      <a:alpha val="43137"/>
                    </a:srgbClr>
                  </a:outerShdw>
                </a:effectLst>
              </a:rPr>
              <a:t>Concordare con l’organizzazione </a:t>
            </a:r>
          </a:p>
          <a:p>
            <a:r>
              <a:rPr lang="it-IT" dirty="0" smtClean="0">
                <a:effectLst>
                  <a:outerShdw blurRad="38100" dist="38100" dir="2700000" algn="tl">
                    <a:srgbClr val="000000">
                      <a:alpha val="43137"/>
                    </a:srgbClr>
                  </a:outerShdw>
                </a:effectLst>
              </a:rPr>
              <a:t>Collaborare con l’organizzazione per la migliore riuscita delle premiazioni</a:t>
            </a:r>
          </a:p>
          <a:p>
            <a:r>
              <a:rPr lang="it-IT" dirty="0" smtClean="0">
                <a:effectLst>
                  <a:outerShdw blurRad="38100" dist="38100" dir="2700000" algn="tl">
                    <a:srgbClr val="000000">
                      <a:alpha val="43137"/>
                    </a:srgbClr>
                  </a:outerShdw>
                </a:effectLst>
              </a:rPr>
              <a:t>Chiedere allo staff di attendere la fine</a:t>
            </a:r>
          </a:p>
          <a:p>
            <a:endParaRPr lang="it-IT" dirty="0">
              <a:effectLst>
                <a:outerShdw blurRad="38100" dist="38100" dir="2700000" algn="tl">
                  <a:srgbClr val="000000">
                    <a:alpha val="43137"/>
                  </a:srgbClr>
                </a:outerShdw>
              </a:effectLst>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687" y="1690688"/>
            <a:ext cx="5095956" cy="2123314"/>
          </a:xfrm>
          <a:prstGeom prst="rect">
            <a:avLst/>
          </a:prstGeom>
        </p:spPr>
      </p:pic>
    </p:spTree>
    <p:extLst>
      <p:ext uri="{BB962C8B-B14F-4D97-AF65-F5344CB8AC3E}">
        <p14:creationId xmlns:p14="http://schemas.microsoft.com/office/powerpoint/2010/main" val="14592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4504" y="0"/>
            <a:ext cx="10515600" cy="1325563"/>
          </a:xfrm>
        </p:spPr>
        <p:txBody>
          <a:bodyPr/>
          <a:lstStyle/>
          <a:p>
            <a:r>
              <a:rPr lang="it-IT" dirty="0" smtClean="0"/>
              <a:t>I </a:t>
            </a:r>
            <a:r>
              <a:rPr lang="it-IT" dirty="0" smtClean="0"/>
              <a:t>genitori</a:t>
            </a:r>
            <a:endParaRPr lang="it-IT" dirty="0"/>
          </a:p>
        </p:txBody>
      </p:sp>
      <p:sp>
        <p:nvSpPr>
          <p:cNvPr id="3" name="Segnaposto contenuto 2"/>
          <p:cNvSpPr>
            <a:spLocks noGrp="1"/>
          </p:cNvSpPr>
          <p:nvPr>
            <p:ph idx="1"/>
          </p:nvPr>
        </p:nvSpPr>
        <p:spPr>
          <a:xfrm>
            <a:off x="535404" y="1082696"/>
            <a:ext cx="10233800" cy="4351338"/>
          </a:xfrm>
        </p:spPr>
        <p:txBody>
          <a:bodyPr/>
          <a:lstStyle/>
          <a:p>
            <a:pPr marL="0" indent="0">
              <a:buNone/>
            </a:pPr>
            <a:r>
              <a:rPr lang="it-IT" b="1" i="1" dirty="0">
                <a:effectLst>
                  <a:outerShdw blurRad="38100" dist="38100" dir="2700000" algn="tl">
                    <a:srgbClr val="000000">
                      <a:alpha val="43137"/>
                    </a:srgbClr>
                  </a:outerShdw>
                </a:effectLst>
              </a:rPr>
              <a:t>Molti genitori non riescono ad accettare che i loro figli giochino spensierati</a:t>
            </a:r>
            <a:r>
              <a:rPr lang="it-IT" dirty="0">
                <a:effectLst>
                  <a:outerShdw blurRad="38100" dist="38100" dir="2700000" algn="tl">
                    <a:srgbClr val="000000">
                      <a:alpha val="43137"/>
                    </a:srgbClr>
                  </a:outerShdw>
                </a:effectLst>
              </a:rPr>
              <a:t>, si divertano, si confrontino correttamente e, perché no, perdano</a:t>
            </a:r>
            <a:r>
              <a:rPr lang="it-IT" dirty="0" smtClean="0">
                <a:effectLst>
                  <a:outerShdw blurRad="38100" dist="38100" dir="2700000" algn="tl">
                    <a:srgbClr val="000000">
                      <a:alpha val="43137"/>
                    </a:srgbClr>
                  </a:outerShdw>
                </a:effectLst>
              </a:rPr>
              <a:t>. </a:t>
            </a:r>
            <a:r>
              <a:rPr lang="it-IT" dirty="0">
                <a:effectLst>
                  <a:outerShdw blurRad="38100" dist="38100" dir="2700000" algn="tl">
                    <a:srgbClr val="000000">
                      <a:alpha val="43137"/>
                    </a:srgbClr>
                  </a:outerShdw>
                </a:effectLst>
              </a:rPr>
              <a:t>Il partito dei genitori che vogliono la vittoria a tutti i costi è purtroppo prevalente e così ci ritroviamo in campo </a:t>
            </a:r>
            <a:r>
              <a:rPr lang="it-IT" dirty="0" smtClean="0">
                <a:effectLst>
                  <a:outerShdw blurRad="38100" dist="38100" dir="2700000" algn="tl">
                    <a:srgbClr val="000000">
                      <a:alpha val="43137"/>
                    </a:srgbClr>
                  </a:outerShdw>
                </a:effectLst>
              </a:rPr>
              <a:t>bambini </a:t>
            </a:r>
            <a:r>
              <a:rPr lang="it-IT" dirty="0">
                <a:effectLst>
                  <a:outerShdw blurRad="38100" dist="38100" dir="2700000" algn="tl">
                    <a:srgbClr val="000000">
                      <a:alpha val="43137"/>
                    </a:srgbClr>
                  </a:outerShdw>
                </a:effectLst>
              </a:rPr>
              <a:t>che, scimmiottando i gesti dei campioni, inscenano simulazioni, insultano compagni, avversari e arbitri, scatenano reazioni, provocano scontri.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22" y="3861121"/>
            <a:ext cx="4961682" cy="2790946"/>
          </a:xfrm>
          <a:prstGeom prst="rect">
            <a:avLst/>
          </a:prstGeom>
        </p:spPr>
      </p:pic>
      <p:sp>
        <p:nvSpPr>
          <p:cNvPr id="5" name="CasellaDiTesto 4"/>
          <p:cNvSpPr txBox="1"/>
          <p:nvPr/>
        </p:nvSpPr>
        <p:spPr>
          <a:xfrm>
            <a:off x="5807522" y="4671819"/>
            <a:ext cx="6367833" cy="584775"/>
          </a:xfrm>
          <a:prstGeom prst="rect">
            <a:avLst/>
          </a:prstGeom>
          <a:noFill/>
        </p:spPr>
        <p:txBody>
          <a:bodyPr wrap="none" rtlCol="0">
            <a:spAutoFit/>
          </a:bodyPr>
          <a:lstStyle/>
          <a:p>
            <a:r>
              <a:rPr lang="it-IT" sz="3200" b="1" dirty="0" smtClean="0">
                <a:effectLst>
                  <a:outerShdw blurRad="38100" dist="38100" dir="2700000" algn="tl">
                    <a:srgbClr val="000000">
                      <a:alpha val="43137"/>
                    </a:srgbClr>
                  </a:outerShdw>
                </a:effectLst>
              </a:rPr>
              <a:t>…..e gli istruttori/accompagnatori?</a:t>
            </a:r>
            <a:endParaRPr lang="it-IT"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77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75990" y="448238"/>
            <a:ext cx="10825074" cy="6230354"/>
          </a:xfrm>
        </p:spPr>
        <p:txBody>
          <a:bodyPr>
            <a:normAutofit fontScale="77500" lnSpcReduction="20000"/>
          </a:bodyPr>
          <a:lstStyle/>
          <a:p>
            <a:r>
              <a:rPr lang="it-IT" dirty="0">
                <a:solidFill>
                  <a:srgbClr val="FFFF00"/>
                </a:solidFill>
              </a:rPr>
              <a:t>Genitori </a:t>
            </a:r>
            <a:r>
              <a:rPr lang="it-IT" dirty="0" err="1">
                <a:solidFill>
                  <a:srgbClr val="FFFF00"/>
                </a:solidFill>
              </a:rPr>
              <a:t>iperesigenti</a:t>
            </a:r>
            <a:endParaRPr lang="it-IT" dirty="0">
              <a:solidFill>
                <a:srgbClr val="FFFF00"/>
              </a:solidFill>
            </a:endParaRPr>
          </a:p>
          <a:p>
            <a:pPr marL="0" indent="0">
              <a:buNone/>
            </a:pPr>
            <a:r>
              <a:rPr lang="it-IT" sz="2400" dirty="0"/>
              <a:t>Le loro aspettative molto forti e tendono a spingere il figlio continuamente verso la perfezione e l'eccellenza</a:t>
            </a:r>
            <a:r>
              <a:rPr lang="it-IT" dirty="0"/>
              <a:t>.</a:t>
            </a:r>
          </a:p>
          <a:p>
            <a:r>
              <a:rPr lang="it-IT" i="1" dirty="0"/>
              <a:t>Ciò scatena nel bambino un senso di ansia, complessi di inferiorità, insicurezze e un percorso sempre in salita che porta a una chiusura in se stesso</a:t>
            </a:r>
            <a:r>
              <a:rPr lang="it-IT" i="1" dirty="0" smtClean="0"/>
              <a:t>.</a:t>
            </a:r>
          </a:p>
          <a:p>
            <a:r>
              <a:rPr lang="it-IT" dirty="0">
                <a:solidFill>
                  <a:srgbClr val="FFFF00"/>
                </a:solidFill>
              </a:rPr>
              <a:t>Genitori identificatori</a:t>
            </a:r>
          </a:p>
          <a:p>
            <a:pPr marL="0" indent="0">
              <a:buNone/>
            </a:pPr>
            <a:r>
              <a:rPr lang="it-IT" dirty="0"/>
              <a:t>Considerano il figlio come un prolungamento di se stessi e si attendono quelle realizzazioni che non sono stati in grado di raggiungere</a:t>
            </a:r>
            <a:r>
              <a:rPr lang="it-IT" dirty="0" smtClean="0"/>
              <a:t>.</a:t>
            </a:r>
          </a:p>
          <a:p>
            <a:pPr marL="0" indent="0">
              <a:buNone/>
            </a:pPr>
            <a:r>
              <a:rPr lang="it-IT" dirty="0" smtClean="0"/>
              <a:t>Il bambino</a:t>
            </a:r>
            <a:r>
              <a:rPr lang="it-IT" dirty="0"/>
              <a:t>, costretto a identificarsi con l'immagine che i genitori hanno di lui, avrà grandi difficoltà a creare una propria identità</a:t>
            </a:r>
            <a:r>
              <a:rPr lang="it-IT" dirty="0" smtClean="0"/>
              <a:t>.</a:t>
            </a:r>
          </a:p>
          <a:p>
            <a:r>
              <a:rPr lang="it-IT" dirty="0">
                <a:solidFill>
                  <a:srgbClr val="FFFF00"/>
                </a:solidFill>
              </a:rPr>
              <a:t>Genitori dominatori</a:t>
            </a:r>
          </a:p>
          <a:p>
            <a:pPr marL="0" indent="0">
              <a:buNone/>
            </a:pPr>
            <a:r>
              <a:rPr lang="it-IT" dirty="0"/>
              <a:t>Sono molto severi, punitivi, assillano il figlio con minacce e continue sollecitazioni, lo spingono verso un rendimento sempre ottimale e verso l'ubbidienza e la sottomissione</a:t>
            </a:r>
          </a:p>
          <a:p>
            <a:pPr marL="0" indent="0">
              <a:buNone/>
            </a:pPr>
            <a:r>
              <a:rPr lang="it-IT" i="1" dirty="0" smtClean="0"/>
              <a:t>Il bambino </a:t>
            </a:r>
            <a:r>
              <a:rPr lang="it-IT" i="1" dirty="0"/>
              <a:t>avrà così una scarsa autonomia di pensiero e maturerà un </a:t>
            </a:r>
            <a:r>
              <a:rPr lang="it-IT" i="1" dirty="0" smtClean="0"/>
              <a:t>IO </a:t>
            </a:r>
            <a:r>
              <a:rPr lang="it-IT" i="1" dirty="0"/>
              <a:t>alquanto debole e bisognoso di conferme</a:t>
            </a:r>
            <a:r>
              <a:rPr lang="it-IT" i="1" dirty="0" smtClean="0"/>
              <a:t>.</a:t>
            </a:r>
          </a:p>
          <a:p>
            <a:r>
              <a:rPr lang="it-IT" dirty="0">
                <a:solidFill>
                  <a:srgbClr val="FFFF00"/>
                </a:solidFill>
              </a:rPr>
              <a:t>Genitori </a:t>
            </a:r>
            <a:r>
              <a:rPr lang="it-IT" dirty="0" err="1">
                <a:solidFill>
                  <a:srgbClr val="FFFF00"/>
                </a:solidFill>
              </a:rPr>
              <a:t>iperindulgenti</a:t>
            </a:r>
            <a:endParaRPr lang="it-IT" dirty="0">
              <a:solidFill>
                <a:srgbClr val="FFFF00"/>
              </a:solidFill>
            </a:endParaRPr>
          </a:p>
          <a:p>
            <a:pPr marL="0" indent="0">
              <a:buNone/>
            </a:pPr>
            <a:r>
              <a:rPr lang="it-IT" dirty="0"/>
              <a:t>Sono quelli, al contrario, troppo permissivi e iperprotettivi, che tendono ad evitare ai propri figli ostacoli e difficoltà</a:t>
            </a:r>
            <a:r>
              <a:rPr lang="it-IT" dirty="0" smtClean="0"/>
              <a:t>.</a:t>
            </a:r>
          </a:p>
          <a:p>
            <a:pPr marL="0" indent="0">
              <a:buNone/>
            </a:pPr>
            <a:r>
              <a:rPr lang="it-IT" i="1" dirty="0"/>
              <a:t>Anche in questo caso il bambino diventerà dipendente, maturando una personalità debole e insicura.</a:t>
            </a:r>
          </a:p>
          <a:p>
            <a:pPr marL="0" indent="0">
              <a:buNone/>
            </a:pPr>
            <a:endParaRPr lang="it-IT" i="1" dirty="0"/>
          </a:p>
          <a:p>
            <a:endParaRPr lang="it-IT" i="1" dirty="0"/>
          </a:p>
        </p:txBody>
      </p:sp>
    </p:spTree>
    <p:extLst>
      <p:ext uri="{BB962C8B-B14F-4D97-AF65-F5344CB8AC3E}">
        <p14:creationId xmlns:p14="http://schemas.microsoft.com/office/powerpoint/2010/main" val="251099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i="1" dirty="0">
                <a:effectLst>
                  <a:outerShdw blurRad="38100" dist="38100" dir="2700000" algn="tl">
                    <a:srgbClr val="000000">
                      <a:alpha val="43137"/>
                    </a:srgbClr>
                  </a:outerShdw>
                </a:effectLst>
              </a:rPr>
              <a:t>Una sana cultura della sconfitta</a:t>
            </a:r>
            <a:r>
              <a:rPr lang="it-IT" dirty="0">
                <a:effectLst>
                  <a:outerShdw blurRad="38100" dist="38100" dir="2700000" algn="tl">
                    <a:srgbClr val="000000">
                      <a:alpha val="43137"/>
                    </a:srgbClr>
                  </a:outerShdw>
                </a:effectLst>
              </a:rPr>
              <a:t/>
            </a:r>
            <a:br>
              <a:rPr lang="it-IT" dirty="0">
                <a:effectLst>
                  <a:outerShdw blurRad="38100" dist="38100" dir="2700000" algn="tl">
                    <a:srgbClr val="000000">
                      <a:alpha val="43137"/>
                    </a:srgbClr>
                  </a:outerShdw>
                </a:effectLst>
              </a:rPr>
            </a:b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601884" y="1377387"/>
            <a:ext cx="10404676" cy="5227839"/>
          </a:xfrm>
        </p:spPr>
        <p:txBody>
          <a:bodyPr>
            <a:normAutofit fontScale="92500" lnSpcReduction="10000"/>
          </a:bodyPr>
          <a:lstStyle/>
          <a:p>
            <a:r>
              <a:rPr lang="it-IT" dirty="0" smtClean="0">
                <a:solidFill>
                  <a:srgbClr val="FFFF00"/>
                </a:solidFill>
                <a:effectLst>
                  <a:outerShdw blurRad="38100" dist="38100" dir="2700000" algn="tl">
                    <a:srgbClr val="000000">
                      <a:alpha val="43137"/>
                    </a:srgbClr>
                  </a:outerShdw>
                </a:effectLst>
              </a:rPr>
              <a:t>Un’attività agonistica serve perché s'impara oltre che a vincere anche e soprattutto a </a:t>
            </a:r>
            <a:r>
              <a:rPr lang="it-IT" dirty="0">
                <a:solidFill>
                  <a:srgbClr val="FFFF00"/>
                </a:solidFill>
                <a:effectLst>
                  <a:outerShdw blurRad="38100" dist="38100" dir="2700000" algn="tl">
                    <a:srgbClr val="000000">
                      <a:alpha val="43137"/>
                    </a:srgbClr>
                  </a:outerShdw>
                </a:effectLst>
              </a:rPr>
              <a:t>perdere</a:t>
            </a:r>
            <a:r>
              <a:rPr lang="it-IT" dirty="0">
                <a:effectLst>
                  <a:outerShdw blurRad="38100" dist="38100" dir="2700000" algn="tl">
                    <a:srgbClr val="000000">
                      <a:alpha val="43137"/>
                    </a:srgbClr>
                  </a:outerShdw>
                </a:effectLst>
              </a:rPr>
              <a:t> e vincere non significa sconfiggere gli altri, vuol dire impegnarsi al meglio, vuol dire affrontare le difficoltà impreviste dal momento che non tutto è pianificabile a tavolino.</a:t>
            </a:r>
          </a:p>
          <a:p>
            <a:r>
              <a:rPr lang="it-IT" dirty="0" smtClean="0">
                <a:solidFill>
                  <a:srgbClr val="FFFF00"/>
                </a:solidFill>
                <a:effectLst>
                  <a:outerShdw blurRad="38100" dist="38100" dir="2700000" algn="tl">
                    <a:srgbClr val="000000">
                      <a:alpha val="43137"/>
                    </a:srgbClr>
                  </a:outerShdw>
                </a:effectLst>
              </a:rPr>
              <a:t>Una </a:t>
            </a:r>
            <a:r>
              <a:rPr lang="it-IT" dirty="0">
                <a:solidFill>
                  <a:srgbClr val="FFFF00"/>
                </a:solidFill>
                <a:effectLst>
                  <a:outerShdw blurRad="38100" dist="38100" dir="2700000" algn="tl">
                    <a:srgbClr val="000000">
                      <a:alpha val="43137"/>
                    </a:srgbClr>
                  </a:outerShdw>
                </a:effectLst>
              </a:rPr>
              <a:t>"sana" cultura della sconfitta ha dentro di sé alcuni valori formativi</a:t>
            </a:r>
            <a:r>
              <a:rPr lang="it-IT" dirty="0">
                <a:effectLst>
                  <a:outerShdw blurRad="38100" dist="38100" dir="2700000" algn="tl">
                    <a:srgbClr val="000000">
                      <a:alpha val="43137"/>
                    </a:srgbClr>
                  </a:outerShdw>
                </a:effectLst>
              </a:rPr>
              <a:t>, poiché costituisce l'occasione per rielaborare "vissuti" esperienziali </a:t>
            </a:r>
            <a:r>
              <a:rPr lang="it-IT" dirty="0" smtClean="0">
                <a:effectLst>
                  <a:outerShdw blurRad="38100" dist="38100" dir="2700000" algn="tl">
                    <a:srgbClr val="000000">
                      <a:alpha val="43137"/>
                    </a:srgbClr>
                  </a:outerShdw>
                </a:effectLst>
              </a:rPr>
              <a:t>con </a:t>
            </a:r>
            <a:r>
              <a:rPr lang="it-IT" dirty="0">
                <a:effectLst>
                  <a:outerShdw blurRad="38100" dist="38100" dir="2700000" algn="tl">
                    <a:srgbClr val="000000">
                      <a:alpha val="43137"/>
                    </a:srgbClr>
                  </a:outerShdw>
                </a:effectLst>
              </a:rPr>
              <a:t>la consapevolezza che ci saranno altre occasioni per sperimentarsi. </a:t>
            </a:r>
            <a:endParaRPr lang="it-IT" dirty="0" smtClean="0">
              <a:effectLst>
                <a:outerShdw blurRad="38100" dist="38100" dir="2700000" algn="tl">
                  <a:srgbClr val="000000">
                    <a:alpha val="43137"/>
                  </a:srgbClr>
                </a:outerShdw>
              </a:effectLst>
            </a:endParaRPr>
          </a:p>
          <a:p>
            <a:r>
              <a:rPr lang="it-IT" dirty="0" smtClean="0">
                <a:solidFill>
                  <a:srgbClr val="FFFF00"/>
                </a:solidFill>
                <a:effectLst>
                  <a:outerShdw blurRad="38100" dist="38100" dir="2700000" algn="tl">
                    <a:srgbClr val="000000">
                      <a:alpha val="43137"/>
                    </a:srgbClr>
                  </a:outerShdw>
                </a:effectLst>
              </a:rPr>
              <a:t>Lealtà</a:t>
            </a:r>
            <a:r>
              <a:rPr lang="it-IT" dirty="0">
                <a:solidFill>
                  <a:srgbClr val="FFFF00"/>
                </a:solidFill>
                <a:effectLst>
                  <a:outerShdw blurRad="38100" dist="38100" dir="2700000" algn="tl">
                    <a:srgbClr val="000000">
                      <a:alpha val="43137"/>
                    </a:srgbClr>
                  </a:outerShdw>
                </a:effectLst>
              </a:rPr>
              <a:t>, solidarietà, sacrificio, tolleranza, rispetto delle regole e dell'avversario, accettazione della sconfitta </a:t>
            </a:r>
            <a:r>
              <a:rPr lang="it-IT" dirty="0">
                <a:effectLst>
                  <a:outerShdw blurRad="38100" dist="38100" dir="2700000" algn="tl">
                    <a:srgbClr val="000000">
                      <a:alpha val="43137"/>
                    </a:srgbClr>
                  </a:outerShdw>
                </a:effectLst>
              </a:rPr>
              <a:t>sono valori che stimolano e regolano il proprio comportamento, che insegnano a gestire emozioni ed affettività, che contribuiscono a migliorare la relazione con se stessi e con gli altri. Tutto ciò, in una prospettiva psicopedagogia, si configura come una modalità propositiva alla costruzione dell'autostima e dell'autosufficienza che conducono in modo naturale a una maturità consapevole ed </a:t>
            </a:r>
            <a:r>
              <a:rPr lang="it-IT" dirty="0" smtClean="0">
                <a:effectLst>
                  <a:outerShdw blurRad="38100" dist="38100" dir="2700000" algn="tl">
                    <a:srgbClr val="000000">
                      <a:alpha val="43137"/>
                    </a:srgbClr>
                  </a:outerShdw>
                </a:effectLst>
              </a:rPr>
              <a:t>equilibrata.</a:t>
            </a:r>
            <a:endParaRPr lang="it-IT" dirty="0">
              <a:effectLst>
                <a:outerShdw blurRad="38100" dist="38100" dir="2700000" algn="tl">
                  <a:srgbClr val="000000">
                    <a:alpha val="43137"/>
                  </a:srgbClr>
                </a:outerShdw>
              </a:effectLst>
            </a:endParaRPr>
          </a:p>
          <a:p>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765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38100" dist="38100" dir="2700000" algn="tl">
                    <a:srgbClr val="000000">
                      <a:alpha val="43137"/>
                    </a:srgbClr>
                  </a:outerShdw>
                </a:effectLst>
              </a:rPr>
              <a:t>take home </a:t>
            </a:r>
            <a:r>
              <a:rPr lang="it-IT" dirty="0" err="1" smtClean="0">
                <a:effectLst>
                  <a:outerShdw blurRad="38100" dist="38100" dir="2700000" algn="tl">
                    <a:srgbClr val="000000">
                      <a:alpha val="43137"/>
                    </a:srgbClr>
                  </a:outerShdw>
                </a:effectLst>
              </a:rPr>
              <a:t>message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r>
              <a:rPr lang="it-IT" dirty="0" smtClean="0">
                <a:effectLst>
                  <a:outerShdw blurRad="38100" dist="38100" dir="2700000" algn="tl">
                    <a:srgbClr val="000000">
                      <a:alpha val="43137"/>
                    </a:srgbClr>
                  </a:outerShdw>
                </a:effectLst>
              </a:rPr>
              <a:t>Gestire con attenzione la fase preliminare delle iscrizioni</a:t>
            </a:r>
          </a:p>
          <a:p>
            <a:endParaRPr lang="it-IT" dirty="0">
              <a:effectLst>
                <a:outerShdw blurRad="38100" dist="38100" dir="2700000" algn="tl">
                  <a:srgbClr val="000000">
                    <a:alpha val="43137"/>
                  </a:srgbClr>
                </a:outerShdw>
              </a:effectLst>
            </a:endParaRPr>
          </a:p>
          <a:p>
            <a:r>
              <a:rPr lang="it-IT" dirty="0" smtClean="0">
                <a:effectLst>
                  <a:outerShdw blurRad="38100" dist="38100" dir="2700000" algn="tl">
                    <a:srgbClr val="000000">
                      <a:alpha val="43137"/>
                    </a:srgbClr>
                  </a:outerShdw>
                </a:effectLst>
              </a:rPr>
              <a:t>Avere un costante rapporto con l’organizzatore</a:t>
            </a:r>
          </a:p>
          <a:p>
            <a:endParaRPr lang="it-IT" dirty="0">
              <a:effectLst>
                <a:outerShdw blurRad="38100" dist="38100" dir="2700000" algn="tl">
                  <a:srgbClr val="000000">
                    <a:alpha val="43137"/>
                  </a:srgbClr>
                </a:outerShdw>
              </a:effectLst>
            </a:endParaRPr>
          </a:p>
          <a:p>
            <a:r>
              <a:rPr lang="it-IT" dirty="0" smtClean="0">
                <a:effectLst>
                  <a:outerShdw blurRad="38100" dist="38100" dir="2700000" algn="tl">
                    <a:srgbClr val="000000">
                      <a:alpha val="43137"/>
                    </a:srgbClr>
                  </a:outerShdw>
                </a:effectLst>
              </a:rPr>
              <a:t>Gestire con attenzione lo staff arbitrale senza dare nulla di scontato</a:t>
            </a:r>
          </a:p>
          <a:p>
            <a:endParaRPr lang="it-IT" dirty="0">
              <a:effectLst>
                <a:outerShdw blurRad="38100" dist="38100" dir="2700000" algn="tl">
                  <a:srgbClr val="000000">
                    <a:alpha val="43137"/>
                  </a:srgbClr>
                </a:outerShdw>
              </a:effectLst>
            </a:endParaRPr>
          </a:p>
          <a:p>
            <a:r>
              <a:rPr lang="it-IT" dirty="0" smtClean="0">
                <a:effectLst>
                  <a:outerShdw blurRad="38100" dist="38100" dir="2700000" algn="tl">
                    <a:srgbClr val="000000">
                      <a:alpha val="43137"/>
                    </a:srgbClr>
                  </a:outerShdw>
                </a:effectLst>
              </a:rPr>
              <a:t>Compilare il verbale passo </a:t>
            </a:r>
            <a:r>
              <a:rPr lang="it-IT" dirty="0" err="1" smtClean="0">
                <a:effectLst>
                  <a:outerShdw blurRad="38100" dist="38100" dir="2700000" algn="tl">
                    <a:srgbClr val="000000">
                      <a:alpha val="43137"/>
                    </a:srgbClr>
                  </a:outerShdw>
                </a:effectLst>
              </a:rPr>
              <a:t>passo</a:t>
            </a:r>
            <a:r>
              <a:rPr lang="it-IT" dirty="0" smtClean="0">
                <a:effectLst>
                  <a:outerShdw blurRad="38100" dist="38100" dir="2700000" algn="tl">
                    <a:srgbClr val="000000">
                      <a:alpha val="43137"/>
                    </a:srgbClr>
                  </a:outerShdw>
                </a:effectLst>
              </a:rPr>
              <a:t> </a:t>
            </a:r>
            <a:endParaRPr lang="it-IT" dirty="0">
              <a:effectLst>
                <a:outerShdw blurRad="38100" dist="38100" dir="2700000" algn="tl">
                  <a:srgbClr val="000000">
                    <a:alpha val="43137"/>
                  </a:srgbClr>
                </a:outerShdw>
              </a:effectLst>
            </a:endParaRPr>
          </a:p>
        </p:txBody>
      </p:sp>
      <p:pic>
        <p:nvPicPr>
          <p:cNvPr id="5" name="Immagine 4"/>
          <p:cNvPicPr>
            <a:picLocks noChangeAspect="1"/>
          </p:cNvPicPr>
          <p:nvPr/>
        </p:nvPicPr>
        <p:blipFill rotWithShape="1">
          <a:blip r:embed="rId2"/>
          <a:srcRect l="32333"/>
          <a:stretch/>
        </p:blipFill>
        <p:spPr>
          <a:xfrm>
            <a:off x="9941644" y="277195"/>
            <a:ext cx="2065160" cy="2826986"/>
          </a:xfrm>
          <a:prstGeom prst="rect">
            <a:avLst/>
          </a:prstGeom>
        </p:spPr>
      </p:pic>
    </p:spTree>
    <p:extLst>
      <p:ext uri="{BB962C8B-B14F-4D97-AF65-F5344CB8AC3E}">
        <p14:creationId xmlns:p14="http://schemas.microsoft.com/office/powerpoint/2010/main" val="3084754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7648" y="194999"/>
            <a:ext cx="10515600" cy="1325563"/>
          </a:xfrm>
        </p:spPr>
        <p:txBody>
          <a:bodyPr/>
          <a:lstStyle/>
          <a:p>
            <a:r>
              <a:rPr lang="it-IT" dirty="0" smtClean="0">
                <a:effectLst>
                  <a:outerShdw blurRad="38100" dist="38100" dir="2700000" algn="tl">
                    <a:srgbClr val="000000">
                      <a:alpha val="43137"/>
                    </a:srgbClr>
                  </a:outerShdw>
                </a:effectLst>
              </a:rPr>
              <a:t>E poi…..rimane lui….Buona fortuna</a:t>
            </a:r>
            <a:endParaRPr lang="it-IT" dirty="0">
              <a:effectLst>
                <a:outerShdw blurRad="38100" dist="38100" dir="2700000" algn="tl">
                  <a:srgbClr val="000000">
                    <a:alpha val="43137"/>
                  </a:srgbClr>
                </a:outerShdw>
              </a:effectLst>
            </a:endParaRP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279" y="1694182"/>
            <a:ext cx="2893639" cy="4351338"/>
          </a:xfr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756" y="1416390"/>
            <a:ext cx="5753529" cy="5204329"/>
          </a:xfrm>
          <a:prstGeom prst="rect">
            <a:avLst/>
          </a:prstGeom>
        </p:spPr>
      </p:pic>
    </p:spTree>
    <p:extLst>
      <p:ext uri="{BB962C8B-B14F-4D97-AF65-F5344CB8AC3E}">
        <p14:creationId xmlns:p14="http://schemas.microsoft.com/office/powerpoint/2010/main" val="4138275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38100" dist="38100" dir="2700000" algn="tl">
                    <a:srgbClr val="000000">
                      <a:alpha val="43137"/>
                    </a:srgbClr>
                  </a:outerShdw>
                </a:effectLst>
              </a:rPr>
              <a:t>Questa presentazione:</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r>
              <a:rPr lang="it-IT" dirty="0" smtClean="0">
                <a:effectLst>
                  <a:outerShdw blurRad="38100" dist="38100" dir="2700000" algn="tl">
                    <a:srgbClr val="000000">
                      <a:alpha val="43137"/>
                    </a:srgbClr>
                  </a:outerShdw>
                </a:effectLst>
              </a:rPr>
              <a:t>Non intende avere carattere accademico</a:t>
            </a:r>
          </a:p>
          <a:p>
            <a:r>
              <a:rPr lang="it-IT" dirty="0">
                <a:effectLst>
                  <a:outerShdw blurRad="38100" dist="38100" dir="2700000" algn="tl">
                    <a:srgbClr val="000000">
                      <a:alpha val="43137"/>
                    </a:srgbClr>
                  </a:outerShdw>
                </a:effectLst>
              </a:rPr>
              <a:t>è frutto di una esperienza </a:t>
            </a:r>
            <a:r>
              <a:rPr lang="it-IT" dirty="0" smtClean="0">
                <a:effectLst>
                  <a:outerShdw blurRad="38100" dist="38100" dir="2700000" algn="tl">
                    <a:srgbClr val="000000">
                      <a:alpha val="43137"/>
                    </a:srgbClr>
                  </a:outerShdw>
                </a:effectLst>
              </a:rPr>
              <a:t>personale</a:t>
            </a:r>
          </a:p>
          <a:p>
            <a:endParaRPr lang="it-IT" dirty="0" smtClean="0">
              <a:effectLst>
                <a:outerShdw blurRad="38100" dist="38100" dir="2700000" algn="tl">
                  <a:srgbClr val="000000">
                    <a:alpha val="43137"/>
                  </a:srgbClr>
                </a:outerShdw>
              </a:effectLst>
            </a:endParaRPr>
          </a:p>
          <a:p>
            <a:endParaRPr lang="it-IT" dirty="0">
              <a:effectLst>
                <a:outerShdw blurRad="38100" dist="38100" dir="2700000" algn="tl">
                  <a:srgbClr val="000000">
                    <a:alpha val="43137"/>
                  </a:srgbClr>
                </a:outerShdw>
              </a:effectLst>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001" y="3133865"/>
            <a:ext cx="4673581" cy="3178035"/>
          </a:xfrm>
          <a:prstGeom prst="rect">
            <a:avLst/>
          </a:prstGeom>
        </p:spPr>
      </p:pic>
      <p:pic>
        <p:nvPicPr>
          <p:cNvPr id="5" name="Immagine 4" descr="bando_cis_u18_2024.pdf - Adobe Acrobat Reader (64-bit)"/>
          <p:cNvPicPr>
            <a:picLocks noChangeAspect="1"/>
          </p:cNvPicPr>
          <p:nvPr/>
        </p:nvPicPr>
        <p:blipFill rotWithShape="1">
          <a:blip r:embed="rId3" cstate="print">
            <a:extLst>
              <a:ext uri="{28A0092B-C50C-407E-A947-70E740481C1C}">
                <a14:useLocalDpi xmlns:a14="http://schemas.microsoft.com/office/drawing/2010/main" val="0"/>
              </a:ext>
            </a:extLst>
          </a:blip>
          <a:srcRect l="30115" t="9033" r="11970" b="3226"/>
          <a:stretch/>
        </p:blipFill>
        <p:spPr>
          <a:xfrm>
            <a:off x="1374993" y="3133865"/>
            <a:ext cx="3350513" cy="3244484"/>
          </a:xfrm>
          <a:prstGeom prst="rect">
            <a:avLst/>
          </a:prstGeom>
        </p:spPr>
      </p:pic>
    </p:spTree>
    <p:extLst>
      <p:ext uri="{BB962C8B-B14F-4D97-AF65-F5344CB8AC3E}">
        <p14:creationId xmlns:p14="http://schemas.microsoft.com/office/powerpoint/2010/main" val="3940595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effectLst>
                  <a:outerShdw blurRad="38100" dist="38100" dir="2700000" algn="tl">
                    <a:srgbClr val="000000">
                      <a:alpha val="43137"/>
                    </a:srgbClr>
                  </a:outerShdw>
                </a:effectLst>
              </a:rPr>
              <a:t>Peculiarità della finale CIS U18</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marL="0" indent="0">
              <a:buNone/>
            </a:pPr>
            <a:r>
              <a:rPr lang="it-IT" dirty="0" smtClean="0">
                <a:effectLst>
                  <a:outerShdw blurRad="38100" dist="38100" dir="2700000" algn="tl">
                    <a:srgbClr val="000000">
                      <a:alpha val="43137"/>
                    </a:srgbClr>
                  </a:outerShdw>
                </a:effectLst>
              </a:rPr>
              <a:t>Le caratteristiche della finale CIS U18</a:t>
            </a:r>
          </a:p>
          <a:p>
            <a:pPr marL="0" indent="0">
              <a:buNone/>
            </a:pPr>
            <a:endParaRPr lang="it-IT" dirty="0" smtClean="0">
              <a:effectLst>
                <a:outerShdw blurRad="38100" dist="38100" dir="2700000" algn="tl">
                  <a:srgbClr val="000000">
                    <a:alpha val="43137"/>
                  </a:srgbClr>
                </a:outerShdw>
              </a:effectLst>
            </a:endParaRPr>
          </a:p>
          <a:p>
            <a:r>
              <a:rPr lang="it-IT" dirty="0" smtClean="0">
                <a:effectLst>
                  <a:outerShdw blurRad="38100" dist="38100" dir="2700000" algn="tl">
                    <a:srgbClr val="000000">
                      <a:alpha val="43137"/>
                    </a:srgbClr>
                  </a:outerShdw>
                </a:effectLst>
              </a:rPr>
              <a:t>E’ un torneo giovanile, partito nel 2004</a:t>
            </a:r>
          </a:p>
          <a:p>
            <a:pPr lvl="1"/>
            <a:r>
              <a:rPr lang="it-IT" dirty="0" smtClean="0">
                <a:effectLst>
                  <a:outerShdw blurRad="38100" dist="38100" dir="2700000" algn="tl">
                    <a:srgbClr val="000000">
                      <a:alpha val="43137"/>
                    </a:srgbClr>
                  </a:outerShdw>
                </a:effectLst>
              </a:rPr>
              <a:t>Ha un regolamento dedicato </a:t>
            </a:r>
          </a:p>
          <a:p>
            <a:pPr lvl="1"/>
            <a:r>
              <a:rPr lang="it-IT" dirty="0" smtClean="0">
                <a:effectLst>
                  <a:outerShdw blurRad="38100" dist="38100" dir="2700000" algn="tl">
                    <a:srgbClr val="000000">
                      <a:alpha val="43137"/>
                    </a:srgbClr>
                  </a:outerShdw>
                </a:effectLst>
              </a:rPr>
              <a:t>In genere non prevede qualificazioni </a:t>
            </a:r>
          </a:p>
          <a:p>
            <a:pPr lvl="1"/>
            <a:r>
              <a:rPr lang="it-IT" dirty="0" err="1" smtClean="0">
                <a:effectLst>
                  <a:outerShdw blurRad="38100" dist="38100" dir="2700000" algn="tl">
                    <a:srgbClr val="000000">
                      <a:alpha val="43137"/>
                    </a:srgbClr>
                  </a:outerShdw>
                </a:effectLst>
              </a:rPr>
              <a:t>E’un</a:t>
            </a:r>
            <a:r>
              <a:rPr lang="it-IT" dirty="0" smtClean="0">
                <a:effectLst>
                  <a:outerShdw blurRad="38100" dist="38100" dir="2700000" algn="tl">
                    <a:srgbClr val="000000">
                      <a:alpha val="43137"/>
                    </a:srgbClr>
                  </a:outerShdw>
                </a:effectLst>
              </a:rPr>
              <a:t> ibrido del CIS e del CIG, gestito dal CIS</a:t>
            </a:r>
          </a:p>
          <a:p>
            <a:pPr lvl="1"/>
            <a:r>
              <a:rPr lang="it-IT" dirty="0" smtClean="0">
                <a:effectLst>
                  <a:outerShdw blurRad="38100" dist="38100" dir="2700000" algn="tl">
                    <a:srgbClr val="000000">
                      <a:alpha val="43137"/>
                    </a:srgbClr>
                  </a:outerShdw>
                </a:effectLst>
              </a:rPr>
              <a:t>Non ha numeri enormi</a:t>
            </a:r>
          </a:p>
          <a:p>
            <a:pPr marL="457200" lvl="1" indent="0">
              <a:buNone/>
            </a:pP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43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bando_cis_u18_2024.pdf - Adobe Acrobat Reader (64-bit)"/>
          <p:cNvPicPr>
            <a:picLocks noChangeAspect="1"/>
          </p:cNvPicPr>
          <p:nvPr/>
        </p:nvPicPr>
        <p:blipFill rotWithShape="1">
          <a:blip r:embed="rId2">
            <a:extLst>
              <a:ext uri="{28A0092B-C50C-407E-A947-70E740481C1C}">
                <a14:useLocalDpi xmlns:a14="http://schemas.microsoft.com/office/drawing/2010/main" val="0"/>
              </a:ext>
            </a:extLst>
          </a:blip>
          <a:srcRect l="30115" t="9033" r="11970" b="3226"/>
          <a:stretch/>
        </p:blipFill>
        <p:spPr>
          <a:xfrm>
            <a:off x="414075" y="791559"/>
            <a:ext cx="5290526" cy="5123104"/>
          </a:xfrm>
          <a:prstGeom prst="rect">
            <a:avLst/>
          </a:prstGeom>
        </p:spPr>
      </p:pic>
      <p:sp>
        <p:nvSpPr>
          <p:cNvPr id="3" name="CasellaDiTesto 2"/>
          <p:cNvSpPr txBox="1"/>
          <p:nvPr/>
        </p:nvSpPr>
        <p:spPr>
          <a:xfrm>
            <a:off x="6608397" y="1775408"/>
            <a:ext cx="4757941" cy="3170099"/>
          </a:xfrm>
          <a:prstGeom prst="rect">
            <a:avLst/>
          </a:prstGeom>
          <a:noFill/>
          <a:ln>
            <a:solidFill>
              <a:schemeClr val="bg1"/>
            </a:solidFill>
          </a:ln>
        </p:spPr>
        <p:txBody>
          <a:bodyPr wrap="square" rtlCol="0">
            <a:spAutoFit/>
          </a:bodyPr>
          <a:lstStyle/>
          <a:p>
            <a:pPr fontAlgn="b"/>
            <a:r>
              <a:rPr lang="it-IT" sz="2400" b="1" dirty="0" smtClean="0"/>
              <a:t>         Partecipanti      Squadre</a:t>
            </a:r>
            <a:endParaRPr lang="it-IT" sz="2400" b="1" dirty="0"/>
          </a:p>
          <a:p>
            <a:pPr fontAlgn="b"/>
            <a:endParaRPr lang="it-IT" sz="2400" b="1" dirty="0"/>
          </a:p>
          <a:p>
            <a:pPr fontAlgn="b"/>
            <a:r>
              <a:rPr lang="it-IT" sz="2400" b="1" dirty="0" smtClean="0"/>
              <a:t>U10          60 		12</a:t>
            </a:r>
          </a:p>
          <a:p>
            <a:pPr fontAlgn="b"/>
            <a:r>
              <a:rPr lang="it-IT" sz="2400" b="1" dirty="0" smtClean="0"/>
              <a:t>U12         43		10</a:t>
            </a:r>
            <a:endParaRPr lang="it-IT" sz="2400" b="1" dirty="0"/>
          </a:p>
          <a:p>
            <a:pPr fontAlgn="b"/>
            <a:r>
              <a:rPr lang="it-IT" sz="2400" b="1" dirty="0" smtClean="0"/>
              <a:t>U14          58		12</a:t>
            </a:r>
            <a:endParaRPr lang="it-IT" sz="2400" b="1" dirty="0"/>
          </a:p>
          <a:p>
            <a:pPr fontAlgn="b"/>
            <a:r>
              <a:rPr lang="it-IT" sz="2400" b="1" dirty="0" smtClean="0"/>
              <a:t>U16         41		9</a:t>
            </a:r>
            <a:endParaRPr lang="it-IT" sz="2400" b="1" dirty="0"/>
          </a:p>
          <a:p>
            <a:pPr fontAlgn="b"/>
            <a:r>
              <a:rPr lang="it-IT" sz="2400" b="1" dirty="0" smtClean="0"/>
              <a:t>U18          69		15</a:t>
            </a:r>
            <a:endParaRPr lang="it-IT" sz="2400" b="1" dirty="0"/>
          </a:p>
          <a:p>
            <a:pPr fontAlgn="b"/>
            <a:r>
              <a:rPr lang="it-IT" sz="3200" b="1" dirty="0" smtClean="0"/>
              <a:t>            271</a:t>
            </a:r>
            <a:endParaRPr lang="it-IT" sz="3200" b="1" dirty="0"/>
          </a:p>
        </p:txBody>
      </p:sp>
    </p:spTree>
    <p:extLst>
      <p:ext uri="{BB962C8B-B14F-4D97-AF65-F5344CB8AC3E}">
        <p14:creationId xmlns:p14="http://schemas.microsoft.com/office/powerpoint/2010/main" val="331594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La fase preparatoria</a:t>
            </a:r>
            <a:endParaRPr lang="it-IT" i="1" dirty="0"/>
          </a:p>
        </p:txBody>
      </p:sp>
      <p:sp>
        <p:nvSpPr>
          <p:cNvPr id="3" name="Segnaposto contenuto 2"/>
          <p:cNvSpPr>
            <a:spLocks noGrp="1"/>
          </p:cNvSpPr>
          <p:nvPr>
            <p:ph idx="1"/>
          </p:nvPr>
        </p:nvSpPr>
        <p:spPr/>
        <p:txBody>
          <a:bodyPr/>
          <a:lstStyle/>
          <a:p>
            <a:pPr marL="0" indent="0">
              <a:buNone/>
            </a:pPr>
            <a:r>
              <a:rPr lang="it-IT" i="1" dirty="0" smtClean="0"/>
              <a:t>Prendere contatti precocemente con l’organizzatore </a:t>
            </a:r>
            <a:endParaRPr lang="it-IT" i="1" dirty="0"/>
          </a:p>
        </p:txBody>
      </p:sp>
      <p:pic>
        <p:nvPicPr>
          <p:cNvPr id="10" name="Immagine 9"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21" y="2463543"/>
            <a:ext cx="5298041" cy="3848357"/>
          </a:xfrm>
          <a:prstGeom prst="rect">
            <a:avLst/>
          </a:prstGeom>
        </p:spPr>
      </p:pic>
      <p:pic>
        <p:nvPicPr>
          <p:cNvPr id="11" name="Immagine 10"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073" y="2462094"/>
            <a:ext cx="5124816" cy="3782337"/>
          </a:xfrm>
          <a:prstGeom prst="rect">
            <a:avLst/>
          </a:prstGeom>
        </p:spPr>
      </p:pic>
    </p:spTree>
    <p:extLst>
      <p:ext uri="{BB962C8B-B14F-4D97-AF65-F5344CB8AC3E}">
        <p14:creationId xmlns:p14="http://schemas.microsoft.com/office/powerpoint/2010/main" val="68409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2435" y="1285339"/>
            <a:ext cx="10659757" cy="5262979"/>
          </a:xfrm>
          <a:prstGeom prst="rect">
            <a:avLst/>
          </a:prstGeom>
        </p:spPr>
        <p:txBody>
          <a:bodyPr wrap="square">
            <a:spAutoFit/>
          </a:bodyPr>
          <a:lstStyle/>
          <a:p>
            <a:pPr marL="342900" indent="-342900">
              <a:buFont typeface="Arial" panose="020B0604020202020204" pitchFamily="34" charset="0"/>
              <a:buChar char="•"/>
            </a:pPr>
            <a:r>
              <a:rPr lang="it-IT" sz="2400" dirty="0" smtClean="0">
                <a:effectLst>
                  <a:outerShdw blurRad="38100" dist="38100" dir="2700000" algn="tl">
                    <a:srgbClr val="000000">
                      <a:alpha val="43137"/>
                    </a:srgbClr>
                  </a:outerShdw>
                </a:effectLst>
              </a:rPr>
              <a:t>giocatori </a:t>
            </a:r>
            <a:r>
              <a:rPr lang="it-IT" sz="2400" dirty="0">
                <a:effectLst>
                  <a:outerShdw blurRad="38100" dist="38100" dir="2700000" algn="tl">
                    <a:srgbClr val="000000">
                      <a:alpha val="43137"/>
                    </a:srgbClr>
                  </a:outerShdw>
                </a:effectLst>
              </a:rPr>
              <a:t>di cittadinanza italiana</a:t>
            </a:r>
            <a:r>
              <a:rPr lang="it-IT" sz="2400" dirty="0" smtClean="0">
                <a:effectLst>
                  <a:outerShdw blurRad="38100" dist="38100" dir="2700000" algn="tl">
                    <a:srgbClr val="000000">
                      <a:alpha val="43137"/>
                    </a:srgbClr>
                  </a:outerShdw>
                </a:effectLst>
              </a:rPr>
              <a:t>;</a:t>
            </a:r>
          </a:p>
          <a:p>
            <a:pPr marL="342900" indent="-342900">
              <a:buFont typeface="Arial" panose="020B0604020202020204" pitchFamily="34" charset="0"/>
              <a:buChar char="•"/>
            </a:pPr>
            <a:r>
              <a:rPr lang="it-IT" sz="2400" dirty="0" smtClean="0">
                <a:effectLst>
                  <a:outerShdw blurRad="38100" dist="38100" dir="2700000" algn="tl">
                    <a:srgbClr val="000000">
                      <a:alpha val="43137"/>
                    </a:srgbClr>
                  </a:outerShdw>
                </a:effectLst>
              </a:rPr>
              <a:t> giocatori </a:t>
            </a:r>
            <a:r>
              <a:rPr lang="it-IT" sz="2400" b="1" dirty="0">
                <a:solidFill>
                  <a:srgbClr val="FFFF00"/>
                </a:solidFill>
                <a:effectLst>
                  <a:outerShdw blurRad="38100" dist="38100" dir="2700000" algn="tl">
                    <a:srgbClr val="000000">
                      <a:alpha val="43137"/>
                    </a:srgbClr>
                  </a:outerShdw>
                </a:effectLst>
              </a:rPr>
              <a:t>stranieri </a:t>
            </a:r>
            <a:r>
              <a:rPr lang="it-IT" sz="2400" dirty="0">
                <a:effectLst>
                  <a:outerShdw blurRad="38100" dist="38100" dir="2700000" algn="tl">
                    <a:srgbClr val="000000">
                      <a:alpha val="43137"/>
                    </a:srgbClr>
                  </a:outerShdw>
                </a:effectLst>
              </a:rPr>
              <a:t>under 18 che siano tesserati alla FSI per l’anno </a:t>
            </a:r>
            <a:r>
              <a:rPr lang="it-IT" sz="2400" dirty="0" smtClean="0">
                <a:effectLst>
                  <a:outerShdw blurRad="38100" dist="38100" dir="2700000" algn="tl">
                    <a:srgbClr val="000000">
                      <a:alpha val="43137"/>
                    </a:srgbClr>
                  </a:outerShdw>
                </a:effectLst>
              </a:rPr>
              <a:t>in corso </a:t>
            </a:r>
            <a:r>
              <a:rPr lang="it-IT" sz="2400" dirty="0">
                <a:effectLst>
                  <a:outerShdw blurRad="38100" dist="38100" dir="2700000" algn="tl">
                    <a:srgbClr val="000000">
                      <a:alpha val="43137"/>
                    </a:srgbClr>
                  </a:outerShdw>
                </a:effectLst>
              </a:rPr>
              <a:t>anche non in regola con le norme relative all’ingresso e al soggiorno, laddove da almeno un </a:t>
            </a:r>
            <a:r>
              <a:rPr lang="it-IT" sz="2400" dirty="0" smtClean="0">
                <a:effectLst>
                  <a:outerShdw blurRad="38100" dist="38100" dir="2700000" algn="tl">
                    <a:srgbClr val="000000">
                      <a:alpha val="43137"/>
                    </a:srgbClr>
                  </a:outerShdw>
                </a:effectLst>
              </a:rPr>
              <a:t>anno siano </a:t>
            </a:r>
            <a:r>
              <a:rPr lang="it-IT" sz="2400" dirty="0">
                <a:effectLst>
                  <a:outerShdw blurRad="38100" dist="38100" dir="2700000" algn="tl">
                    <a:srgbClr val="000000">
                      <a:alpha val="43137"/>
                    </a:srgbClr>
                  </a:outerShdw>
                </a:effectLst>
              </a:rPr>
              <a:t>iscritti a qualsiasi classe dell’ordinamento scolastico italiano, antecedente la data di svolgimento </a:t>
            </a:r>
            <a:r>
              <a:rPr lang="it-IT" sz="2400" dirty="0" smtClean="0">
                <a:effectLst>
                  <a:outerShdw blurRad="38100" dist="38100" dir="2700000" algn="tl">
                    <a:srgbClr val="000000">
                      <a:alpha val="43137"/>
                    </a:srgbClr>
                  </a:outerShdw>
                </a:effectLst>
              </a:rPr>
              <a:t>della finale </a:t>
            </a:r>
            <a:r>
              <a:rPr lang="it-IT" sz="2400" dirty="0">
                <a:effectLst>
                  <a:outerShdw blurRad="38100" dist="38100" dir="2700000" algn="tl">
                    <a:srgbClr val="000000">
                      <a:alpha val="43137"/>
                    </a:srgbClr>
                  </a:outerShdw>
                </a:effectLst>
              </a:rPr>
              <a:t>nazionale. </a:t>
            </a:r>
          </a:p>
          <a:p>
            <a:pPr lvl="1"/>
            <a:r>
              <a:rPr lang="it-IT" sz="2400" dirty="0" smtClean="0">
                <a:effectLst>
                  <a:outerShdw blurRad="38100" dist="38100" dir="2700000" algn="tl">
                    <a:srgbClr val="000000">
                      <a:alpha val="43137"/>
                    </a:srgbClr>
                  </a:outerShdw>
                </a:effectLst>
              </a:rPr>
              <a:t>Inoltre</a:t>
            </a:r>
            <a:r>
              <a:rPr lang="it-IT" sz="2400" dirty="0">
                <a:effectLst>
                  <a:outerShdw blurRad="38100" dist="38100" dir="2700000" algn="tl">
                    <a:srgbClr val="000000">
                      <a:alpha val="43137"/>
                    </a:srgbClr>
                  </a:outerShdw>
                </a:effectLst>
              </a:rPr>
              <a:t>, al momento della </a:t>
            </a:r>
            <a:r>
              <a:rPr lang="it-IT" sz="2400" dirty="0" smtClean="0">
                <a:effectLst>
                  <a:outerShdw blurRad="38100" dist="38100" dir="2700000" algn="tl">
                    <a:srgbClr val="000000">
                      <a:alpha val="43137"/>
                    </a:srgbClr>
                  </a:outerShdw>
                </a:effectLst>
              </a:rPr>
              <a:t>partecipazione, il giocatore </a:t>
            </a:r>
            <a:r>
              <a:rPr lang="it-IT" sz="2400" dirty="0">
                <a:effectLst>
                  <a:outerShdw blurRad="38100" dist="38100" dir="2700000" algn="tl">
                    <a:srgbClr val="000000">
                      <a:alpha val="43137"/>
                    </a:srgbClr>
                  </a:outerShdw>
                </a:effectLst>
              </a:rPr>
              <a:t>straniero, se in possesso di </a:t>
            </a:r>
            <a:r>
              <a:rPr lang="it-IT" sz="2400" dirty="0" err="1">
                <a:effectLst>
                  <a:outerShdw blurRad="38100" dist="38100" dir="2700000" algn="tl">
                    <a:srgbClr val="000000">
                      <a:alpha val="43137"/>
                    </a:srgbClr>
                  </a:outerShdw>
                </a:effectLst>
              </a:rPr>
              <a:t>Elo</a:t>
            </a:r>
            <a:r>
              <a:rPr lang="it-IT" sz="2400" dirty="0">
                <a:effectLst>
                  <a:outerShdw blurRad="38100" dist="38100" dir="2700000" algn="tl">
                    <a:srgbClr val="000000">
                      <a:alpha val="43137"/>
                    </a:srgbClr>
                  </a:outerShdw>
                </a:effectLst>
              </a:rPr>
              <a:t> FIDE, deve per la FIDE essere appartenente all’Italia</a:t>
            </a:r>
            <a:r>
              <a:rPr lang="it-IT" sz="2400" dirty="0" smtClean="0">
                <a:effectLst>
                  <a:outerShdw blurRad="38100" dist="38100" dir="2700000" algn="tl">
                    <a:srgbClr val="000000">
                      <a:alpha val="43137"/>
                    </a:srgbClr>
                  </a:outerShdw>
                </a:effectLst>
              </a:rPr>
              <a:t>.</a:t>
            </a:r>
          </a:p>
          <a:p>
            <a:endParaRPr lang="it-IT" sz="2400"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it-IT" sz="2400" dirty="0">
                <a:effectLst>
                  <a:outerShdw blurRad="38100" dist="38100" dir="2700000" algn="tl">
                    <a:srgbClr val="000000">
                      <a:alpha val="43137"/>
                    </a:srgbClr>
                  </a:outerShdw>
                </a:effectLst>
              </a:rPr>
              <a:t>giocatori che siano stati tesserati nell’anno precedente per una </a:t>
            </a:r>
            <a:r>
              <a:rPr lang="it-IT" sz="2400" dirty="0" smtClean="0">
                <a:effectLst>
                  <a:outerShdw blurRad="38100" dist="38100" dir="2700000" algn="tl">
                    <a:srgbClr val="000000">
                      <a:alpha val="43137"/>
                    </a:srgbClr>
                  </a:outerShdw>
                </a:effectLst>
              </a:rPr>
              <a:t>Società affiliata </a:t>
            </a:r>
            <a:r>
              <a:rPr lang="it-IT" sz="2400" dirty="0">
                <a:effectLst>
                  <a:outerShdw blurRad="38100" dist="38100" dir="2700000" algn="tl">
                    <a:srgbClr val="000000">
                      <a:alpha val="43137"/>
                    </a:srgbClr>
                  </a:outerShdw>
                </a:effectLst>
              </a:rPr>
              <a:t>alla FSI diversa da quella per cui intende partecipare ad una qualsiasi fase del C.I.S. U18, è </a:t>
            </a:r>
            <a:r>
              <a:rPr lang="it-IT" sz="2400" dirty="0" smtClean="0">
                <a:effectLst>
                  <a:outerShdw blurRad="38100" dist="38100" dir="2700000" algn="tl">
                    <a:srgbClr val="000000">
                      <a:alpha val="43137"/>
                    </a:srgbClr>
                  </a:outerShdw>
                </a:effectLst>
              </a:rPr>
              <a:t>richiesto l'avvenuto </a:t>
            </a:r>
            <a:r>
              <a:rPr lang="it-IT" sz="2400" dirty="0">
                <a:effectLst>
                  <a:outerShdw blurRad="38100" dist="38100" dir="2700000" algn="tl">
                    <a:srgbClr val="000000">
                      <a:alpha val="43137"/>
                    </a:srgbClr>
                  </a:outerShdw>
                </a:effectLst>
              </a:rPr>
              <a:t>deposito presso la FSI di un nulla </a:t>
            </a:r>
            <a:r>
              <a:rPr lang="it-IT" sz="2400" dirty="0" smtClean="0">
                <a:effectLst>
                  <a:outerShdw blurRad="38100" dist="38100" dir="2700000" algn="tl">
                    <a:srgbClr val="000000">
                      <a:alpha val="43137"/>
                    </a:srgbClr>
                  </a:outerShdw>
                </a:effectLst>
              </a:rPr>
              <a:t>osta</a:t>
            </a:r>
          </a:p>
          <a:p>
            <a:r>
              <a:rPr lang="it-IT" sz="2400" dirty="0" smtClean="0">
                <a:effectLst>
                  <a:outerShdw blurRad="38100" dist="38100" dir="2700000" algn="tl">
                    <a:srgbClr val="000000">
                      <a:alpha val="43137"/>
                    </a:srgbClr>
                  </a:outerShdw>
                </a:effectLst>
              </a:rPr>
              <a:t>     Non </a:t>
            </a:r>
            <a:r>
              <a:rPr lang="it-IT" sz="2400" dirty="0">
                <a:effectLst>
                  <a:outerShdw blurRad="38100" dist="38100" dir="2700000" algn="tl">
                    <a:srgbClr val="000000">
                      <a:alpha val="43137"/>
                    </a:srgbClr>
                  </a:outerShdw>
                </a:effectLst>
              </a:rPr>
              <a:t>è richiesto il nulla osta per i giocatori di </a:t>
            </a:r>
            <a:r>
              <a:rPr lang="it-IT" sz="2400" dirty="0" smtClean="0">
                <a:effectLst>
                  <a:outerShdw blurRad="38100" dist="38100" dir="2700000" algn="tl">
                    <a:srgbClr val="000000">
                      <a:alpha val="43137"/>
                    </a:srgbClr>
                  </a:outerShdw>
                </a:effectLst>
              </a:rPr>
              <a:t>categoria NC </a:t>
            </a:r>
            <a:r>
              <a:rPr lang="it-IT" sz="2400" dirty="0">
                <a:effectLst>
                  <a:outerShdw blurRad="38100" dist="38100" dir="2700000" algn="tl">
                    <a:srgbClr val="000000">
                      <a:alpha val="43137"/>
                    </a:srgbClr>
                  </a:outerShdw>
                </a:effectLst>
              </a:rPr>
              <a:t>al momento della manifestazione e per i tesserati che hanno cambiato residenza rispetto </a:t>
            </a:r>
            <a:r>
              <a:rPr lang="it-IT" sz="2400" dirty="0" smtClean="0">
                <a:effectLst>
                  <a:outerShdw blurRad="38100" dist="38100" dir="2700000" algn="tl">
                    <a:srgbClr val="000000">
                      <a:alpha val="43137"/>
                    </a:srgbClr>
                  </a:outerShdw>
                </a:effectLst>
              </a:rPr>
              <a:t>all’anno precedente</a:t>
            </a:r>
            <a:r>
              <a:rPr lang="it-IT" sz="2400" dirty="0">
                <a:effectLst>
                  <a:outerShdw blurRad="38100" dist="38100" dir="2700000" algn="tl">
                    <a:srgbClr val="000000">
                      <a:alpha val="43137"/>
                    </a:srgbClr>
                  </a:outerShdw>
                </a:effectLst>
              </a:rPr>
              <a:t>.</a:t>
            </a:r>
          </a:p>
        </p:txBody>
      </p:sp>
      <p:sp>
        <p:nvSpPr>
          <p:cNvPr id="5" name="Titolo 4"/>
          <p:cNvSpPr>
            <a:spLocks noGrp="1"/>
          </p:cNvSpPr>
          <p:nvPr>
            <p:ph type="title"/>
          </p:nvPr>
        </p:nvSpPr>
        <p:spPr>
          <a:xfrm>
            <a:off x="398318" y="126134"/>
            <a:ext cx="10515600" cy="1325563"/>
          </a:xfrm>
        </p:spPr>
        <p:txBody>
          <a:bodyPr>
            <a:normAutofit fontScale="90000"/>
          </a:bodyPr>
          <a:lstStyle/>
          <a:p>
            <a:r>
              <a:rPr lang="it-IT" dirty="0">
                <a:effectLst>
                  <a:outerShdw blurRad="38100" dist="38100" dir="2700000" algn="tl">
                    <a:srgbClr val="000000">
                      <a:alpha val="43137"/>
                    </a:srgbClr>
                  </a:outerShdw>
                </a:effectLst>
              </a:rPr>
              <a:t>1.3 Possono partecipare al Campionato:</a:t>
            </a:r>
          </a:p>
        </p:txBody>
      </p:sp>
    </p:spTree>
    <p:extLst>
      <p:ext uri="{BB962C8B-B14F-4D97-AF65-F5344CB8AC3E}">
        <p14:creationId xmlns:p14="http://schemas.microsoft.com/office/powerpoint/2010/main" val="224328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8443" y="109698"/>
            <a:ext cx="10515600" cy="1325563"/>
          </a:xfrm>
        </p:spPr>
        <p:txBody>
          <a:bodyPr/>
          <a:lstStyle/>
          <a:p>
            <a:r>
              <a:rPr lang="it-IT" dirty="0" smtClean="0">
                <a:effectLst>
                  <a:outerShdw blurRad="38100" dist="38100" dir="2700000" algn="tl">
                    <a:srgbClr val="000000">
                      <a:alpha val="43137"/>
                    </a:srgbClr>
                  </a:outerShdw>
                </a:effectLst>
              </a:rPr>
              <a:t>2.10 composizione della squadra</a:t>
            </a:r>
            <a:endParaRPr lang="it-IT"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902825" y="1435261"/>
            <a:ext cx="10822329" cy="5023412"/>
          </a:xfrm>
        </p:spPr>
        <p:txBody>
          <a:bodyPr>
            <a:normAutofit fontScale="92500"/>
          </a:bodyPr>
          <a:lstStyle/>
          <a:p>
            <a:pPr marL="0" indent="0">
              <a:buNone/>
            </a:pPr>
            <a:r>
              <a:rPr lang="it-IT" i="1" dirty="0" smtClean="0">
                <a:effectLst>
                  <a:outerShdw blurRad="38100" dist="38100" dir="2700000" algn="tl">
                    <a:srgbClr val="000000">
                      <a:alpha val="43137"/>
                    </a:srgbClr>
                  </a:outerShdw>
                </a:effectLst>
              </a:rPr>
              <a:t>Ogni </a:t>
            </a:r>
            <a:r>
              <a:rPr lang="it-IT" i="1" dirty="0">
                <a:effectLst>
                  <a:outerShdw blurRad="38100" dist="38100" dir="2700000" algn="tl">
                    <a:srgbClr val="000000">
                      <a:alpha val="43137"/>
                    </a:srgbClr>
                  </a:outerShdw>
                </a:effectLst>
              </a:rPr>
              <a:t>squadra ha l’obbligo di schierare almeno </a:t>
            </a:r>
            <a:r>
              <a:rPr lang="it-IT" i="1" dirty="0">
                <a:solidFill>
                  <a:srgbClr val="FFFF00"/>
                </a:solidFill>
                <a:effectLst>
                  <a:outerShdw blurRad="38100" dist="38100" dir="2700000" algn="tl">
                    <a:srgbClr val="000000">
                      <a:alpha val="43137"/>
                    </a:srgbClr>
                  </a:outerShdw>
                </a:effectLst>
              </a:rPr>
              <a:t>3 giocatori residenti nella stessa provincia o </a:t>
            </a:r>
            <a:r>
              <a:rPr lang="it-IT" i="1" dirty="0" smtClean="0">
                <a:solidFill>
                  <a:srgbClr val="FFFF00"/>
                </a:solidFill>
                <a:effectLst>
                  <a:outerShdw blurRad="38100" dist="38100" dir="2700000" algn="tl">
                    <a:srgbClr val="000000">
                      <a:alpha val="43137"/>
                    </a:srgbClr>
                  </a:outerShdw>
                </a:effectLst>
              </a:rPr>
              <a:t>provincia limitrofa </a:t>
            </a:r>
            <a:r>
              <a:rPr lang="it-IT" i="1" dirty="0">
                <a:solidFill>
                  <a:srgbClr val="FFFF00"/>
                </a:solidFill>
                <a:effectLst>
                  <a:outerShdw blurRad="38100" dist="38100" dir="2700000" algn="tl">
                    <a:srgbClr val="000000">
                      <a:alpha val="43137"/>
                    </a:srgbClr>
                  </a:outerShdw>
                </a:effectLst>
              </a:rPr>
              <a:t>della Società </a:t>
            </a:r>
            <a:r>
              <a:rPr lang="it-IT" i="1" dirty="0">
                <a:effectLst>
                  <a:outerShdw blurRad="38100" dist="38100" dir="2700000" algn="tl">
                    <a:srgbClr val="000000">
                      <a:alpha val="43137"/>
                    </a:srgbClr>
                  </a:outerShdw>
                </a:effectLst>
              </a:rPr>
              <a:t>per la quale risultano tesserati, </a:t>
            </a:r>
            <a:endParaRPr lang="it-IT" i="1" dirty="0" smtClean="0">
              <a:effectLst>
                <a:outerShdw blurRad="38100" dist="38100" dir="2700000" algn="tl">
                  <a:srgbClr val="000000">
                    <a:alpha val="43137"/>
                  </a:srgbClr>
                </a:outerShdw>
              </a:effectLst>
            </a:endParaRPr>
          </a:p>
          <a:p>
            <a:pPr marL="0" indent="0">
              <a:buNone/>
            </a:pPr>
            <a:r>
              <a:rPr lang="it-IT" dirty="0" smtClean="0">
                <a:effectLst>
                  <a:outerShdw blurRad="38100" dist="38100" dir="2700000" algn="tl">
                    <a:srgbClr val="000000">
                      <a:alpha val="43137"/>
                    </a:srgbClr>
                  </a:outerShdw>
                </a:effectLst>
              </a:rPr>
              <a:t>fatta </a:t>
            </a:r>
            <a:r>
              <a:rPr lang="it-IT" dirty="0">
                <a:effectLst>
                  <a:outerShdw blurRad="38100" dist="38100" dir="2700000" algn="tl">
                    <a:srgbClr val="000000">
                      <a:alpha val="43137"/>
                    </a:srgbClr>
                  </a:outerShdw>
                </a:effectLst>
              </a:rPr>
              <a:t>eccezione per </a:t>
            </a:r>
            <a:endParaRPr lang="it-IT" dirty="0" smtClean="0">
              <a:effectLst>
                <a:outerShdw blurRad="38100" dist="38100" dir="2700000" algn="tl">
                  <a:srgbClr val="000000">
                    <a:alpha val="43137"/>
                  </a:srgbClr>
                </a:outerShdw>
              </a:effectLst>
            </a:endParaRPr>
          </a:p>
          <a:p>
            <a:r>
              <a:rPr lang="it-IT" dirty="0" smtClean="0">
                <a:effectLst>
                  <a:outerShdw blurRad="38100" dist="38100" dir="2700000" algn="tl">
                    <a:srgbClr val="000000">
                      <a:alpha val="43137"/>
                    </a:srgbClr>
                  </a:outerShdw>
                </a:effectLst>
              </a:rPr>
              <a:t>i </a:t>
            </a:r>
            <a:r>
              <a:rPr lang="it-IT" dirty="0">
                <a:effectLst>
                  <a:outerShdw blurRad="38100" dist="38100" dir="2700000" algn="tl">
                    <a:srgbClr val="000000">
                      <a:alpha val="43137"/>
                    </a:srgbClr>
                  </a:outerShdw>
                </a:effectLst>
              </a:rPr>
              <a:t>giocatori al terzo </a:t>
            </a:r>
            <a:r>
              <a:rPr lang="it-IT" dirty="0" smtClean="0">
                <a:effectLst>
                  <a:outerShdw blurRad="38100" dist="38100" dir="2700000" algn="tl">
                    <a:srgbClr val="000000">
                      <a:alpha val="43137"/>
                    </a:srgbClr>
                  </a:outerShdw>
                </a:effectLst>
              </a:rPr>
              <a:t>anno consecutivo </a:t>
            </a:r>
            <a:r>
              <a:rPr lang="it-IT" dirty="0">
                <a:effectLst>
                  <a:outerShdw blurRad="38100" dist="38100" dir="2700000" algn="tl">
                    <a:srgbClr val="000000">
                      <a:alpha val="43137"/>
                    </a:srgbClr>
                  </a:outerShdw>
                </a:effectLst>
              </a:rPr>
              <a:t>di tesseramento per la Società con la quale intendono giocare il Campionato, </a:t>
            </a:r>
            <a:endParaRPr lang="it-IT" dirty="0" smtClean="0">
              <a:effectLst>
                <a:outerShdw blurRad="38100" dist="38100" dir="2700000" algn="tl">
                  <a:srgbClr val="000000">
                    <a:alpha val="43137"/>
                  </a:srgbClr>
                </a:outerShdw>
              </a:effectLst>
            </a:endParaRPr>
          </a:p>
          <a:p>
            <a:r>
              <a:rPr lang="it-IT" dirty="0" smtClean="0">
                <a:effectLst>
                  <a:outerShdw blurRad="38100" dist="38100" dir="2700000" algn="tl">
                    <a:srgbClr val="000000">
                      <a:alpha val="43137"/>
                    </a:srgbClr>
                  </a:outerShdw>
                </a:effectLst>
              </a:rPr>
              <a:t>per </a:t>
            </a:r>
            <a:r>
              <a:rPr lang="it-IT" dirty="0">
                <a:effectLst>
                  <a:outerShdw blurRad="38100" dist="38100" dir="2700000" algn="tl">
                    <a:srgbClr val="000000">
                      <a:alpha val="43137"/>
                    </a:srgbClr>
                  </a:outerShdw>
                </a:effectLst>
              </a:rPr>
              <a:t>i giocatori </a:t>
            </a:r>
            <a:r>
              <a:rPr lang="it-IT" dirty="0" smtClean="0">
                <a:effectLst>
                  <a:outerShdw blurRad="38100" dist="38100" dir="2700000" algn="tl">
                    <a:srgbClr val="000000">
                      <a:alpha val="43137"/>
                    </a:srgbClr>
                  </a:outerShdw>
                </a:effectLst>
              </a:rPr>
              <a:t>al secondo </a:t>
            </a:r>
            <a:r>
              <a:rPr lang="it-IT" dirty="0">
                <a:effectLst>
                  <a:outerShdw blurRad="38100" dist="38100" dir="2700000" algn="tl">
                    <a:srgbClr val="000000">
                      <a:alpha val="43137"/>
                    </a:srgbClr>
                  </a:outerShdw>
                </a:effectLst>
              </a:rPr>
              <a:t>anno consecutivo di tesseramento per la Società che non risultavano tesserati FSI in precedenza </a:t>
            </a:r>
          </a:p>
          <a:p>
            <a:r>
              <a:rPr lang="it-IT" dirty="0">
                <a:effectLst>
                  <a:outerShdw blurRad="38100" dist="38100" dir="2700000" algn="tl">
                    <a:srgbClr val="000000">
                      <a:alpha val="43137"/>
                    </a:srgbClr>
                  </a:outerShdw>
                </a:effectLst>
              </a:rPr>
              <a:t>per i giocatori al primo anno di tesseramento FSI. </a:t>
            </a:r>
            <a:endParaRPr lang="it-IT" dirty="0" smtClean="0">
              <a:effectLst>
                <a:outerShdw blurRad="38100" dist="38100" dir="2700000" algn="tl">
                  <a:srgbClr val="000000">
                    <a:alpha val="43137"/>
                  </a:srgbClr>
                </a:outerShdw>
              </a:effectLst>
            </a:endParaRPr>
          </a:p>
          <a:p>
            <a:r>
              <a:rPr lang="it-IT" dirty="0" smtClean="0">
                <a:effectLst>
                  <a:outerShdw blurRad="38100" dist="38100" dir="2700000" algn="tl">
                    <a:srgbClr val="000000">
                      <a:alpha val="43137"/>
                    </a:srgbClr>
                  </a:outerShdw>
                </a:effectLst>
              </a:rPr>
              <a:t>Per </a:t>
            </a:r>
            <a:r>
              <a:rPr lang="it-IT" dirty="0">
                <a:effectLst>
                  <a:outerShdw blurRad="38100" dist="38100" dir="2700000" algn="tl">
                    <a:srgbClr val="000000">
                      <a:alpha val="43137"/>
                    </a:srgbClr>
                  </a:outerShdw>
                </a:effectLst>
              </a:rPr>
              <a:t>le Società affiliate alla FSI in Regioni con meno di </a:t>
            </a:r>
            <a:r>
              <a:rPr lang="it-IT" dirty="0" smtClean="0">
                <a:effectLst>
                  <a:outerShdw blurRad="38100" dist="38100" dir="2700000" algn="tl">
                    <a:srgbClr val="000000">
                      <a:alpha val="43137"/>
                    </a:srgbClr>
                  </a:outerShdw>
                </a:effectLst>
              </a:rPr>
              <a:t>10 Società tale </a:t>
            </a:r>
            <a:r>
              <a:rPr lang="it-IT" dirty="0">
                <a:effectLst>
                  <a:outerShdw blurRad="38100" dist="38100" dir="2700000" algn="tl">
                    <a:srgbClr val="000000">
                      <a:alpha val="43137"/>
                    </a:srgbClr>
                  </a:outerShdw>
                </a:effectLst>
              </a:rPr>
              <a:t>obbligo può essere derogato dalla Direzione Nazionale dopo aver valutato le </a:t>
            </a:r>
            <a:r>
              <a:rPr lang="it-IT" dirty="0" smtClean="0">
                <a:effectLst>
                  <a:outerShdw blurRad="38100" dist="38100" dir="2700000" algn="tl">
                    <a:srgbClr val="000000">
                      <a:alpha val="43137"/>
                    </a:srgbClr>
                  </a:outerShdw>
                </a:effectLst>
              </a:rPr>
              <a:t>singole casistiche</a:t>
            </a:r>
            <a:r>
              <a:rPr lang="it-IT" dirty="0">
                <a:effectLst>
                  <a:outerShdw blurRad="38100" dist="38100" dir="2700000" algn="tl">
                    <a:srgbClr val="000000">
                      <a:alpha val="43137"/>
                    </a:srgbClr>
                  </a:outerShdw>
                </a:effectLst>
              </a:rPr>
              <a:t>, fermo restando l’obbligo di schierare almeno 3 giocatori residenti nella stessa </a:t>
            </a:r>
            <a:r>
              <a:rPr lang="it-IT" dirty="0" smtClean="0">
                <a:effectLst>
                  <a:outerShdw blurRad="38100" dist="38100" dir="2700000" algn="tl">
                    <a:srgbClr val="000000">
                      <a:alpha val="43137"/>
                    </a:srgbClr>
                  </a:outerShdw>
                </a:effectLst>
              </a:rPr>
              <a:t>Regione</a:t>
            </a:r>
            <a:endParaRPr lang="it-IT"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19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810" y="431443"/>
            <a:ext cx="4918528" cy="2370983"/>
          </a:xfrm>
          <a:prstGeom prst="rect">
            <a:avLst/>
          </a:prstGeom>
        </p:spPr>
      </p:pic>
      <p:pic>
        <p:nvPicPr>
          <p:cNvPr id="5" name="Immagine 4"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72" y="2979361"/>
            <a:ext cx="11041016" cy="1362265"/>
          </a:xfrm>
          <a:prstGeom prst="rect">
            <a:avLst/>
          </a:prstGeom>
        </p:spPr>
      </p:pic>
      <p:pic>
        <p:nvPicPr>
          <p:cNvPr id="6" name="Immagine 5"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18561"/>
            <a:ext cx="12069859" cy="1695687"/>
          </a:xfrm>
          <a:prstGeom prst="rect">
            <a:avLst/>
          </a:prstGeom>
        </p:spPr>
      </p:pic>
    </p:spTree>
    <p:extLst>
      <p:ext uri="{BB962C8B-B14F-4D97-AF65-F5344CB8AC3E}">
        <p14:creationId xmlns:p14="http://schemas.microsoft.com/office/powerpoint/2010/main" val="342863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fondità">
  <a:themeElements>
    <a:clrScheme name="Profondità">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ondità">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ondità">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TM04033923[[fn=Profondità]]</Template>
  <TotalTime>24885</TotalTime>
  <Words>1788</Words>
  <Application>Microsoft Office PowerPoint</Application>
  <PresentationFormat>Widescreen</PresentationFormat>
  <Paragraphs>177</Paragraphs>
  <Slides>27</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27</vt:i4>
      </vt:variant>
    </vt:vector>
  </HeadingPairs>
  <TitlesOfParts>
    <vt:vector size="30" baseType="lpstr">
      <vt:lpstr>Arial</vt:lpstr>
      <vt:lpstr>Corbel</vt:lpstr>
      <vt:lpstr>Profondità</vt:lpstr>
      <vt:lpstr>Preparazione e gestione della  Finale CISU18</vt:lpstr>
      <vt:lpstr>Obiettivi</vt:lpstr>
      <vt:lpstr>Questa presentazione:</vt:lpstr>
      <vt:lpstr>Peculiarità della finale CIS U18</vt:lpstr>
      <vt:lpstr>Presentazione standard di PowerPoint</vt:lpstr>
      <vt:lpstr>La fase preparatoria</vt:lpstr>
      <vt:lpstr>1.3 Possono partecipare al Campionato:</vt:lpstr>
      <vt:lpstr>2.10 composizione della squadra</vt:lpstr>
      <vt:lpstr>Presentazione standard di PowerPoint</vt:lpstr>
      <vt:lpstr>Cosa fare attenzione</vt:lpstr>
      <vt:lpstr>La riunione dei capitani - 1 </vt:lpstr>
      <vt:lpstr>La riunione dei capitani - 2 </vt:lpstr>
      <vt:lpstr>La riunione dei capitani - 3</vt:lpstr>
      <vt:lpstr>Il ruolo del capitano</vt:lpstr>
      <vt:lpstr>Raccomandazioni</vt:lpstr>
      <vt:lpstr>Lo staff arbitrale</vt:lpstr>
      <vt:lpstr>La gestione del team</vt:lpstr>
      <vt:lpstr>Chi fa cosa: l’ARBITRO PRINCIPALE</vt:lpstr>
      <vt:lpstr>Chi fa cosa: l’addetto al pairing</vt:lpstr>
      <vt:lpstr>Cosa fanno gli arbitri di settore</vt:lpstr>
      <vt:lpstr>Durante il torneo</vt:lpstr>
      <vt:lpstr>Le classifiche e le premiazioni</vt:lpstr>
      <vt:lpstr>I genitori</vt:lpstr>
      <vt:lpstr>Presentazione standard di PowerPoint</vt:lpstr>
      <vt:lpstr>Una sana cultura della sconfitta </vt:lpstr>
      <vt:lpstr>take home message</vt:lpstr>
      <vt:lpstr>E poi…..rimane lui….Buona fortuna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Preparazione e gestione Finale CISU18</dc:title>
  <dc:creator>Domenico</dc:creator>
  <cp:lastModifiedBy>Domenico</cp:lastModifiedBy>
  <cp:revision>78</cp:revision>
  <dcterms:created xsi:type="dcterms:W3CDTF">2025-01-27T17:38:47Z</dcterms:created>
  <dcterms:modified xsi:type="dcterms:W3CDTF">2025-02-21T20:56:14Z</dcterms:modified>
</cp:coreProperties>
</file>