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1"/>
  </p:notesMasterIdLst>
  <p:sldIdLst>
    <p:sldId id="256" r:id="rId2"/>
    <p:sldId id="301" r:id="rId3"/>
    <p:sldId id="290" r:id="rId4"/>
    <p:sldId id="272" r:id="rId5"/>
    <p:sldId id="274" r:id="rId6"/>
    <p:sldId id="275" r:id="rId7"/>
    <p:sldId id="287" r:id="rId8"/>
    <p:sldId id="264" r:id="rId9"/>
    <p:sldId id="278" r:id="rId10"/>
    <p:sldId id="277" r:id="rId11"/>
    <p:sldId id="288" r:id="rId12"/>
    <p:sldId id="289" r:id="rId13"/>
    <p:sldId id="291" r:id="rId14"/>
    <p:sldId id="302" r:id="rId15"/>
    <p:sldId id="271" r:id="rId16"/>
    <p:sldId id="280" r:id="rId17"/>
    <p:sldId id="281" r:id="rId18"/>
    <p:sldId id="282" r:id="rId19"/>
    <p:sldId id="283" r:id="rId20"/>
    <p:sldId id="284" r:id="rId21"/>
    <p:sldId id="286" r:id="rId22"/>
    <p:sldId id="292" r:id="rId23"/>
    <p:sldId id="293" r:id="rId24"/>
    <p:sldId id="294" r:id="rId25"/>
    <p:sldId id="295" r:id="rId26"/>
    <p:sldId id="299" r:id="rId27"/>
    <p:sldId id="300" r:id="rId28"/>
    <p:sldId id="298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gachess" initials="V" lastIdx="1" clrIdx="0">
    <p:extLst>
      <p:ext uri="{19B8F6BF-5375-455C-9EA6-DF929625EA0E}">
        <p15:presenceInfo xmlns:p15="http://schemas.microsoft.com/office/powerpoint/2012/main" userId="Vegache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9" autoAdjust="0"/>
    <p:restoredTop sz="90810" autoAdjust="0"/>
  </p:normalViewPr>
  <p:slideViewPr>
    <p:cSldViewPr snapToObjects="1">
      <p:cViewPr varScale="1">
        <p:scale>
          <a:sx n="87" d="100"/>
          <a:sy n="87" d="100"/>
        </p:scale>
        <p:origin x="89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03904-CBEB-497E-919F-F73A20D7CBAA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it-IT"/>
        </a:p>
      </dgm:t>
    </dgm:pt>
    <dgm:pt modelId="{783D9AA7-3D3B-44BF-B6DB-7AEBB9538EEC}" type="pres">
      <dgm:prSet presAssocID="{DD603904-CBEB-497E-919F-F73A20D7CBAA}" presName="cycle" presStyleCnt="0">
        <dgm:presLayoutVars>
          <dgm:dir/>
          <dgm:resizeHandles val="exact"/>
        </dgm:presLayoutVars>
      </dgm:prSet>
      <dgm:spPr/>
    </dgm:pt>
  </dgm:ptLst>
  <dgm:cxnLst>
    <dgm:cxn modelId="{059FFD9F-CE2D-4F24-936B-0882C134D6C0}" type="presOf" srcId="{DD603904-CBEB-497E-919F-F73A20D7CBAA}" destId="{783D9AA7-3D3B-44BF-B6DB-7AEBB9538EEC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6739D58-3F94-9D34-5CD3-1CF7594DB6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17F4AF-19F9-F77D-6146-A0C2DA96DC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6C5DDEEA-6A01-4D6B-BB79-2232367B732F}" type="datetimeFigureOut">
              <a:rPr lang="it-IT"/>
              <a:pPr>
                <a:defRPr/>
              </a:pPr>
              <a:t>19/02/2024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55E7B555-3A33-D322-97D3-889877198A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4173A27E-FF43-5F37-43DC-321DBF511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06E912-BD7C-6A03-11F2-A3ABA02ED8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5B12C5-B841-BDBB-D4D9-CE0B6CB0C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5B25D2-13C0-4437-A964-AD1DA534117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B25D2-13C0-4437-A964-AD1DA534117C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4898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B25D2-13C0-4437-A964-AD1DA534117C}" type="slidenum">
              <a:rPr lang="it-IT" altLang="it-IT" smtClean="0"/>
              <a:pPr/>
              <a:t>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169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B25D2-13C0-4437-A964-AD1DA534117C}" type="slidenum">
              <a:rPr lang="it-IT" altLang="it-IT" smtClean="0"/>
              <a:pPr/>
              <a:t>27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0723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B25D2-13C0-4437-A964-AD1DA534117C}" type="slidenum">
              <a:rPr lang="it-IT" altLang="it-IT" smtClean="0"/>
              <a:pPr/>
              <a:t>28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40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B25D2-13C0-4437-A964-AD1DA534117C}" type="slidenum">
              <a:rPr lang="it-IT" altLang="it-IT" smtClean="0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933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B25D2-13C0-4437-A964-AD1DA534117C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914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B25D2-13C0-4437-A964-AD1DA534117C}" type="slidenum">
              <a:rPr lang="it-IT" altLang="it-IT" smtClean="0"/>
              <a:pPr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5147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B25D2-13C0-4437-A964-AD1DA534117C}" type="slidenum">
              <a:rPr lang="it-IT" altLang="it-IT" smtClean="0"/>
              <a:pPr/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172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B25D2-13C0-4437-A964-AD1DA534117C}" type="slidenum">
              <a:rPr lang="it-IT" altLang="it-IT" smtClean="0"/>
              <a:pPr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6803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>
            <a:extLst>
              <a:ext uri="{FF2B5EF4-FFF2-40B4-BE49-F238E27FC236}">
                <a16:creationId xmlns:a16="http://schemas.microsoft.com/office/drawing/2014/main" id="{B58134EC-8D73-071E-8FDE-11F206820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>
            <a:extLst>
              <a:ext uri="{FF2B5EF4-FFF2-40B4-BE49-F238E27FC236}">
                <a16:creationId xmlns:a16="http://schemas.microsoft.com/office/drawing/2014/main" id="{18792DDB-7E6A-769D-62A8-F7DB914D0A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22532" name="Segnaposto numero diapositiva 3">
            <a:extLst>
              <a:ext uri="{FF2B5EF4-FFF2-40B4-BE49-F238E27FC236}">
                <a16:creationId xmlns:a16="http://schemas.microsoft.com/office/drawing/2014/main" id="{9CD4E8AB-0AEA-0F42-F027-6AAC688E9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DCEE052-31F0-40A6-95B8-A89930A41F2C}" type="slidenum">
              <a:rPr lang="it-IT" altLang="it-IT" sz="1200"/>
              <a:pPr eaLnBrk="1" hangingPunct="1"/>
              <a:t>19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B25D2-13C0-4437-A964-AD1DA534117C}" type="slidenum">
              <a:rPr lang="it-IT" altLang="it-IT" smtClean="0"/>
              <a:pPr/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5103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B25D2-13C0-4437-A964-AD1DA534117C}" type="slidenum">
              <a:rPr lang="it-IT" altLang="it-IT" smtClean="0"/>
              <a:pPr/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119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78CD-D217-41C7-9EC7-B8AFD11BA4CD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847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8B70-DF4E-497D-8A48-36347B57F8DB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204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8B70-DF4E-497D-8A48-36347B57F8DB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8505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8B70-DF4E-497D-8A48-36347B57F8DB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955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8B70-DF4E-497D-8A48-36347B57F8DB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1555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8B70-DF4E-497D-8A48-36347B57F8DB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4799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8B70-DF4E-497D-8A48-36347B57F8DB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5967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BBE5-3853-47AA-98D7-19E81A8C16E0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225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7C25-A3A6-4001-B357-BEC399320853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817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A16C-65C5-4BCB-B921-9F0644A0F1B5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203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4EA7-EA8D-44B5-9B85-EBE69BDAB562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4603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8E2F-5F3F-4512-BD2C-CB8A8992BE77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465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73F4-ED32-4063-8E1F-E898EA7A79B7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99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5BF4-F444-456B-8195-2D207AF0C739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663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D626-CF79-41EC-910E-5FD81C2EBC97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078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3753-7A60-4D10-BBF0-B9D5679FCECF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656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09C0-9765-44FF-9B1C-144ECA8CCF88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955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8B70-DF4E-497D-8A48-36347B57F8DB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8744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6090EF57-9953-3C82-3B91-13848E8A50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99792" y="5949280"/>
            <a:ext cx="5454650" cy="576262"/>
          </a:xfrm>
        </p:spPr>
        <p:txBody>
          <a:bodyPr/>
          <a:lstStyle/>
          <a:p>
            <a:pPr algn="r" eaLnBrk="1" hangingPunct="1"/>
            <a:r>
              <a:rPr lang="it-IT" altLang="it-IT" dirty="0"/>
              <a:t>a cura di Luigi </a:t>
            </a:r>
            <a:r>
              <a:rPr lang="it-IT" altLang="it-IT" dirty="0" err="1"/>
              <a:t>Forlano</a:t>
            </a:r>
            <a:endParaRPr lang="it-IT" alt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43BD98-D900-8302-AD3B-D297B48788E8}"/>
              </a:ext>
            </a:extLst>
          </p:cNvPr>
          <p:cNvSpPr txBox="1"/>
          <p:nvPr/>
        </p:nvSpPr>
        <p:spPr>
          <a:xfrm>
            <a:off x="611560" y="476672"/>
            <a:ext cx="77048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4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Nuovi Spareggi FIDE </a:t>
            </a:r>
          </a:p>
          <a:p>
            <a:r>
              <a:rPr lang="it-IT" altLang="it-IT" sz="4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 tornei svizzeri </a:t>
            </a:r>
          </a:p>
          <a:p>
            <a:r>
              <a:rPr lang="it-IT" altLang="it-IT" sz="4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altLang="it-IT" sz="44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Handbook</a:t>
            </a:r>
            <a:r>
              <a:rPr lang="it-IT" altLang="it-IT" sz="4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FIDE C.07)</a:t>
            </a:r>
            <a:br>
              <a:rPr lang="it-IT" alt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alt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sz="4400" dirty="0"/>
              <a:t>1. </a:t>
            </a:r>
            <a:r>
              <a:rPr lang="it-IT" altLang="it-IT" sz="4400" dirty="0" err="1"/>
              <a:t>Buchholz</a:t>
            </a:r>
            <a:br>
              <a:rPr lang="it-IT" altLang="it-IT" sz="4400" dirty="0"/>
            </a:br>
            <a:r>
              <a:rPr lang="it-IT" altLang="it-IT" sz="4400" dirty="0"/>
              <a:t>2. </a:t>
            </a:r>
            <a:r>
              <a:rPr lang="it-IT" altLang="it-IT" sz="4400" dirty="0" err="1"/>
              <a:t>Buchholz</a:t>
            </a:r>
            <a:r>
              <a:rPr lang="it-IT" altLang="it-IT" sz="4400" dirty="0"/>
              <a:t> </a:t>
            </a:r>
            <a:r>
              <a:rPr lang="it-IT" altLang="it-IT" sz="4400" dirty="0" err="1"/>
              <a:t>Cut</a:t>
            </a:r>
            <a:r>
              <a:rPr lang="it-IT" altLang="it-IT" sz="4400" dirty="0"/>
              <a:t> 1</a:t>
            </a:r>
            <a:br>
              <a:rPr lang="it-IT" altLang="it-IT" sz="4400" dirty="0"/>
            </a:br>
            <a:r>
              <a:rPr lang="it-IT" altLang="it-IT" sz="4400" dirty="0"/>
              <a:t>3. </a:t>
            </a:r>
            <a:r>
              <a:rPr lang="it-IT" altLang="it-IT" sz="4400" dirty="0" err="1"/>
              <a:t>Sonneborn</a:t>
            </a:r>
            <a:r>
              <a:rPr lang="it-IT" altLang="it-IT" sz="4400" dirty="0"/>
              <a:t>-Berger </a:t>
            </a:r>
            <a:br>
              <a:rPr lang="it-IT" altLang="it-IT" sz="4400" dirty="0"/>
            </a:br>
            <a:r>
              <a:rPr lang="it-IT" altLang="it-IT" sz="4400" dirty="0"/>
              <a:t>4. </a:t>
            </a:r>
            <a:r>
              <a:rPr lang="it-IT" altLang="it-IT" sz="4400" dirty="0" err="1"/>
              <a:t>Sonneborn</a:t>
            </a:r>
            <a:r>
              <a:rPr lang="it-IT" altLang="it-IT" sz="4400" dirty="0"/>
              <a:t>-Berger </a:t>
            </a:r>
            <a:r>
              <a:rPr lang="it-IT" altLang="it-IT" sz="4400" dirty="0" err="1"/>
              <a:t>Cut</a:t>
            </a:r>
            <a:r>
              <a:rPr lang="it-IT" altLang="it-IT" sz="4400" dirty="0"/>
              <a:t> 1</a:t>
            </a:r>
            <a:endParaRPr lang="it-IT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31D9EC3B-3A6C-D80B-44E9-880250A1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25" y="379095"/>
            <a:ext cx="8351838" cy="863377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Correzione 1: punti avversari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6EA080-0E9A-FBAE-E1D6-9E8284977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71625"/>
            <a:ext cx="8424862" cy="257745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it-IT" sz="2800" dirty="0"/>
              <a:t>Le partite nelle quali l’avversario si è  comportato da </a:t>
            </a:r>
            <a:r>
              <a:rPr lang="it-IT" sz="2800" u="sng" dirty="0"/>
              <a:t>ritirato</a:t>
            </a:r>
            <a:r>
              <a:rPr lang="it-IT" sz="2800" dirty="0"/>
              <a:t>/</a:t>
            </a:r>
            <a:r>
              <a:rPr lang="it-IT" sz="2800" u="sng" dirty="0"/>
              <a:t>pseudo-ritirato</a:t>
            </a:r>
            <a:r>
              <a:rPr lang="it-IT" sz="2800" dirty="0"/>
              <a:t>   </a:t>
            </a:r>
            <a:r>
              <a:rPr lang="it-IT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</a:t>
            </a:r>
            <a:r>
              <a:rPr lang="it-IT" sz="2800" dirty="0"/>
              <a:t>  di tipo </a:t>
            </a:r>
          </a:p>
          <a:p>
            <a:pPr marL="0" indent="0">
              <a:buNone/>
              <a:defRPr/>
            </a:pP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--        </a:t>
            </a:r>
            <a:r>
              <a:rPr lang="it-IT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</a:rPr>
              <a:t>0000 - Z</a:t>
            </a:r>
            <a:endParaRPr lang="it-IT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=BYE   </a:t>
            </a:r>
            <a:r>
              <a:rPr lang="it-IT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</a:rPr>
              <a:t>0000 - H </a:t>
            </a:r>
            <a:endParaRPr lang="it-IT" sz="28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dette</a:t>
            </a: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BYE a richiesta, </a:t>
            </a:r>
            <a:r>
              <a:rPr lang="it-IT" sz="2800" dirty="0"/>
              <a:t>saranno considerate terminate </a:t>
            </a:r>
            <a:r>
              <a:rPr lang="it-IT" sz="2800" dirty="0">
                <a:solidFill>
                  <a:srgbClr val="FFFF00"/>
                </a:solidFill>
              </a:rPr>
              <a:t>patte.</a:t>
            </a:r>
            <a:endParaRPr lang="it-IT" sz="2800" dirty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it-IT" sz="2800" dirty="0"/>
          </a:p>
          <a:p>
            <a:pPr marL="0" indent="0" eaLnBrk="1" hangingPunct="1">
              <a:buFontTx/>
              <a:buNone/>
              <a:defRPr/>
            </a:pPr>
            <a:endParaRPr lang="it-IT" sz="28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368306-972D-2185-F1F3-C777AB6A4F4D}"/>
              </a:ext>
            </a:extLst>
          </p:cNvPr>
          <p:cNvSpPr txBox="1"/>
          <p:nvPr/>
        </p:nvSpPr>
        <p:spPr>
          <a:xfrm>
            <a:off x="550525" y="4293096"/>
            <a:ext cx="8342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Quindi si modificano i punti totali ai fini dello spareggio</a:t>
            </a:r>
          </a:p>
          <a:p>
            <a:r>
              <a:rPr lang="it-IT" sz="2400" dirty="0"/>
              <a:t>     BH, BH-C1, BH-C2, SB, SB-C1</a:t>
            </a:r>
          </a:p>
          <a:p>
            <a:endParaRPr lang="it-IT" sz="2400" dirty="0"/>
          </a:p>
          <a:p>
            <a:r>
              <a:rPr lang="it-IT" sz="2400" dirty="0"/>
              <a:t>(</a:t>
            </a: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</a:t>
            </a:r>
            <a:r>
              <a:rPr lang="it-IT" sz="2400" dirty="0"/>
              <a:t>: i punti modificati saranno sempre maggiori dei punti reali)</a:t>
            </a:r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D158F1D-53B5-7533-3948-36AE70E7E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262" y="406401"/>
            <a:ext cx="7772400" cy="679450"/>
          </a:xfrm>
        </p:spPr>
        <p:txBody>
          <a:bodyPr/>
          <a:lstStyle/>
          <a:p>
            <a:pPr eaLnBrk="1" hangingPunct="1"/>
            <a:r>
              <a:rPr lang="it-IT" altLang="it-IT" dirty="0"/>
              <a:t>…Esempio:</a:t>
            </a:r>
            <a:br>
              <a:rPr lang="it-IT" altLang="it-IT" dirty="0"/>
            </a:br>
            <a:r>
              <a:rPr lang="it-IT" altLang="it-IT" dirty="0"/>
              <a:t>modifica punti per il </a:t>
            </a:r>
            <a:r>
              <a:rPr lang="it-IT" altLang="it-IT" dirty="0">
                <a:solidFill>
                  <a:srgbClr val="FFFF00"/>
                </a:solidFill>
              </a:rPr>
              <a:t>ritirato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85E21D51-37CF-878C-D1AA-642085A4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276872"/>
            <a:ext cx="800100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ID NAME                 </a:t>
            </a:r>
            <a:r>
              <a:rPr lang="it-IT" alt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|   1     2     3     4     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-------------------------------------------------------------------------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1 ANDREA               2.5 | +W5   =B4   -W2   -B9   +W8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2 BRUNO                3.5 | +B6   =W9   +B1   -W3   +B7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3 CARLO                4.0 | +W7   -B5   +BYE  +B2   +F4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4 DARIO                2.0 | +B8   =W1   -B9   =W5   -F3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5 FRANCESCO (W)        1.5 | -B1   +W3    --   =B4    --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6 GIORGIO              2.0 | -W2   -B7   +BYE   --   +B5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7 LUIGI                2.0 | -B3   +W6    --  +BYE   -W2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8 MARIO                2.0 | -W4   +BYE   --  +BYE   -B1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9 ROBERTO (W)          2.5 | +BYE  =B2   +W4    --    --  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505C8F9-0BC0-2F25-5A93-3B513D9A1169}"/>
              </a:ext>
            </a:extLst>
          </p:cNvPr>
          <p:cNvGrpSpPr>
            <a:grpSpLocks/>
          </p:cNvGrpSpPr>
          <p:nvPr/>
        </p:nvGrpSpPr>
        <p:grpSpPr bwMode="auto">
          <a:xfrm>
            <a:off x="5694363" y="4219972"/>
            <a:ext cx="1295400" cy="1512887"/>
            <a:chOff x="5580112" y="3284984"/>
            <a:chExt cx="1296144" cy="1512168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85B42DE3-E8F6-6E39-B68F-461DF799F20D}"/>
                </a:ext>
              </a:extLst>
            </p:cNvPr>
            <p:cNvSpPr/>
            <p:nvPr/>
          </p:nvSpPr>
          <p:spPr bwMode="auto">
            <a:xfrm>
              <a:off x="6299662" y="3284984"/>
              <a:ext cx="576594" cy="288788"/>
            </a:xfrm>
            <a:prstGeom prst="rect">
              <a:avLst/>
            </a:prstGeom>
            <a:noFill/>
            <a:ln w="63500" cap="flat" cmpd="sng" algn="ctr">
              <a:solidFill>
                <a:srgbClr val="FF0000">
                  <a:alpha val="5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DFD3E977-C1BD-4F4F-D367-5F405E1973A4}"/>
                </a:ext>
              </a:extLst>
            </p:cNvPr>
            <p:cNvSpPr/>
            <p:nvPr/>
          </p:nvSpPr>
          <p:spPr bwMode="auto">
            <a:xfrm>
              <a:off x="5580112" y="4508364"/>
              <a:ext cx="1296144" cy="288788"/>
            </a:xfrm>
            <a:prstGeom prst="rect">
              <a:avLst/>
            </a:prstGeom>
            <a:noFill/>
            <a:ln w="63500" cap="flat" cmpd="sng" algn="ctr">
              <a:solidFill>
                <a:srgbClr val="FF0000">
                  <a:alpha val="5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endParaRPr>
            </a:p>
          </p:txBody>
        </p:sp>
      </p:grpSp>
      <p:sp>
        <p:nvSpPr>
          <p:cNvPr id="23" name="Text Box 19">
            <a:extLst>
              <a:ext uri="{FF2B5EF4-FFF2-40B4-BE49-F238E27FC236}">
                <a16:creationId xmlns:a16="http://schemas.microsoft.com/office/drawing/2014/main" id="{21928094-83B2-7C24-D4D1-8C093694E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564" y="2259092"/>
            <a:ext cx="1118465" cy="3538537"/>
          </a:xfrm>
          <a:prstGeom prst="rect">
            <a:avLst/>
          </a:prstGeom>
          <a:solidFill>
            <a:schemeClr val="tx2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Mod</a:t>
            </a: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3.5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4.0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18537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B3663AB3-5573-5B15-477F-618C07D32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62" y="2132856"/>
            <a:ext cx="800100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ID NAME                 </a:t>
            </a:r>
            <a:r>
              <a:rPr lang="it-IT" alt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|   1     2     3     4     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-------------------------------------------------------------------------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1 ANDREA               2.5 | +W5   =B4   -W2   -B9   +W8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2 BRUNO                3.5 | +B6   =W9   +B1   -W3   +B7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3 CARLO                4.0 | +W7   -B5   +BYE  +B2   +F4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4 DARIO                2.5 | +B8   =W1   -B9   +F5   -F3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5 FRANCESCO            1.5 | -B1   +W3    --   -F4   =BYE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6 GIORGIO              2.0 | -W2   -B7   +BYE  =BYE  +B5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7 LUIGI                2.0 | -B3   +W6    --   +BYE  -W2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8 MARIO                2.0 | -W4   +BYE   --   +BYE  -B1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9 ROBERTO (W)          2.5 | +BYE  =B2   +W4    --    --  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4FA2220-EDDA-EDF2-D344-77FA280B4D60}"/>
              </a:ext>
            </a:extLst>
          </p:cNvPr>
          <p:cNvGrpSpPr>
            <a:grpSpLocks/>
          </p:cNvGrpSpPr>
          <p:nvPr/>
        </p:nvGrpSpPr>
        <p:grpSpPr bwMode="auto">
          <a:xfrm>
            <a:off x="4983262" y="3715593"/>
            <a:ext cx="1871663" cy="631825"/>
            <a:chOff x="5004048" y="2924175"/>
            <a:chExt cx="1871415" cy="631825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1EBE6704-79F1-FB43-A3A0-AC8757103A6D}"/>
                </a:ext>
              </a:extLst>
            </p:cNvPr>
            <p:cNvSpPr/>
            <p:nvPr/>
          </p:nvSpPr>
          <p:spPr bwMode="auto">
            <a:xfrm>
              <a:off x="6299276" y="2924175"/>
              <a:ext cx="576187" cy="330200"/>
            </a:xfrm>
            <a:prstGeom prst="rect">
              <a:avLst/>
            </a:prstGeom>
            <a:noFill/>
            <a:ln w="63500" cap="flat" cmpd="sng" algn="ctr">
              <a:solidFill>
                <a:srgbClr val="FF0000">
                  <a:alpha val="5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A36C5D31-0623-FAA9-E696-928C86A567E2}"/>
                </a:ext>
              </a:extLst>
            </p:cNvPr>
            <p:cNvSpPr/>
            <p:nvPr/>
          </p:nvSpPr>
          <p:spPr bwMode="auto">
            <a:xfrm>
              <a:off x="5004048" y="3267075"/>
              <a:ext cx="1871415" cy="288925"/>
            </a:xfrm>
            <a:prstGeom prst="rect">
              <a:avLst/>
            </a:prstGeom>
            <a:noFill/>
            <a:ln w="63500" cap="flat" cmpd="sng" algn="ctr">
              <a:solidFill>
                <a:srgbClr val="FF0000">
                  <a:alpha val="5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endParaRPr>
            </a:p>
          </p:txBody>
        </p:sp>
      </p:grpSp>
      <p:sp>
        <p:nvSpPr>
          <p:cNvPr id="23" name="Text Box 19">
            <a:extLst>
              <a:ext uri="{FF2B5EF4-FFF2-40B4-BE49-F238E27FC236}">
                <a16:creationId xmlns:a16="http://schemas.microsoft.com/office/drawing/2014/main" id="{388C6FDE-59A3-994C-D7D1-337514F71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350" y="2132856"/>
            <a:ext cx="1230312" cy="3538537"/>
          </a:xfrm>
          <a:prstGeom prst="rect">
            <a:avLst/>
          </a:prstGeom>
          <a:solidFill>
            <a:schemeClr val="tx2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Mod</a:t>
            </a: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3.5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4.0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3.5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2EC905E-283E-6F71-95D9-09AE52AD2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262" y="406401"/>
            <a:ext cx="7772400" cy="679450"/>
          </a:xfrm>
        </p:spPr>
        <p:txBody>
          <a:bodyPr/>
          <a:lstStyle/>
          <a:p>
            <a:pPr eaLnBrk="1" hangingPunct="1"/>
            <a:r>
              <a:rPr lang="it-IT" altLang="it-IT" dirty="0"/>
              <a:t>…modifica punti per lo</a:t>
            </a:r>
            <a:br>
              <a:rPr lang="it-IT" altLang="it-IT" dirty="0"/>
            </a:br>
            <a:r>
              <a:rPr lang="it-IT" altLang="it-IT" dirty="0">
                <a:solidFill>
                  <a:srgbClr val="FFFF00"/>
                </a:solidFill>
              </a:rPr>
              <a:t>pseudo-ritirato</a:t>
            </a:r>
          </a:p>
        </p:txBody>
      </p:sp>
    </p:spTree>
    <p:extLst>
      <p:ext uri="{BB962C8B-B14F-4D97-AF65-F5344CB8AC3E}">
        <p14:creationId xmlns:p14="http://schemas.microsoft.com/office/powerpoint/2010/main" val="122487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31D9EC3B-3A6C-D80B-44E9-880250A1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25" y="379095"/>
            <a:ext cx="8351838" cy="863377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Correzione 2: partita non giocata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6EA080-0E9A-FBAE-E1D6-9E8284977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98" y="1600212"/>
            <a:ext cx="8246037" cy="456509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it-IT" sz="2800" dirty="0"/>
              <a:t>Laddove il giocatore A non abbia disputato uno partita si immagina che abbia incontrato un avversario fittizio (</a:t>
            </a:r>
            <a:r>
              <a:rPr lang="it-IT" sz="2800" b="1" i="1" dirty="0">
                <a:solidFill>
                  <a:srgbClr val="FFFF00"/>
                </a:solidFill>
              </a:rPr>
              <a:t>dummy</a:t>
            </a:r>
            <a:r>
              <a:rPr lang="it-IT" sz="2800" dirty="0"/>
              <a:t>) avente i suoi stessi </a:t>
            </a:r>
            <a:br>
              <a:rPr lang="it-IT" sz="2800" dirty="0"/>
            </a:b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reali.</a:t>
            </a:r>
          </a:p>
          <a:p>
            <a:pPr marL="0" indent="0" eaLnBrk="1" hangingPunct="1">
              <a:buFontTx/>
              <a:buNone/>
              <a:defRPr/>
            </a:pPr>
            <a:endParaRPr lang="it-IT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it-IT" sz="2800" dirty="0"/>
              <a:t>Tale partita si considera terminata col risultato </a:t>
            </a:r>
            <a:br>
              <a:rPr lang="it-IT" sz="2800" dirty="0"/>
            </a:br>
            <a:r>
              <a:rPr lang="it-IT" sz="2800" dirty="0"/>
              <a:t>(1, ½, 0) realmente assegnato per quell’incontro: 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sz="2800" dirty="0"/>
              <a:t>      - -,  -F  =&gt;  0-1      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sz="2800" dirty="0"/>
              <a:t>+BYE,  +F  =&gt;  1-0,    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sz="2800" dirty="0"/>
              <a:t>      =BYE   =&gt;  ½-½</a:t>
            </a:r>
          </a:p>
        </p:txBody>
      </p:sp>
    </p:spTree>
    <p:extLst>
      <p:ext uri="{BB962C8B-B14F-4D97-AF65-F5344CB8AC3E}">
        <p14:creationId xmlns:p14="http://schemas.microsoft.com/office/powerpoint/2010/main" val="392392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B3663AB3-5573-5B15-477F-618C07D32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22" y="1994865"/>
            <a:ext cx="800100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ID NAME                 </a:t>
            </a:r>
            <a:r>
              <a:rPr lang="it-IT" alt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|   1     2     3     4     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-------------------------------------------------------------------------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1 ANDREA               2.5 | +W5   =B4   -W2   -B9   +W8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2 BRUNO                3.5 | +B6   =W9   +B1   -W3   +B7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3 CARLO                4.0 | +W7   -B5   +BYE  +B2   +F4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4 DARIO                2.5 | +B8   =W1   -B9   +F5   -F3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5 FRANCESCO            1.5 | -B1   +W3    --   -F4   =BYE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6 GIORGIO              2.0 | -W2   -B7   +BYE  =BYE  +B5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7 LUIGI                2.0 | -B3   +W6    --   +BYE  -W2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8 MARIO                2.0 | -W4   +BYE   --   +BYE  -B1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9 ROBERTO (W)          2.5 | +BYE  =B2   +W4    --    --   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D07BF868-E547-946B-EB12-7C677B6B8BF7}"/>
              </a:ext>
            </a:extLst>
          </p:cNvPr>
          <p:cNvGrpSpPr/>
          <p:nvPr/>
        </p:nvGrpSpPr>
        <p:grpSpPr>
          <a:xfrm>
            <a:off x="611560" y="663387"/>
            <a:ext cx="7826102" cy="4863990"/>
            <a:chOff x="611560" y="663387"/>
            <a:chExt cx="7826102" cy="4863990"/>
          </a:xfrm>
        </p:grpSpPr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388C6FDE-59A3-994C-D7D1-337514F71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350" y="1988840"/>
              <a:ext cx="1230312" cy="3538537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kumimoji="1" sz="2200" b="1">
                  <a:solidFill>
                    <a:srgbClr val="FF3300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 sz="2200" b="1">
                  <a:solidFill>
                    <a:srgbClr val="FF3300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 sz="2200" b="1">
                  <a:solidFill>
                    <a:srgbClr val="FF3300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 sz="2200" b="1">
                  <a:solidFill>
                    <a:srgbClr val="FF3300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 sz="2200" b="1">
                  <a:solidFill>
                    <a:srgbClr val="FF3300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b="1">
                  <a:solidFill>
                    <a:srgbClr val="FF3300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b="1">
                  <a:solidFill>
                    <a:srgbClr val="FF3300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b="1">
                  <a:solidFill>
                    <a:srgbClr val="FF3300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b="1">
                  <a:solidFill>
                    <a:srgbClr val="FF3300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it-IT" altLang="it-IT" sz="1400" dirty="0" err="1">
                  <a:solidFill>
                    <a:srgbClr val="0000FF"/>
                  </a:solidFill>
                  <a:latin typeface="Courier New" pitchFamily="49" charset="0"/>
                </a:rPr>
                <a:t>Pts</a:t>
              </a:r>
              <a:r>
                <a:rPr lang="it-IT" altLang="it-IT" sz="1400" dirty="0">
                  <a:solidFill>
                    <a:srgbClr val="0000FF"/>
                  </a:solidFill>
                  <a:latin typeface="Courier New" pitchFamily="49" charset="0"/>
                </a:rPr>
                <a:t> </a:t>
              </a:r>
              <a:r>
                <a:rPr lang="it-IT" altLang="it-IT" sz="1400" dirty="0" err="1">
                  <a:solidFill>
                    <a:srgbClr val="0000FF"/>
                  </a:solidFill>
                  <a:latin typeface="Courier New" pitchFamily="49" charset="0"/>
                </a:rPr>
                <a:t>Mod</a:t>
              </a:r>
              <a:endParaRPr lang="it-IT" altLang="it-IT" sz="1400" dirty="0">
                <a:solidFill>
                  <a:srgbClr val="0000FF"/>
                </a:solidFill>
                <a:latin typeface="Courier New" pitchFamily="49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endParaRPr lang="it-IT" altLang="it-IT" sz="1400" dirty="0">
                <a:solidFill>
                  <a:srgbClr val="0000FF"/>
                </a:solidFill>
                <a:latin typeface="Courier New" pitchFamily="49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it-IT" altLang="it-IT" sz="1400" dirty="0">
                  <a:solidFill>
                    <a:srgbClr val="0000FF"/>
                  </a:solidFill>
                  <a:latin typeface="Courier New" pitchFamily="49" charset="0"/>
                </a:rPr>
                <a:t> 2.5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it-IT" altLang="it-IT" sz="1400" dirty="0">
                  <a:solidFill>
                    <a:srgbClr val="0000FF"/>
                  </a:solidFill>
                  <a:latin typeface="Courier New" pitchFamily="49" charset="0"/>
                </a:rPr>
                <a:t> 3.5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it-IT" altLang="it-IT" sz="1400" dirty="0">
                  <a:solidFill>
                    <a:srgbClr val="0000FF"/>
                  </a:solidFill>
                  <a:latin typeface="Courier New" pitchFamily="49" charset="0"/>
                </a:rPr>
                <a:t> 4.0</a:t>
              </a:r>
              <a:endParaRPr lang="it-IT" altLang="it-IT" sz="1400" dirty="0">
                <a:latin typeface="Courier New" pitchFamily="49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it-IT" altLang="it-IT" sz="1400" dirty="0">
                  <a:solidFill>
                    <a:srgbClr val="0000FF"/>
                  </a:solidFill>
                  <a:latin typeface="Courier New" pitchFamily="49" charset="0"/>
                </a:rPr>
                <a:t> 2.5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it-IT" altLang="it-IT" sz="1400" dirty="0">
                  <a:solidFill>
                    <a:srgbClr val="0000FF"/>
                  </a:solidFill>
                  <a:latin typeface="Courier New" pitchFamily="49" charset="0"/>
                </a:rPr>
                <a:t> </a:t>
              </a:r>
              <a:r>
                <a:rPr lang="it-IT" altLang="it-I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</a:rPr>
                <a:t>2.0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it-IT" altLang="it-IT" sz="1400" dirty="0">
                  <a:solidFill>
                    <a:srgbClr val="0000FF"/>
                  </a:solidFill>
                  <a:latin typeface="Courier New" pitchFamily="49" charset="0"/>
                </a:rPr>
                <a:t> 2.0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it-IT" altLang="it-IT" sz="1400" dirty="0">
                  <a:solidFill>
                    <a:srgbClr val="0000FF"/>
                  </a:solidFill>
                  <a:latin typeface="Courier New" pitchFamily="49" charset="0"/>
                </a:rPr>
                <a:t> 2.0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it-IT" altLang="it-IT" sz="1400" dirty="0">
                  <a:solidFill>
                    <a:srgbClr val="0000FF"/>
                  </a:solidFill>
                  <a:latin typeface="Courier New" pitchFamily="49" charset="0"/>
                </a:rPr>
                <a:t> 2.0</a:t>
              </a:r>
              <a:endParaRPr lang="it-IT" altLang="it-IT" sz="1400" dirty="0">
                <a:latin typeface="Courier New" pitchFamily="49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it-IT" altLang="it-IT" sz="1400" dirty="0">
                  <a:solidFill>
                    <a:srgbClr val="0000FF"/>
                  </a:solidFill>
                  <a:latin typeface="Courier New" pitchFamily="49" charset="0"/>
                </a:rPr>
                <a:t> </a:t>
              </a:r>
              <a:r>
                <a:rPr lang="it-IT" altLang="it-IT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</a:rPr>
                <a:t>3.5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60231B15-565F-DAA8-EFE8-7A1F6D3339CA}"/>
                </a:ext>
              </a:extLst>
            </p:cNvPr>
            <p:cNvSpPr txBox="1"/>
            <p:nvPr/>
          </p:nvSpPr>
          <p:spPr>
            <a:xfrm>
              <a:off x="611560" y="663387"/>
              <a:ext cx="62616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/>
                <a:t>Punti utilizzati per calcolare BH e SB</a:t>
              </a:r>
            </a:p>
          </p:txBody>
        </p:sp>
        <p:sp>
          <p:nvSpPr>
            <p:cNvPr id="15" name="Freccia a destra 14">
              <a:extLst>
                <a:ext uri="{FF2B5EF4-FFF2-40B4-BE49-F238E27FC236}">
                  <a16:creationId xmlns:a16="http://schemas.microsoft.com/office/drawing/2014/main" id="{48D67CEC-4631-2CEF-5AD6-3E5F6E1F7DB0}"/>
                </a:ext>
              </a:extLst>
            </p:cNvPr>
            <p:cNvSpPr/>
            <p:nvPr/>
          </p:nvSpPr>
          <p:spPr>
            <a:xfrm rot="2792126">
              <a:off x="6633851" y="1005163"/>
              <a:ext cx="1255690" cy="86409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5207C1A1-11AB-B04E-6734-FE7A51AC3965}"/>
              </a:ext>
            </a:extLst>
          </p:cNvPr>
          <p:cNvGrpSpPr/>
          <p:nvPr/>
        </p:nvGrpSpPr>
        <p:grpSpPr>
          <a:xfrm>
            <a:off x="2963020" y="5539427"/>
            <a:ext cx="5983584" cy="1255690"/>
            <a:chOff x="2963020" y="5539427"/>
            <a:chExt cx="5983584" cy="1255690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E76B8464-F180-FBA7-BCB9-22851DB342EB}"/>
                </a:ext>
              </a:extLst>
            </p:cNvPr>
            <p:cNvSpPr txBox="1"/>
            <p:nvPr/>
          </p:nvSpPr>
          <p:spPr>
            <a:xfrm>
              <a:off x="3635896" y="6053820"/>
              <a:ext cx="5310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/>
                <a:t>Punti utilizzati per il </a:t>
              </a:r>
              <a:r>
                <a:rPr lang="it-IT" sz="2800" dirty="0">
                  <a:solidFill>
                    <a:srgbClr val="FFFF00"/>
                  </a:solidFill>
                </a:rPr>
                <a:t>dummy</a:t>
              </a:r>
            </a:p>
          </p:txBody>
        </p:sp>
        <p:sp>
          <p:nvSpPr>
            <p:cNvPr id="17" name="Freccia a destra 16">
              <a:extLst>
                <a:ext uri="{FF2B5EF4-FFF2-40B4-BE49-F238E27FC236}">
                  <a16:creationId xmlns:a16="http://schemas.microsoft.com/office/drawing/2014/main" id="{F7D69310-516B-AAC9-9815-0134F89551AD}"/>
                </a:ext>
              </a:extLst>
            </p:cNvPr>
            <p:cNvSpPr/>
            <p:nvPr/>
          </p:nvSpPr>
          <p:spPr>
            <a:xfrm rot="16200000">
              <a:off x="2767223" y="5735224"/>
              <a:ext cx="1255690" cy="86409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2881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>
            <a:extLst>
              <a:ext uri="{FF2B5EF4-FFF2-40B4-BE49-F238E27FC236}">
                <a16:creationId xmlns:a16="http://schemas.microsoft.com/office/drawing/2014/main" id="{2095E305-3F8A-0589-8B1D-91907640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685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Come si calcola il </a:t>
            </a:r>
            <a:r>
              <a:rPr lang="it-IT" altLang="it-IT" dirty="0" err="1"/>
              <a:t>Buchholz</a:t>
            </a:r>
            <a:endParaRPr lang="it-IT" alt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B20EE0-27D3-4328-F9C6-6A59EA24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84" y="1412776"/>
            <a:ext cx="8134350" cy="20875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it-IT" sz="2800" dirty="0"/>
              <a:t>Il </a:t>
            </a:r>
            <a:r>
              <a:rPr lang="it-IT" sz="2800" dirty="0" err="1"/>
              <a:t>Buchholz</a:t>
            </a:r>
            <a:r>
              <a:rPr lang="it-IT" sz="2800" dirty="0"/>
              <a:t> Totale (BH), o </a:t>
            </a:r>
            <a:r>
              <a:rPr lang="it-IT" sz="2800" dirty="0" err="1"/>
              <a:t>Buchholz</a:t>
            </a:r>
            <a:r>
              <a:rPr lang="it-IT" sz="2800" dirty="0"/>
              <a:t>, di un giocatore A è la somma dei punti realizzati a fine torneo dagli avversari di A</a:t>
            </a:r>
          </a:p>
          <a:p>
            <a:pPr marL="0" indent="0" eaLnBrk="1" hangingPunct="1">
              <a:buFontTx/>
              <a:buNone/>
              <a:defRPr/>
            </a:pPr>
            <a:endParaRPr lang="it-IT" sz="2800" dirty="0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CC21DB2E-7C17-0D77-2F79-C745E026B729}"/>
              </a:ext>
            </a:extLst>
          </p:cNvPr>
          <p:cNvSpPr txBox="1">
            <a:spLocks/>
          </p:cNvSpPr>
          <p:nvPr/>
        </p:nvSpPr>
        <p:spPr bwMode="auto">
          <a:xfrm>
            <a:off x="431800" y="3104703"/>
            <a:ext cx="87122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kumimoji="0" lang="it-IT" sz="4000" b="0" kern="0" dirty="0"/>
              <a:t>BH = Somma dei punti modificati</a:t>
            </a:r>
            <a:br>
              <a:rPr kumimoji="0" lang="it-IT" sz="4000" b="0" kern="0" dirty="0"/>
            </a:br>
            <a:r>
              <a:rPr kumimoji="0" lang="it-IT" sz="4000" b="0" kern="0" dirty="0"/>
              <a:t>        degli avversari di A  </a:t>
            </a:r>
            <a:br>
              <a:rPr kumimoji="0" lang="it-IT" sz="4000" b="0" kern="0" dirty="0"/>
            </a:br>
            <a:r>
              <a:rPr kumimoji="0" lang="it-IT" sz="4000" b="0" kern="0" dirty="0"/>
              <a:t>                           + 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sz="4000" kern="0" dirty="0"/>
              <a:t>        </a:t>
            </a:r>
            <a:r>
              <a:rPr kumimoji="0" lang="it-IT" sz="4000" b="0" kern="0" dirty="0"/>
              <a:t>punti </a:t>
            </a:r>
            <a:r>
              <a:rPr kumimoji="0" lang="it-IT" sz="40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</a:t>
            </a:r>
            <a:r>
              <a:rPr kumimoji="0" lang="it-IT" sz="4000" b="0" kern="0" dirty="0">
                <a:solidFill>
                  <a:srgbClr val="FF0000"/>
                </a:solidFill>
              </a:rPr>
              <a:t> </a:t>
            </a:r>
            <a:r>
              <a:rPr kumimoji="0" lang="it-IT" sz="4000" b="0" kern="0" dirty="0"/>
              <a:t>di A per ogni</a:t>
            </a:r>
            <a:br>
              <a:rPr kumimoji="0" lang="it-IT" sz="4000" b="0" kern="0" dirty="0"/>
            </a:br>
            <a:r>
              <a:rPr kumimoji="0" lang="it-IT" sz="4000" b="0" kern="0" dirty="0"/>
              <a:t>        partita non giocata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0F37A28-D84E-F271-5A64-024353CE5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79450"/>
          </a:xfrm>
        </p:spPr>
        <p:txBody>
          <a:bodyPr/>
          <a:lstStyle/>
          <a:p>
            <a:r>
              <a:rPr lang="it-IT" altLang="it-IT" dirty="0"/>
              <a:t>Esempio 1: BH</a:t>
            </a:r>
            <a:br>
              <a:rPr lang="it-IT" altLang="it-IT" dirty="0"/>
            </a:br>
            <a:endParaRPr lang="it-IT" altLang="it-IT" dirty="0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DAE2925A-AB89-A76D-1963-BC1B235EC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86" y="1407160"/>
            <a:ext cx="800100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ID NAME                 </a:t>
            </a:r>
            <a:r>
              <a:rPr lang="it-IT" alt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|   1     2     3     4     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-------------------------------------------------------------------------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1 ANDREA               2.5 | +W5   =B4   -W2   -B9   +W8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2 BRUNO                3.5 | +B6   =W9   +B1   -W3   +B7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3 CARLO                4.0 | +W7   -B5   +BYE  +B2   +F4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4 DARIO                2.0 | +B8   =W1   -B9   =W5   -F3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5 FRANCESCO (W)        1.5 | -B1   +W3    --   =B4    --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6 GIORGIO              2.0 | -W2   -B7   +BYE   --   +B5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7 LUIGI                2.0 | -B3   +W6    --  +BYE   -W2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8 MARIO                2.0 | -W4   +BYE   --  +BYE   -B1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9 ROBERTO (W)          2.5 | +BYE  =B2   +W4    --    --   </a:t>
            </a:r>
          </a:p>
        </p:txBody>
      </p:sp>
      <p:sp>
        <p:nvSpPr>
          <p:cNvPr id="14340" name="CasellaDiTesto 1">
            <a:extLst>
              <a:ext uri="{FF2B5EF4-FFF2-40B4-BE49-F238E27FC236}">
                <a16:creationId xmlns:a16="http://schemas.microsoft.com/office/drawing/2014/main" id="{F7080C38-2586-7D7A-5672-EF46F8571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508476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 ANDREA (solo avversari reali)</a:t>
            </a:r>
          </a:p>
          <a:p>
            <a:pPr eaLnBrk="1" hangingPunct="1"/>
            <a:endParaRPr lang="it-IT" altLang="it-IT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83FB04FA-0882-396B-3CF0-CB049943A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774" y="1407160"/>
            <a:ext cx="1230312" cy="3538537"/>
          </a:xfrm>
          <a:prstGeom prst="rect">
            <a:avLst/>
          </a:prstGeom>
          <a:solidFill>
            <a:schemeClr val="tx2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Mod</a:t>
            </a: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3.5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4.0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3.5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8C3DADC-8702-9B44-84E5-28BE0E7C3134}"/>
              </a:ext>
            </a:extLst>
          </p:cNvPr>
          <p:cNvGraphicFramePr>
            <a:graphicFrameLocks noGrp="1"/>
          </p:cNvGraphicFramePr>
          <p:nvPr/>
        </p:nvGraphicFramePr>
        <p:xfrm>
          <a:off x="701675" y="5518150"/>
          <a:ext cx="7624764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it-IT" sz="1800" dirty="0" err="1"/>
                        <a:t>Avvers</a:t>
                      </a:r>
                      <a:r>
                        <a:rPr lang="it-IT" sz="1800" dirty="0"/>
                        <a:t>.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5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4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9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8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27" marR="91427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it-IT" sz="1800" dirty="0" err="1"/>
                        <a:t>Pts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Mod</a:t>
                      </a:r>
                      <a:endParaRPr lang="it-IT" sz="1800" dirty="0"/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3.5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3.5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BH</a:t>
                      </a:r>
                      <a:r>
                        <a:rPr lang="it-IT" sz="1800" baseline="0" dirty="0"/>
                        <a:t> = </a:t>
                      </a:r>
                      <a:r>
                        <a:rPr lang="it-IT" sz="1800" dirty="0"/>
                        <a:t>13</a:t>
                      </a:r>
                    </a:p>
                  </a:txBody>
                  <a:tcPr marL="91427" marR="91427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6617CF00-36E2-520F-D5EC-703CCCBD1155}"/>
              </a:ext>
            </a:extLst>
          </p:cNvPr>
          <p:cNvSpPr/>
          <p:nvPr/>
        </p:nvSpPr>
        <p:spPr>
          <a:xfrm>
            <a:off x="609070" y="2000290"/>
            <a:ext cx="7491322" cy="348590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D1E574B-94EC-0DA2-0A11-1B07CFE0D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79450"/>
          </a:xfrm>
        </p:spPr>
        <p:txBody>
          <a:bodyPr/>
          <a:lstStyle/>
          <a:p>
            <a:r>
              <a:rPr lang="it-IT" altLang="it-IT" dirty="0"/>
              <a:t>Esempio 2: BH</a:t>
            </a:r>
            <a:br>
              <a:rPr lang="it-IT" altLang="it-IT" dirty="0"/>
            </a:br>
            <a:endParaRPr lang="it-IT" altLang="it-IT" dirty="0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3B3CCE0F-9F8C-DAC3-CB7E-1C1CD4A94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1432720"/>
            <a:ext cx="800100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ID NAME                 </a:t>
            </a:r>
            <a:r>
              <a:rPr lang="it-IT" alt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|   1     2     3     4     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-------------------------------------------------------------------------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1 ANDREA               2.5 | +W5   =B4   -W2   -B9   +W8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2 BRUNO                3.5 | +B6   =W9   +B1   -W3   +B7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3 CARLO                4.0 | +W7   -B5   +BYE  +B2   +F4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4 DARIO                2.0 | +B8   =W1   -B9   =W5   -F3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5 FRANCESCO (W)        1.5 | -B1   +W3    --   =B4    --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6 GIORGIO              2.0 | -W2   -B7   +BYE   --   +B5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7 LUIGI                2.0 | -B3   +W6    --  +BYE   -W2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8 MARIO                2.0 | -W4   +BYE   --  +BYE   -B1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9 ROBERTO (W)          2.5 | +BYE  =B2   +W4    --    --   </a:t>
            </a:r>
          </a:p>
        </p:txBody>
      </p:sp>
      <p:sp>
        <p:nvSpPr>
          <p:cNvPr id="15364" name="CasellaDiTesto 1">
            <a:extLst>
              <a:ext uri="{FF2B5EF4-FFF2-40B4-BE49-F238E27FC236}">
                <a16:creationId xmlns:a16="http://schemas.microsoft.com/office/drawing/2014/main" id="{E6942FE5-D859-9C1D-0804-03AA457ED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508476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tx1"/>
                </a:solidFill>
              </a:rPr>
              <a:t>5 FRANCESCO (ha due partite NON giocate)</a:t>
            </a:r>
          </a:p>
          <a:p>
            <a:pPr eaLnBrk="1" hangingPunct="1"/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AD95657C-C16A-2CBE-312C-2522D146C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1" y="1432720"/>
            <a:ext cx="1230312" cy="3538537"/>
          </a:xfrm>
          <a:prstGeom prst="rect">
            <a:avLst/>
          </a:prstGeom>
          <a:solidFill>
            <a:schemeClr val="tx2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Mod</a:t>
            </a: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3.5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4.0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3.5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749780A-CB27-8B53-7BEE-B9AEDA2FA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82627"/>
              </p:ext>
            </p:extLst>
          </p:nvPr>
        </p:nvGraphicFramePr>
        <p:xfrm>
          <a:off x="701675" y="5518150"/>
          <a:ext cx="7974015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it-IT" sz="1800" dirty="0" err="1"/>
                        <a:t>Avvers</a:t>
                      </a:r>
                      <a:r>
                        <a:rPr lang="it-IT" sz="1800" dirty="0"/>
                        <a:t>.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1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3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 -- 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4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--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23" marR="91423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it-IT" sz="1800" dirty="0" err="1"/>
                        <a:t>Pts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Mod</a:t>
                      </a:r>
                      <a:endParaRPr lang="it-IT" sz="1800" dirty="0"/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2.5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4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1.5 PR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1.5 PR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BH</a:t>
                      </a:r>
                      <a:r>
                        <a:rPr lang="it-IT" sz="1800" baseline="0" dirty="0"/>
                        <a:t> =11</a:t>
                      </a:r>
                      <a:r>
                        <a:rPr lang="it-IT" sz="1800" dirty="0"/>
                        <a:t>.5</a:t>
                      </a:r>
                    </a:p>
                  </a:txBody>
                  <a:tcPr marL="91423" marR="91423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F46DB5CB-98FB-EF77-53A5-AB52E266EEA2}"/>
              </a:ext>
            </a:extLst>
          </p:cNvPr>
          <p:cNvSpPr/>
          <p:nvPr/>
        </p:nvSpPr>
        <p:spPr>
          <a:xfrm>
            <a:off x="607954" y="3296434"/>
            <a:ext cx="7491322" cy="348590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E668ADAC-E67E-EAD4-F7DE-8146D2AD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76835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Calcolo del </a:t>
            </a:r>
            <a:r>
              <a:rPr lang="it-IT" altLang="it-IT" dirty="0" err="1"/>
              <a:t>Buchholz</a:t>
            </a:r>
            <a:r>
              <a:rPr lang="it-IT" altLang="it-IT" dirty="0"/>
              <a:t> </a:t>
            </a:r>
            <a:r>
              <a:rPr lang="it-IT" altLang="it-IT" dirty="0" err="1"/>
              <a:t>Cut</a:t>
            </a:r>
            <a:r>
              <a:rPr lang="it-IT" altLang="it-IT" dirty="0"/>
              <a:t>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0EE1B7-8781-2F0B-B0F1-7C363068A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2205038"/>
            <a:ext cx="8134350" cy="175418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it-IT" sz="2400" dirty="0"/>
              <a:t>Il </a:t>
            </a:r>
            <a:r>
              <a:rPr lang="it-IT" sz="2400" dirty="0" err="1"/>
              <a:t>Buchholz</a:t>
            </a:r>
            <a:r>
              <a:rPr lang="it-IT" sz="2400" dirty="0"/>
              <a:t> </a:t>
            </a:r>
            <a:r>
              <a:rPr lang="it-IT" sz="2400" dirty="0" err="1"/>
              <a:t>Cut</a:t>
            </a:r>
            <a:r>
              <a:rPr lang="it-IT" sz="2400" dirty="0"/>
              <a:t> 1 (BH-C1), di un giocatore A è la somma dei punti realizzati a fine torneo dagli avversari di A tranne l’addendo più piccolo.</a:t>
            </a:r>
          </a:p>
          <a:p>
            <a:pPr marL="0" indent="0" eaLnBrk="1" hangingPunct="1">
              <a:buFontTx/>
              <a:buNone/>
              <a:defRPr/>
            </a:pPr>
            <a:endParaRPr lang="it-IT" sz="2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B4802E-27FC-C9F8-433F-F87511D07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3645024"/>
            <a:ext cx="75612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200" dirty="0">
                <a:solidFill>
                  <a:schemeClr val="tx1"/>
                </a:solidFill>
                <a:latin typeface="Sitka Banner Semibold" panose="020F0502020204030204" pitchFamily="2" charset="0"/>
              </a:rPr>
              <a:t>ATTENZIONE! se il giocatore A ha </a:t>
            </a:r>
            <a:r>
              <a:rPr lang="it-IT" altLang="it-IT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Sitka Banner Semibold" panose="020F0502020204030204" pitchFamily="2" charset="0"/>
              </a:rPr>
              <a:t>volutamente</a:t>
            </a:r>
            <a:r>
              <a:rPr lang="it-IT" altLang="it-IT" sz="3200" dirty="0">
                <a:solidFill>
                  <a:schemeClr val="tx1"/>
                </a:solidFill>
                <a:latin typeface="Sitka Banner Semibold" panose="020F0502020204030204" pitchFamily="2" charset="0"/>
              </a:rPr>
              <a:t> evitato qualche turno, </a:t>
            </a:r>
            <a:br>
              <a:rPr lang="it-IT" altLang="it-IT" sz="3200" dirty="0">
                <a:solidFill>
                  <a:schemeClr val="tx1"/>
                </a:solidFill>
                <a:latin typeface="Sitka Banner Semibold" panose="020F0502020204030204" pitchFamily="2" charset="0"/>
              </a:rPr>
            </a:br>
            <a:r>
              <a:rPr lang="it-IT" altLang="it-IT" sz="3200" dirty="0">
                <a:solidFill>
                  <a:schemeClr val="tx1"/>
                </a:solidFill>
                <a:latin typeface="Sitka Banner Semibold" panose="020F0502020204030204" pitchFamily="2" charset="0"/>
              </a:rPr>
              <a:t>(il </a:t>
            </a:r>
            <a:r>
              <a:rPr lang="it-IT" altLang="it-IT" sz="3200" dirty="0" err="1">
                <a:solidFill>
                  <a:schemeClr val="tx1"/>
                </a:solidFill>
                <a:latin typeface="Sitka Banner Semibold" panose="020F0502020204030204" pitchFamily="2" charset="0"/>
              </a:rPr>
              <a:t>cosidetto</a:t>
            </a:r>
            <a:r>
              <a:rPr lang="it-IT" altLang="it-IT" sz="3200" dirty="0">
                <a:solidFill>
                  <a:schemeClr val="tx1"/>
                </a:solidFill>
                <a:latin typeface="Sitka Banner Semibold" panose="020F0502020204030204" pitchFamily="2" charset="0"/>
              </a:rPr>
              <a:t> </a:t>
            </a:r>
            <a:r>
              <a:rPr lang="it-IT" sz="3200" dirty="0">
                <a:solidFill>
                  <a:srgbClr val="FFFF00"/>
                </a:solidFill>
              </a:rPr>
              <a:t>VUR =&gt;</a:t>
            </a:r>
            <a:r>
              <a:rPr lang="it-IT" altLang="it-IT" sz="3200" dirty="0">
                <a:solidFill>
                  <a:schemeClr val="tx1"/>
                </a:solidFill>
                <a:latin typeface="Sitka Banner Semibold" panose="020F0502020204030204" pitchFamily="2" charset="0"/>
              </a:rPr>
              <a:t>    =BYE,  ––,  -F)</a:t>
            </a:r>
          </a:p>
          <a:p>
            <a:pPr eaLnBrk="1" hangingPunct="1"/>
            <a:r>
              <a:rPr lang="it-IT" altLang="it-IT" sz="3200" dirty="0">
                <a:solidFill>
                  <a:schemeClr val="tx1"/>
                </a:solidFill>
                <a:latin typeface="Sitka Banner Semibold" panose="020F0502020204030204" pitchFamily="2" charset="0"/>
              </a:rPr>
              <a:t>vi sono delle eccezioni: </a:t>
            </a:r>
          </a:p>
          <a:p>
            <a:pPr eaLnBrk="1" hangingPunct="1"/>
            <a:r>
              <a:rPr lang="it-IT" altLang="it-IT" sz="3200" u="sng" dirty="0">
                <a:solidFill>
                  <a:schemeClr val="tx1"/>
                </a:solidFill>
                <a:latin typeface="Sitka Banner Semibold" panose="020F0502020204030204" pitchFamily="2" charset="0"/>
              </a:rPr>
              <a:t>si toglie il contributo di un VUR.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5B335477-EBC1-9CB7-9D9D-8B9B68EE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44564"/>
            <a:ext cx="800100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ID NAME                 </a:t>
            </a:r>
            <a:r>
              <a:rPr lang="it-IT" alt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|   1     2     3     4     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-------------------------------------------------------------------------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1 ANDREA               2.5 | +W5   =B4   -W2   -B9   +W8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2 BRUNO                3.5 | +B6   =W9   +B1   -W3   +B7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3 CARLO                4.0 | +W7   -B5   +BYE  +B2   +F4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4 DARIO                2.0 | +B8   =W1   -B9   =W5   -F3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5 FRANCESCO (W)        1.5 | -B1   +W3    --   =B4    --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6 GIORGIO              2.0 | -W2   -B7   +BYE   --   +B5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7 LUIGI                2.0 | -B3   +W6    --  +BYE   -W2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8 MARIO                2.0 | -W4   +BYE   --  +BYE   -B1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9 ROBERTO (W)          2.5 | +BYE  =B2   +W4    --    --   </a:t>
            </a:r>
          </a:p>
        </p:txBody>
      </p:sp>
      <p:sp>
        <p:nvSpPr>
          <p:cNvPr id="17412" name="CasellaDiTesto 1">
            <a:extLst>
              <a:ext uri="{FF2B5EF4-FFF2-40B4-BE49-F238E27FC236}">
                <a16:creationId xmlns:a16="http://schemas.microsoft.com/office/drawing/2014/main" id="{0BF73DCF-7964-7D66-8B57-B04CF5C53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83" y="4623271"/>
            <a:ext cx="7772400" cy="800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tx1"/>
                </a:solidFill>
              </a:rPr>
              <a:t>1 ANDREA (solo avversari reali)</a:t>
            </a:r>
          </a:p>
          <a:p>
            <a:pPr eaLnBrk="1" hangingPunct="1"/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8F70F1B4-CC99-1E93-56F7-D67E9F22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7" y="944564"/>
            <a:ext cx="1230313" cy="3538537"/>
          </a:xfrm>
          <a:prstGeom prst="rect">
            <a:avLst/>
          </a:prstGeom>
          <a:solidFill>
            <a:schemeClr val="tx2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Mod</a:t>
            </a: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3.5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4.0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3.5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7EE2DE9-964E-3636-72C6-91C338531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433115"/>
              </p:ext>
            </p:extLst>
          </p:nvPr>
        </p:nvGraphicFramePr>
        <p:xfrm>
          <a:off x="618809" y="5205490"/>
          <a:ext cx="8278816" cy="111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1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42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it-IT" sz="1800" dirty="0" err="1"/>
                        <a:t>Avvers</a:t>
                      </a:r>
                      <a:r>
                        <a:rPr lang="it-IT" sz="1800" dirty="0"/>
                        <a:t>.</a:t>
                      </a:r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5</a:t>
                      </a:r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4</a:t>
                      </a:r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9</a:t>
                      </a:r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8</a:t>
                      </a:r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41" marR="91441" marT="45749" marB="457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it-IT" sz="1800" dirty="0" err="1"/>
                        <a:t>Pts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Mod</a:t>
                      </a:r>
                      <a:endParaRPr lang="it-IT" sz="1800" dirty="0"/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3.5</a:t>
                      </a:r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3.5</a:t>
                      </a:r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BH</a:t>
                      </a:r>
                      <a:r>
                        <a:rPr lang="it-IT" sz="1800" baseline="0" dirty="0"/>
                        <a:t> = </a:t>
                      </a:r>
                      <a:r>
                        <a:rPr lang="it-IT" sz="1800" dirty="0"/>
                        <a:t>13</a:t>
                      </a:r>
                    </a:p>
                  </a:txBody>
                  <a:tcPr marL="91441" marR="91441" marT="45749" marB="457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/>
                        <a:t>Pts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Mod</a:t>
                      </a:r>
                      <a:endParaRPr lang="it-IT" sz="1800" dirty="0"/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3.5</a:t>
                      </a:r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3.5</a:t>
                      </a:r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41" marR="91441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BH-C1=11</a:t>
                      </a:r>
                    </a:p>
                  </a:txBody>
                  <a:tcPr marL="91441" marR="91441" marT="45749" marB="457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Per 5">
            <a:extLst>
              <a:ext uri="{FF2B5EF4-FFF2-40B4-BE49-F238E27FC236}">
                <a16:creationId xmlns:a16="http://schemas.microsoft.com/office/drawing/2014/main" id="{72BEAB78-594F-2F4C-5F78-3D75624D9AC0}"/>
              </a:ext>
            </a:extLst>
          </p:cNvPr>
          <p:cNvSpPr/>
          <p:nvPr/>
        </p:nvSpPr>
        <p:spPr bwMode="auto">
          <a:xfrm>
            <a:off x="2261289" y="5939353"/>
            <a:ext cx="647700" cy="4318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A6FC2AB-BCA1-D146-83A6-63636AC8C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5160" y="207330"/>
            <a:ext cx="7772400" cy="679450"/>
          </a:xfrm>
        </p:spPr>
        <p:txBody>
          <a:bodyPr/>
          <a:lstStyle/>
          <a:p>
            <a:r>
              <a:rPr lang="it-IT" altLang="it-IT" dirty="0"/>
              <a:t>Esempio 3: BH-C1</a:t>
            </a:r>
            <a:br>
              <a:rPr lang="it-IT" altLang="it-IT" dirty="0"/>
            </a:br>
            <a:endParaRPr lang="it-IT" alt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1243655-088A-3F72-6B17-AE79E6100C8B}"/>
              </a:ext>
            </a:extLst>
          </p:cNvPr>
          <p:cNvSpPr/>
          <p:nvPr/>
        </p:nvSpPr>
        <p:spPr>
          <a:xfrm>
            <a:off x="593066" y="1484784"/>
            <a:ext cx="7491322" cy="423748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BA06DC-FAAB-801A-22B2-AE13F211F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300" y="1196752"/>
            <a:ext cx="671165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/>
              <a:t>Ringraziamenti:</a:t>
            </a:r>
          </a:p>
          <a:p>
            <a:pPr marL="0" indent="0">
              <a:buNone/>
            </a:pPr>
            <a:endParaRPr lang="it-IT" sz="4000" dirty="0"/>
          </a:p>
          <a:p>
            <a:r>
              <a:rPr lang="it-IT" sz="4000" dirty="0"/>
              <a:t> IA Roberto Ricca</a:t>
            </a:r>
          </a:p>
          <a:p>
            <a:r>
              <a:rPr lang="it-IT" sz="4000" dirty="0"/>
              <a:t> IA Mario </a:t>
            </a:r>
            <a:r>
              <a:rPr lang="it-IT" sz="4000" dirty="0" err="1"/>
              <a:t>Held</a:t>
            </a:r>
            <a:endParaRPr lang="it-IT" sz="4000" dirty="0"/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869438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AAC1B27F-468F-3CED-C70A-1A7A550E6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873125"/>
            <a:ext cx="8001000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ID NAME                 </a:t>
            </a:r>
            <a:r>
              <a:rPr lang="it-IT" alt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|   1     2     3     4     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-------------------------------------------------------------------------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1 ANDREA               2.5 | +W5   =B4   -W2   -B9   +W8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2 BRUNO                3.5 | +B6   =W9   +B1   -W3   +B7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3 CARLO                4.0 | +W7   -B5   +BYE  +B2   +F4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4 DARIO                2.0 | +B8   =W1   -B9   =W5   -F3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5 FRANCESCO (W)        1.5 | -B1   +W3    --   =B4    --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6 GIORGIO              2.0 | -W2   -B7   +BYE   --   +B5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7 LUIGI                2.0 | -B3   +W6    --   +BYE  -W2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8 MARIO                2.0 | -W4   +BYE   --   +BYE  -B1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9 ROBERTO (W)          2.5 | +BYE  =B2   +W4    --    --   </a:t>
            </a:r>
          </a:p>
        </p:txBody>
      </p:sp>
      <p:sp>
        <p:nvSpPr>
          <p:cNvPr id="18436" name="CasellaDiTesto 1">
            <a:extLst>
              <a:ext uri="{FF2B5EF4-FFF2-40B4-BE49-F238E27FC236}">
                <a16:creationId xmlns:a16="http://schemas.microsoft.com/office/drawing/2014/main" id="{19569A7A-6963-0ED7-1AA2-43F636F5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" y="4764909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tx1"/>
                </a:solidFill>
              </a:rPr>
              <a:t>5 FRANCESCO (esistono VUR *)</a:t>
            </a:r>
          </a:p>
          <a:p>
            <a:pPr eaLnBrk="1" hangingPunct="1"/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DADE7137-AFD7-70E7-3A2A-429D0095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0" y="873125"/>
            <a:ext cx="1230313" cy="3538538"/>
          </a:xfrm>
          <a:prstGeom prst="rect">
            <a:avLst/>
          </a:prstGeom>
          <a:solidFill>
            <a:schemeClr val="tx2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Mod</a:t>
            </a: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3.5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4.0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3.5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096297D-F52A-E4A9-5159-839CAB4B0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12626"/>
              </p:ext>
            </p:extLst>
          </p:nvPr>
        </p:nvGraphicFramePr>
        <p:xfrm>
          <a:off x="395288" y="5299075"/>
          <a:ext cx="8569325" cy="111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2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it-IT" sz="1800" dirty="0" err="1"/>
                        <a:t>Avvers</a:t>
                      </a:r>
                      <a:r>
                        <a:rPr lang="it-IT" sz="1800" dirty="0"/>
                        <a:t>.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1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3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    --   *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4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  --  *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44" marR="91444" marT="45749" marB="457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it-IT" sz="1800" dirty="0" err="1"/>
                        <a:t>Pts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Mod</a:t>
                      </a:r>
                      <a:endParaRPr lang="it-IT" sz="1800" dirty="0"/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2.5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4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1.5 PR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1.5 PR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BH</a:t>
                      </a:r>
                      <a:r>
                        <a:rPr lang="it-IT" sz="1800" baseline="0" dirty="0"/>
                        <a:t> =11.5</a:t>
                      </a:r>
                      <a:endParaRPr lang="it-IT" sz="1800" dirty="0"/>
                    </a:p>
                  </a:txBody>
                  <a:tcPr marL="91444" marR="91444" marT="45749" marB="457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/>
                        <a:t>Pts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Mod</a:t>
                      </a:r>
                      <a:endParaRPr lang="it-IT" sz="1800" dirty="0"/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2.5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4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1.5 PR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1.5 PR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BH-C1=10</a:t>
                      </a:r>
                    </a:p>
                  </a:txBody>
                  <a:tcPr marL="91444" marR="91444" marT="45749" marB="457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Per 10">
            <a:extLst>
              <a:ext uri="{FF2B5EF4-FFF2-40B4-BE49-F238E27FC236}">
                <a16:creationId xmlns:a16="http://schemas.microsoft.com/office/drawing/2014/main" id="{790A9739-C6BD-D2C5-0CF9-2433B1C7C937}"/>
              </a:ext>
            </a:extLst>
          </p:cNvPr>
          <p:cNvSpPr/>
          <p:nvPr/>
        </p:nvSpPr>
        <p:spPr bwMode="auto">
          <a:xfrm>
            <a:off x="4756073" y="5980509"/>
            <a:ext cx="647700" cy="4318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32A0A87-CA62-512B-8BAD-F45CFB5FF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5160" y="207330"/>
            <a:ext cx="7772400" cy="679450"/>
          </a:xfrm>
        </p:spPr>
        <p:txBody>
          <a:bodyPr/>
          <a:lstStyle/>
          <a:p>
            <a:r>
              <a:rPr lang="it-IT" altLang="it-IT" dirty="0"/>
              <a:t>Esempio 4: BH-C1</a:t>
            </a:r>
            <a:br>
              <a:rPr lang="it-IT" altLang="it-IT" dirty="0"/>
            </a:br>
            <a:endParaRPr lang="it-IT" alt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08C1863-F166-094D-0CEA-24455E483971}"/>
              </a:ext>
            </a:extLst>
          </p:cNvPr>
          <p:cNvSpPr/>
          <p:nvPr/>
        </p:nvSpPr>
        <p:spPr>
          <a:xfrm>
            <a:off x="564480" y="2717064"/>
            <a:ext cx="7491322" cy="423748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4E160129-9EA5-82BE-F667-6ED246366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73125"/>
            <a:ext cx="8001000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ID NAME                 </a:t>
            </a:r>
            <a:r>
              <a:rPr lang="it-IT" alt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|   1     2     3     4     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-------------------------------------------------------------------------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1 ANDREA               2.5 | +W5   =B4   -W2   -B9   +W8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2 BRUNO                3.5 | +B6   =W9   +B1   -W3   +B7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3 CARLO                4.0 | +W7   -B5   +BYE  +B2   +F4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4 DARIO                2.5 | +B8   =W1   -B9   +F5   -F3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5 FRANCESCO            1.5 | -B1   +W3   =BYE  --    -F4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6 GIORGIO              2.0 | -W2   -B7   +BYE  =BYE  +B5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7 LUIGI                2.0 | -B3   +W6   --    +BYE  -W2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8 MARIO                2.0 | -W4   +BYE  --    +BYE  -B1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9 ROBERTO (W)          2.5 | +BYE  =B2   +W4    --    --   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61E9FACA-9432-618B-9A75-EE082FFFB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8" y="873125"/>
            <a:ext cx="1230312" cy="3538538"/>
          </a:xfrm>
          <a:prstGeom prst="rect">
            <a:avLst/>
          </a:prstGeom>
          <a:solidFill>
            <a:schemeClr val="tx2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Mod</a:t>
            </a: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3.5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4.0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3.5</a:t>
            </a:r>
          </a:p>
        </p:txBody>
      </p:sp>
      <p:sp>
        <p:nvSpPr>
          <p:cNvPr id="20485" name="CasellaDiTesto 10">
            <a:extLst>
              <a:ext uri="{FF2B5EF4-FFF2-40B4-BE49-F238E27FC236}">
                <a16:creationId xmlns:a16="http://schemas.microsoft.com/office/drawing/2014/main" id="{91C7C97E-AE01-2D12-0074-9BC19002E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10" y="4752380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tx1"/>
                </a:solidFill>
              </a:rPr>
              <a:t>4 DARIO (esistono VUR *)</a:t>
            </a:r>
          </a:p>
          <a:p>
            <a:pPr eaLnBrk="1" hangingPunct="1"/>
            <a:endParaRPr lang="it-IT" altLang="it-IT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0C90A027-3827-BB55-2079-7E5D94F93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859406"/>
              </p:ext>
            </p:extLst>
          </p:nvPr>
        </p:nvGraphicFramePr>
        <p:xfrm>
          <a:off x="395288" y="5310426"/>
          <a:ext cx="8569325" cy="111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2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it-IT" sz="1800" dirty="0" err="1"/>
                        <a:t>Avvers</a:t>
                      </a:r>
                      <a:r>
                        <a:rPr lang="it-IT" sz="1800" dirty="0"/>
                        <a:t>.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  8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  1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  9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  +F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  -F  *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44" marR="91444" marT="45749" marB="457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it-IT" sz="1800" dirty="0" err="1"/>
                        <a:t>Pts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Mod</a:t>
                      </a:r>
                      <a:endParaRPr lang="it-IT" sz="1800" dirty="0"/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2.5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3.5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2.5 PR</a:t>
                      </a:r>
                      <a:endParaRPr lang="it-IT" sz="1800" dirty="0"/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2.5 PR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BH</a:t>
                      </a:r>
                      <a:r>
                        <a:rPr lang="it-IT" sz="1800" baseline="0" dirty="0"/>
                        <a:t> =13</a:t>
                      </a:r>
                      <a:endParaRPr lang="it-IT" sz="1800" dirty="0"/>
                    </a:p>
                  </a:txBody>
                  <a:tcPr marL="91444" marR="91444" marT="45749" marB="457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/>
                        <a:t>Pts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Mod</a:t>
                      </a:r>
                      <a:endParaRPr lang="it-IT" sz="1800" dirty="0"/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2.5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3.5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2.5 PR</a:t>
                      </a:r>
                      <a:endParaRPr lang="it-IT" sz="1800" dirty="0"/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2.5 PR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BH-C1=10.5</a:t>
                      </a:r>
                    </a:p>
                  </a:txBody>
                  <a:tcPr marL="91444" marR="91444" marT="45749" marB="457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Per 12">
            <a:extLst>
              <a:ext uri="{FF2B5EF4-FFF2-40B4-BE49-F238E27FC236}">
                <a16:creationId xmlns:a16="http://schemas.microsoft.com/office/drawing/2014/main" id="{A25BA298-BE58-7FA3-E2C2-EF1E626AF7A5}"/>
              </a:ext>
            </a:extLst>
          </p:cNvPr>
          <p:cNvSpPr/>
          <p:nvPr/>
        </p:nvSpPr>
        <p:spPr bwMode="auto">
          <a:xfrm>
            <a:off x="6904038" y="5984875"/>
            <a:ext cx="647700" cy="4318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3F6E4C1-AA10-A8E4-C8D4-52E90062E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5160" y="207330"/>
            <a:ext cx="7772400" cy="679450"/>
          </a:xfrm>
        </p:spPr>
        <p:txBody>
          <a:bodyPr/>
          <a:lstStyle/>
          <a:p>
            <a:r>
              <a:rPr lang="it-IT" altLang="it-IT" dirty="0"/>
              <a:t>Esempio 5: BH-C1</a:t>
            </a:r>
            <a:br>
              <a:rPr lang="it-IT" altLang="it-IT" dirty="0"/>
            </a:br>
            <a:endParaRPr lang="it-IT" alt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AC7BB3E-86CF-9CF0-7F25-E39B6E84ABB8}"/>
              </a:ext>
            </a:extLst>
          </p:cNvPr>
          <p:cNvSpPr/>
          <p:nvPr/>
        </p:nvSpPr>
        <p:spPr>
          <a:xfrm>
            <a:off x="535827" y="2418882"/>
            <a:ext cx="7491322" cy="362046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>
            <a:extLst>
              <a:ext uri="{FF2B5EF4-FFF2-40B4-BE49-F238E27FC236}">
                <a16:creationId xmlns:a16="http://schemas.microsoft.com/office/drawing/2014/main" id="{2095E305-3F8A-0589-8B1D-91907640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48" y="32065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4000" dirty="0"/>
              <a:t>Calcolo del </a:t>
            </a:r>
            <a:r>
              <a:rPr lang="it-IT" altLang="it-IT" sz="4000" dirty="0" err="1"/>
              <a:t>Sonneborn</a:t>
            </a:r>
            <a:r>
              <a:rPr lang="it-IT" altLang="it-IT" sz="4000" dirty="0"/>
              <a:t>-Berger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B20EE0-27D3-4328-F9C6-6A59EA24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84" y="1412776"/>
            <a:ext cx="8134350" cy="20875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it-IT" sz="2800" dirty="0"/>
              <a:t>Per ciascun turno di gioco del giocatore A, si esegue la moltiplicazione dei punti finali dell’avversario incontrato per i punti realizzati contro di lui (1, ½ ,0), quindi si sommano tutti i prodotti.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CC21DB2E-7C17-0D77-2F79-C745E026B729}"/>
              </a:ext>
            </a:extLst>
          </p:cNvPr>
          <p:cNvSpPr txBox="1">
            <a:spLocks/>
          </p:cNvSpPr>
          <p:nvPr/>
        </p:nvSpPr>
        <p:spPr bwMode="auto">
          <a:xfrm>
            <a:off x="403448" y="3717032"/>
            <a:ext cx="87122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kumimoji="0" lang="it-IT" sz="4000" b="0" kern="0" dirty="0"/>
              <a:t>SB =  (Pnt.mod. </a:t>
            </a:r>
            <a:r>
              <a:rPr lang="it-IT" sz="4000" kern="0" dirty="0"/>
              <a:t>x risultato)</a:t>
            </a:r>
            <a:r>
              <a:rPr lang="it-IT" sz="1800" kern="0" dirty="0"/>
              <a:t>1 </a:t>
            </a:r>
            <a:br>
              <a:rPr kumimoji="0" lang="it-IT" sz="4000" b="0" kern="0" dirty="0"/>
            </a:br>
            <a:r>
              <a:rPr kumimoji="0" lang="it-IT" sz="4000" b="0" kern="0" dirty="0"/>
              <a:t>       </a:t>
            </a:r>
            <a:r>
              <a:rPr lang="it-IT" sz="4000" kern="0" dirty="0"/>
              <a:t>+(Pnt.mod. x risultato)</a:t>
            </a:r>
            <a:r>
              <a:rPr lang="it-IT" sz="1800" kern="0" dirty="0"/>
              <a:t>2 </a:t>
            </a:r>
            <a:r>
              <a:rPr kumimoji="0" lang="it-IT" sz="4000" b="0" kern="0" dirty="0"/>
              <a:t>+ …</a:t>
            </a:r>
          </a:p>
          <a:p>
            <a:pPr marL="0" indent="0" eaLnBrk="1" hangingPunct="1">
              <a:buFontTx/>
              <a:buNone/>
              <a:defRPr/>
            </a:pPr>
            <a:r>
              <a:rPr kumimoji="0" lang="it-IT" sz="4000" b="0" kern="0" dirty="0"/>
              <a:t>       (punti </a:t>
            </a:r>
            <a:r>
              <a:rPr kumimoji="0" lang="it-IT" sz="40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</a:t>
            </a:r>
            <a:r>
              <a:rPr kumimoji="0" lang="it-IT" sz="4000" b="0" kern="0" dirty="0">
                <a:solidFill>
                  <a:srgbClr val="FF0000"/>
                </a:solidFill>
              </a:rPr>
              <a:t> </a:t>
            </a:r>
            <a:r>
              <a:rPr kumimoji="0" lang="it-IT" sz="4000" b="0" kern="0" dirty="0"/>
              <a:t>di A x risultato) +…</a:t>
            </a:r>
          </a:p>
        </p:txBody>
      </p:sp>
    </p:spTree>
    <p:extLst>
      <p:ext uri="{BB962C8B-B14F-4D97-AF65-F5344CB8AC3E}">
        <p14:creationId xmlns:p14="http://schemas.microsoft.com/office/powerpoint/2010/main" val="1911923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0F37A28-D84E-F271-5A64-024353CE5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187" y="129061"/>
            <a:ext cx="7772400" cy="679450"/>
          </a:xfrm>
        </p:spPr>
        <p:txBody>
          <a:bodyPr/>
          <a:lstStyle/>
          <a:p>
            <a:r>
              <a:rPr lang="it-IT" altLang="it-IT" dirty="0"/>
              <a:t>Esempio 6: SB</a:t>
            </a:r>
            <a:br>
              <a:rPr lang="it-IT" altLang="it-IT" dirty="0"/>
            </a:br>
            <a:endParaRPr lang="it-IT" altLang="it-IT" dirty="0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DAE2925A-AB89-A76D-1963-BC1B235EC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86" y="1171575"/>
            <a:ext cx="800100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ID NAME                 </a:t>
            </a:r>
            <a:r>
              <a:rPr lang="it-IT" alt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|   1     2     3     4     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-------------------------------------------------------------------------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1 ANDREA               2.5 | +W5   =B4   -W2   -B9   +W8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2 BRUNO                3.5 | +B6   =W9   +B1   -W3   +B7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3 CARLO                4.0 | +W7   -B5   +BYE  +B2   +F4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4 DARIO                2.0 | +B8   =W1   -B9   =W5   -F3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5 FRANCESCO (W)        1.5 | -B1   +W3    --   =B4    --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6 GIORGIO              2.0 | -W2   -B7   +BYE   --   +B5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7 LUIGI                2.0 | -B3   +W6    --   +BYE  -W2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8 MARIO                2.0 | -W4   +BYE   --   +BYE  -B1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9 ROBERTO (W)          2.5 | +BYE  =B2   +W4    --    --   </a:t>
            </a:r>
          </a:p>
        </p:txBody>
      </p:sp>
      <p:sp>
        <p:nvSpPr>
          <p:cNvPr id="14340" name="CasellaDiTesto 1">
            <a:extLst>
              <a:ext uri="{FF2B5EF4-FFF2-40B4-BE49-F238E27FC236}">
                <a16:creationId xmlns:a16="http://schemas.microsoft.com/office/drawing/2014/main" id="{F7080C38-2586-7D7A-5672-EF46F8571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98" y="4715965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 ANDREA (solo avversari reali)</a:t>
            </a:r>
          </a:p>
          <a:p>
            <a:pPr eaLnBrk="1" hangingPunct="1"/>
            <a:endParaRPr lang="it-IT" altLang="it-IT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83FB04FA-0882-396B-3CF0-CB049943A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774" y="1171575"/>
            <a:ext cx="1230312" cy="3538537"/>
          </a:xfrm>
          <a:prstGeom prst="rect">
            <a:avLst/>
          </a:prstGeom>
          <a:solidFill>
            <a:schemeClr val="tx2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Mod</a:t>
            </a: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3.5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4.0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3.5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8C3DADC-8702-9B44-84E5-28BE0E7C3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05993"/>
              </p:ext>
            </p:extLst>
          </p:nvPr>
        </p:nvGraphicFramePr>
        <p:xfrm>
          <a:off x="510304" y="5267156"/>
          <a:ext cx="8001000" cy="1112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it-IT" sz="1800" dirty="0" err="1"/>
                        <a:t>Avvers</a:t>
                      </a:r>
                      <a:r>
                        <a:rPr lang="it-IT" sz="1800" dirty="0"/>
                        <a:t>.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+5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=4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-2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-9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+8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27" marR="91427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it-IT" sz="1800" dirty="0" err="1"/>
                        <a:t>Pts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Mod</a:t>
                      </a:r>
                      <a:endParaRPr lang="it-IT" sz="1800" dirty="0"/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3.5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3.5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27" marR="91427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it-IT" sz="1800" dirty="0"/>
                        <a:t>prodotto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1x2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½ x 2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0x3.5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0x3.5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1x2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SB</a:t>
                      </a:r>
                      <a:r>
                        <a:rPr lang="it-IT" sz="1800" baseline="0" dirty="0"/>
                        <a:t> = </a:t>
                      </a:r>
                      <a:r>
                        <a:rPr lang="it-IT" sz="1800" dirty="0"/>
                        <a:t>5</a:t>
                      </a:r>
                    </a:p>
                  </a:txBody>
                  <a:tcPr marL="91427" marR="91427" marT="45700" marB="45700"/>
                </a:tc>
                <a:extLst>
                  <a:ext uri="{0D108BD9-81ED-4DB2-BD59-A6C34878D82A}">
                    <a16:rowId xmlns:a16="http://schemas.microsoft.com/office/drawing/2014/main" val="1726063121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6617CF00-36E2-520F-D5EC-703CCCBD1155}"/>
              </a:ext>
            </a:extLst>
          </p:cNvPr>
          <p:cNvSpPr/>
          <p:nvPr/>
        </p:nvSpPr>
        <p:spPr>
          <a:xfrm>
            <a:off x="609070" y="1764705"/>
            <a:ext cx="7491322" cy="348590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43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D1E574B-94EC-0DA2-0A11-1B07CFE0D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0757" y="258761"/>
            <a:ext cx="7772400" cy="679450"/>
          </a:xfrm>
        </p:spPr>
        <p:txBody>
          <a:bodyPr/>
          <a:lstStyle/>
          <a:p>
            <a:r>
              <a:rPr lang="it-IT" altLang="it-IT" dirty="0"/>
              <a:t>Esempio 7: SB</a:t>
            </a:r>
            <a:br>
              <a:rPr lang="it-IT" altLang="it-IT" dirty="0"/>
            </a:br>
            <a:endParaRPr lang="it-IT" altLang="it-IT" dirty="0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3B3CCE0F-9F8C-DAC3-CB7E-1C1CD4A94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1171575"/>
            <a:ext cx="800100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ID NAME                 </a:t>
            </a:r>
            <a:r>
              <a:rPr lang="it-IT" alt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|   1     2     3     4     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-------------------------------------------------------------------------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1 ANDREA               2.5 | +W5   =B4   -W2   -B9   +W8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2 BRUNO                3.5 | +B6   =W9   +B1   -W3   +B7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3 CARLO                4.0 | +W7   -B5   +BYE  +B2   +F4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4 DARIO                2.0 | +B8   =W1   -B9   =W5   -F3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5 FRANCESCO (W)        1.5 | -B1   +W3    --   =B4    --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6 GIORGIO              2.0 | -W2   -B7   +BYE   --   +B5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7 LUIGI                2.0 | -B3   +W6    --   +BYE  -W2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8 MARIO                2.0 | -W4   +BYE   --   +BYE  -B1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9 ROBERTO (W)          2.5 | +BYE  =B2   +W4    --    --   </a:t>
            </a:r>
          </a:p>
        </p:txBody>
      </p:sp>
      <p:sp>
        <p:nvSpPr>
          <p:cNvPr id="15364" name="CasellaDiTesto 1">
            <a:extLst>
              <a:ext uri="{FF2B5EF4-FFF2-40B4-BE49-F238E27FC236}">
                <a16:creationId xmlns:a16="http://schemas.microsoft.com/office/drawing/2014/main" id="{E6942FE5-D859-9C1D-0804-03AA457ED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18" y="4910572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tx1"/>
                </a:solidFill>
              </a:rPr>
              <a:t>5 FRANCESCO</a:t>
            </a:r>
          </a:p>
          <a:p>
            <a:pPr eaLnBrk="1" hangingPunct="1"/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AD95657C-C16A-2CBE-312C-2522D146C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1" y="1171575"/>
            <a:ext cx="1230312" cy="3538537"/>
          </a:xfrm>
          <a:prstGeom prst="rect">
            <a:avLst/>
          </a:prstGeom>
          <a:solidFill>
            <a:schemeClr val="tx2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Mod</a:t>
            </a: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3.5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4.0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3.5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749780A-CB27-8B53-7BEE-B9AEDA2FA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295695"/>
              </p:ext>
            </p:extLst>
          </p:nvPr>
        </p:nvGraphicFramePr>
        <p:xfrm>
          <a:off x="461963" y="5396200"/>
          <a:ext cx="8143919" cy="1112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3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99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it-IT" sz="1800" dirty="0" err="1"/>
                        <a:t>Avvers</a:t>
                      </a:r>
                      <a:r>
                        <a:rPr lang="it-IT" sz="1800" dirty="0"/>
                        <a:t>.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-1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+3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  --   *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=4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 -F  *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23" marR="91423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it-IT" sz="1800" dirty="0" err="1"/>
                        <a:t>Pts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Mod</a:t>
                      </a:r>
                      <a:endParaRPr lang="it-IT" sz="1800" dirty="0"/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2.5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4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1.5 PR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1.5 PR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23" marR="91423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it-IT" sz="1800" dirty="0"/>
                        <a:t>prodotto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0 x 2.5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1 x 4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0 x1.5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½ x 2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0 x 1.5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SB=5</a:t>
                      </a:r>
                    </a:p>
                  </a:txBody>
                  <a:tcPr marL="91423" marR="91423" marT="45700" marB="45700"/>
                </a:tc>
                <a:extLst>
                  <a:ext uri="{0D108BD9-81ED-4DB2-BD59-A6C34878D82A}">
                    <a16:rowId xmlns:a16="http://schemas.microsoft.com/office/drawing/2014/main" val="2379192935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F46DB5CB-98FB-EF77-53A5-AB52E266EEA2}"/>
              </a:ext>
            </a:extLst>
          </p:cNvPr>
          <p:cNvSpPr/>
          <p:nvPr/>
        </p:nvSpPr>
        <p:spPr>
          <a:xfrm>
            <a:off x="607954" y="3080410"/>
            <a:ext cx="7491322" cy="348590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9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>
            <a:extLst>
              <a:ext uri="{FF2B5EF4-FFF2-40B4-BE49-F238E27FC236}">
                <a16:creationId xmlns:a16="http://schemas.microsoft.com/office/drawing/2014/main" id="{2095E305-3F8A-0589-8B1D-91907640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97" y="409228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 b="1" dirty="0"/>
              <a:t>Calcolo del </a:t>
            </a:r>
            <a:r>
              <a:rPr lang="it-IT" altLang="it-IT" sz="3200" b="1" dirty="0" err="1"/>
              <a:t>Sonneborn</a:t>
            </a:r>
            <a:r>
              <a:rPr lang="it-IT" altLang="it-IT" sz="3200" b="1" dirty="0"/>
              <a:t>-Berger </a:t>
            </a:r>
            <a:r>
              <a:rPr lang="it-IT" altLang="it-IT" sz="3200" b="1" dirty="0" err="1"/>
              <a:t>cut</a:t>
            </a:r>
            <a:r>
              <a:rPr lang="it-IT" altLang="it-IT" sz="3200" b="1" dirty="0"/>
              <a:t>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B20EE0-27D3-4328-F9C6-6A59EA24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03" y="1196752"/>
            <a:ext cx="8134350" cy="2664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it-IT" sz="2800" dirty="0"/>
              <a:t>Nel calcolo del SB escludere l’avversario (eventualmente anche il </a:t>
            </a:r>
            <a:r>
              <a:rPr lang="it-IT" sz="2800" u="sng" dirty="0"/>
              <a:t>dummy</a:t>
            </a:r>
            <a:r>
              <a:rPr lang="it-IT" sz="2800" dirty="0"/>
              <a:t>) </a:t>
            </a:r>
            <a:r>
              <a:rPr lang="it-IT" sz="2800" dirty="0">
                <a:solidFill>
                  <a:srgbClr val="FFFF00"/>
                </a:solidFill>
              </a:rPr>
              <a:t>col punteggio finale più basso</a:t>
            </a:r>
            <a:r>
              <a:rPr lang="it-IT" sz="2800" dirty="0"/>
              <a:t>. A parità di avversario escludere quello con cui si è avuto il risultato peggiore. </a:t>
            </a:r>
          </a:p>
          <a:p>
            <a:pPr marL="0" indent="0">
              <a:buNone/>
              <a:defRPr/>
            </a:pPr>
            <a:r>
              <a:rPr lang="it-IT" sz="2800" dirty="0"/>
              <a:t>Il contributo al SB dell’avversario escluso (il prodotto dei suoi punti e del risultato corrispondente) è detto </a:t>
            </a:r>
            <a:r>
              <a:rPr lang="it-IT" sz="2800" dirty="0">
                <a:solidFill>
                  <a:srgbClr val="FFFF00"/>
                </a:solidFill>
              </a:rPr>
              <a:t>LSV</a:t>
            </a:r>
            <a:r>
              <a:rPr lang="it-IT" sz="2800" dirty="0"/>
              <a:t>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337D3B-3B80-F5CC-0D49-5B5193E0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16" y="3745425"/>
            <a:ext cx="828479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200" dirty="0">
                <a:solidFill>
                  <a:schemeClr val="tx1"/>
                </a:solidFill>
                <a:latin typeface="Sitka Banner Semibold" panose="020F0502020204030204" pitchFamily="2" charset="0"/>
              </a:rPr>
              <a:t>ATTENZIONE! se A ha </a:t>
            </a:r>
            <a:r>
              <a:rPr lang="it-IT" altLang="it-IT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Sitka Banner Semibold" panose="020F0502020204030204" pitchFamily="2" charset="0"/>
              </a:rPr>
              <a:t>volutamente</a:t>
            </a:r>
            <a:r>
              <a:rPr lang="it-IT" altLang="it-IT" sz="3200" dirty="0">
                <a:solidFill>
                  <a:schemeClr val="tx1"/>
                </a:solidFill>
                <a:latin typeface="Sitka Banner Semibold" panose="020F0502020204030204" pitchFamily="2" charset="0"/>
              </a:rPr>
              <a:t> evitato qualche turno, </a:t>
            </a:r>
            <a:r>
              <a:rPr lang="it-IT" sz="3200" dirty="0">
                <a:solidFill>
                  <a:srgbClr val="FFFF00"/>
                </a:solidFill>
              </a:rPr>
              <a:t>VUR</a:t>
            </a:r>
            <a:r>
              <a:rPr lang="it-IT" sz="3200" dirty="0"/>
              <a:t> </a:t>
            </a:r>
            <a:r>
              <a:rPr lang="it-IT" altLang="it-IT" sz="3200" dirty="0">
                <a:solidFill>
                  <a:schemeClr val="tx1"/>
                </a:solidFill>
                <a:latin typeface="Sitka Banner Semibold" panose="020F0502020204030204" pitchFamily="2" charset="0"/>
              </a:rPr>
              <a:t>(=BYE  –BYE  -F), si toglie il </a:t>
            </a:r>
            <a:r>
              <a:rPr lang="it-IT" altLang="it-IT" sz="3200" dirty="0">
                <a:solidFill>
                  <a:srgbClr val="FFFF00"/>
                </a:solidFill>
                <a:latin typeface="Sitka Banner Semibold" panose="020F0502020204030204" pitchFamily="2" charset="0"/>
              </a:rPr>
              <a:t>più grande </a:t>
            </a:r>
            <a:r>
              <a:rPr lang="it-IT" altLang="it-IT" sz="3200" dirty="0">
                <a:solidFill>
                  <a:schemeClr val="tx1"/>
                </a:solidFill>
                <a:latin typeface="Sitka Banner Semibold" panose="020F0502020204030204" pitchFamily="2" charset="0"/>
              </a:rPr>
              <a:t>fra </a:t>
            </a:r>
          </a:p>
          <a:p>
            <a:pPr marL="742950" indent="-742950" eaLnBrk="1" hangingPunct="1">
              <a:buAutoNum type="alphaLcParenR"/>
            </a:pPr>
            <a:r>
              <a:rPr lang="it-IT" altLang="it-IT" sz="3200" dirty="0">
                <a:solidFill>
                  <a:schemeClr val="tx1"/>
                </a:solidFill>
                <a:latin typeface="Sitka Banner Semibold" panose="020F0502020204030204" pitchFamily="2" charset="0"/>
              </a:rPr>
              <a:t>LSV, e</a:t>
            </a:r>
          </a:p>
          <a:p>
            <a:pPr marL="742950" indent="-742950" eaLnBrk="1" hangingPunct="1">
              <a:buAutoNum type="alphaLcParenR"/>
            </a:pPr>
            <a:r>
              <a:rPr lang="it-IT" altLang="it-IT" sz="3200" dirty="0">
                <a:solidFill>
                  <a:schemeClr val="tx1"/>
                </a:solidFill>
                <a:latin typeface="Sitka Banner Semibold" panose="020F0502020204030204" pitchFamily="2" charset="0"/>
              </a:rPr>
              <a:t>il prodotto più piccolo che proviene dai VUR.</a:t>
            </a:r>
          </a:p>
        </p:txBody>
      </p:sp>
    </p:spTree>
    <p:extLst>
      <p:ext uri="{BB962C8B-B14F-4D97-AF65-F5344CB8AC3E}">
        <p14:creationId xmlns:p14="http://schemas.microsoft.com/office/powerpoint/2010/main" val="4184351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9">
            <a:extLst>
              <a:ext uri="{FF2B5EF4-FFF2-40B4-BE49-F238E27FC236}">
                <a16:creationId xmlns:a16="http://schemas.microsoft.com/office/drawing/2014/main" id="{83FB04FA-0882-396B-3CF0-CB049943A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774" y="1171575"/>
            <a:ext cx="1230312" cy="3538537"/>
          </a:xfrm>
          <a:prstGeom prst="rect">
            <a:avLst/>
          </a:prstGeom>
          <a:solidFill>
            <a:schemeClr val="tx2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Mod</a:t>
            </a: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3.5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4.0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3.5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0F37A28-D84E-F271-5A64-024353CE5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187" y="129061"/>
            <a:ext cx="7772400" cy="679450"/>
          </a:xfrm>
        </p:spPr>
        <p:txBody>
          <a:bodyPr/>
          <a:lstStyle/>
          <a:p>
            <a:r>
              <a:rPr lang="it-IT" altLang="it-IT" dirty="0"/>
              <a:t>Esempio 8: SB-C1</a:t>
            </a:r>
            <a:br>
              <a:rPr lang="it-IT" altLang="it-IT" dirty="0"/>
            </a:br>
            <a:endParaRPr lang="it-IT" altLang="it-IT" dirty="0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DAE2925A-AB89-A76D-1963-BC1B235EC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86" y="1171575"/>
            <a:ext cx="800100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ID NAME                 </a:t>
            </a:r>
            <a:r>
              <a:rPr lang="it-IT" alt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|   1     2     3     4     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-------------------------------------------------------------------------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1 ANDREA               2.5 | +W5   =B4   -W2   -B9   +W8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2 BRUNO                3.5 | +B6   =W9   +B1   -W3   +B7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3 CARLO                4.0 | +W7   -B5   +BYE  +B2   +F4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4 DARIO                2.0 | +B8   =W1   -B9   =W5   -F3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5 FRANCESCO (W)        1.5 | -B1   +W3   --    =B4    --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6 GIORGIO              2.0 | -W2   -B7   +BYE  --    +B5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7 LUIGI                2.0 | -B3   +W6   --    +BYE  -W2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8 MARIO                2.0 | -W4   +BYE  --    +BYE  -B1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9 ROBERTO (W)          2.5 | +BYE  =B2   +W4    --    --   </a:t>
            </a:r>
          </a:p>
        </p:txBody>
      </p:sp>
      <p:sp>
        <p:nvSpPr>
          <p:cNvPr id="14340" name="CasellaDiTesto 1">
            <a:extLst>
              <a:ext uri="{FF2B5EF4-FFF2-40B4-BE49-F238E27FC236}">
                <a16:creationId xmlns:a16="http://schemas.microsoft.com/office/drawing/2014/main" id="{F7080C38-2586-7D7A-5672-EF46F8571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98" y="4715965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 ANDREA (solo avversari reali)</a:t>
            </a:r>
          </a:p>
          <a:p>
            <a:pPr eaLnBrk="1" hangingPunct="1"/>
            <a:endParaRPr lang="it-IT" altLang="it-IT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8C3DADC-8702-9B44-84E5-28BE0E7C3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700685"/>
              </p:ext>
            </p:extLst>
          </p:nvPr>
        </p:nvGraphicFramePr>
        <p:xfrm>
          <a:off x="510304" y="5267156"/>
          <a:ext cx="8001000" cy="1112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it-IT" sz="1800" dirty="0" err="1"/>
                        <a:t>Avvers</a:t>
                      </a:r>
                      <a:r>
                        <a:rPr lang="it-IT" sz="1800" dirty="0"/>
                        <a:t>.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+5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=4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-2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-9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+8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27" marR="91427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it-IT" sz="1800" dirty="0" err="1"/>
                        <a:t>Pts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Mod</a:t>
                      </a:r>
                      <a:endParaRPr lang="it-IT" sz="1800" dirty="0"/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3.5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3.5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27" marR="91427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it-IT" sz="1800" dirty="0"/>
                        <a:t>prodotto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it-IT" sz="1800" dirty="0"/>
                        <a:t>x2=2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½</a:t>
                      </a:r>
                      <a:r>
                        <a:rPr lang="it-IT" sz="1800" dirty="0"/>
                        <a:t> x 2 =1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it-IT" sz="1800" dirty="0"/>
                        <a:t>x3.5 = 0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it-IT" sz="1800" dirty="0"/>
                        <a:t>x3.5 = 0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it-IT" sz="1800" dirty="0"/>
                        <a:t>x2 = 2</a:t>
                      </a: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SB-C1</a:t>
                      </a:r>
                      <a:r>
                        <a:rPr lang="it-IT" sz="1800" baseline="0" dirty="0"/>
                        <a:t>=4</a:t>
                      </a:r>
                      <a:endParaRPr lang="it-IT" sz="1800" dirty="0"/>
                    </a:p>
                  </a:txBody>
                  <a:tcPr marL="91427" marR="91427" marT="45700" marB="45700"/>
                </a:tc>
                <a:extLst>
                  <a:ext uri="{0D108BD9-81ED-4DB2-BD59-A6C34878D82A}">
                    <a16:rowId xmlns:a16="http://schemas.microsoft.com/office/drawing/2014/main" val="1726063121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6617CF00-36E2-520F-D5EC-703CCCBD1155}"/>
              </a:ext>
            </a:extLst>
          </p:cNvPr>
          <p:cNvSpPr/>
          <p:nvPr/>
        </p:nvSpPr>
        <p:spPr>
          <a:xfrm>
            <a:off x="609070" y="1764705"/>
            <a:ext cx="7491322" cy="348590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Per 13">
            <a:extLst>
              <a:ext uri="{FF2B5EF4-FFF2-40B4-BE49-F238E27FC236}">
                <a16:creationId xmlns:a16="http://schemas.microsoft.com/office/drawing/2014/main" id="{1C250654-D261-9207-423A-864B51D3CCCE}"/>
              </a:ext>
            </a:extLst>
          </p:cNvPr>
          <p:cNvSpPr/>
          <p:nvPr/>
        </p:nvSpPr>
        <p:spPr bwMode="auto">
          <a:xfrm>
            <a:off x="2699792" y="5599381"/>
            <a:ext cx="1295772" cy="8001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3428A1A8-5987-9502-7603-EBCC2614A3C3}"/>
              </a:ext>
            </a:extLst>
          </p:cNvPr>
          <p:cNvSpPr/>
          <p:nvPr/>
        </p:nvSpPr>
        <p:spPr>
          <a:xfrm>
            <a:off x="3113325" y="4435071"/>
            <a:ext cx="820411" cy="9814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</a:t>
            </a:r>
          </a:p>
          <a:p>
            <a:pPr algn="ctr"/>
            <a:r>
              <a:rPr lang="it-IT" dirty="0"/>
              <a:t>SV</a:t>
            </a:r>
          </a:p>
        </p:txBody>
      </p:sp>
    </p:spTree>
    <p:extLst>
      <p:ext uri="{BB962C8B-B14F-4D97-AF65-F5344CB8AC3E}">
        <p14:creationId xmlns:p14="http://schemas.microsoft.com/office/powerpoint/2010/main" val="41349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D1E574B-94EC-0DA2-0A11-1B07CFE0D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0757" y="258761"/>
            <a:ext cx="7772400" cy="679450"/>
          </a:xfrm>
        </p:spPr>
        <p:txBody>
          <a:bodyPr/>
          <a:lstStyle/>
          <a:p>
            <a:r>
              <a:rPr lang="it-IT" altLang="it-IT" dirty="0"/>
              <a:t>Esempio 9: SB-C1</a:t>
            </a:r>
            <a:br>
              <a:rPr lang="it-IT" altLang="it-IT" dirty="0"/>
            </a:br>
            <a:endParaRPr lang="it-IT" altLang="it-IT" dirty="0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3B3CCE0F-9F8C-DAC3-CB7E-1C1CD4A94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1000134"/>
            <a:ext cx="800100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ID NAME                 </a:t>
            </a:r>
            <a:r>
              <a:rPr lang="it-IT" alt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|   1     2     3     4     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-------------------------------------------------------------------------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1 ANDREA               2.5 | +W5   =B4   -W2   -B9   +W8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2 BRUNO                3.5 | +B6   =W9   +B1   -W3   +B7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3 CARLO                4.0 | +W7   -B5   +BYE  +B2   +F4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4 DARIO                2.0 | +B8   =W1   -B9   =W5   -F3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5 FRANCESCO (W)        1.5 | -B1   +W3    --   =B4    --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6 GIORGIO              2.0 | -W2   -B7   +BYE  --    +B5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7 LUIGI                2.0 | -B3   +W6    --   +BYE  -W2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8 MARIO                2.0 | -W4   +BYE   --   +BYE  -B1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9 ROBERTO (W)          2.5 | +BYE  =B2   +W4    --    --   </a:t>
            </a:r>
          </a:p>
        </p:txBody>
      </p:sp>
      <p:sp>
        <p:nvSpPr>
          <p:cNvPr id="15364" name="CasellaDiTesto 1">
            <a:extLst>
              <a:ext uri="{FF2B5EF4-FFF2-40B4-BE49-F238E27FC236}">
                <a16:creationId xmlns:a16="http://schemas.microsoft.com/office/drawing/2014/main" id="{E6942FE5-D859-9C1D-0804-03AA457ED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4793779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tx1"/>
                </a:solidFill>
              </a:rPr>
              <a:t>5 FRANCESCO (esistono VUR *)</a:t>
            </a:r>
          </a:p>
          <a:p>
            <a:pPr eaLnBrk="1" hangingPunct="1"/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AD95657C-C16A-2CBE-312C-2522D146C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1" y="1000134"/>
            <a:ext cx="1230312" cy="3538537"/>
          </a:xfrm>
          <a:prstGeom prst="rect">
            <a:avLst/>
          </a:prstGeom>
          <a:solidFill>
            <a:schemeClr val="tx2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Mod</a:t>
            </a: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3.5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4.0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3.5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749780A-CB27-8B53-7BEE-B9AEDA2FA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626183"/>
              </p:ext>
            </p:extLst>
          </p:nvPr>
        </p:nvGraphicFramePr>
        <p:xfrm>
          <a:off x="461963" y="5396200"/>
          <a:ext cx="8143919" cy="1112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5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it-IT" sz="1800" dirty="0" err="1"/>
                        <a:t>Avvers</a:t>
                      </a:r>
                      <a:r>
                        <a:rPr lang="it-IT" sz="1800" dirty="0"/>
                        <a:t>.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-1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+3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   --  *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=4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  --  *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23" marR="91423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it-IT" sz="1800" dirty="0" err="1"/>
                        <a:t>Pts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Mod</a:t>
                      </a:r>
                      <a:endParaRPr lang="it-IT" sz="1800" dirty="0"/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2.5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4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1.5 PR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1.5 PR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23" marR="91423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it-IT" sz="1800" dirty="0"/>
                        <a:t>prodotto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it-IT" sz="1800" dirty="0"/>
                        <a:t> x 2.5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it-IT" sz="1800" dirty="0"/>
                        <a:t> x 4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0 x1.5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½</a:t>
                      </a:r>
                      <a:r>
                        <a:rPr lang="it-IT" sz="1800" dirty="0"/>
                        <a:t> x 2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0 x 1.5</a:t>
                      </a:r>
                    </a:p>
                  </a:txBody>
                  <a:tcPr marL="91423" marR="91423"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SB-C1=5</a:t>
                      </a:r>
                    </a:p>
                  </a:txBody>
                  <a:tcPr marL="91423" marR="91423" marT="45700" marB="45700"/>
                </a:tc>
                <a:extLst>
                  <a:ext uri="{0D108BD9-81ED-4DB2-BD59-A6C34878D82A}">
                    <a16:rowId xmlns:a16="http://schemas.microsoft.com/office/drawing/2014/main" val="2379192935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F46DB5CB-98FB-EF77-53A5-AB52E266EEA2}"/>
              </a:ext>
            </a:extLst>
          </p:cNvPr>
          <p:cNvSpPr/>
          <p:nvPr/>
        </p:nvSpPr>
        <p:spPr>
          <a:xfrm>
            <a:off x="391129" y="2852936"/>
            <a:ext cx="7491322" cy="435836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Per 13">
            <a:extLst>
              <a:ext uri="{FF2B5EF4-FFF2-40B4-BE49-F238E27FC236}">
                <a16:creationId xmlns:a16="http://schemas.microsoft.com/office/drawing/2014/main" id="{22B506D0-B3A3-737C-BA1E-35161D05EA1A}"/>
              </a:ext>
            </a:extLst>
          </p:cNvPr>
          <p:cNvSpPr/>
          <p:nvPr/>
        </p:nvSpPr>
        <p:spPr bwMode="auto">
          <a:xfrm>
            <a:off x="6084168" y="5760478"/>
            <a:ext cx="1332170" cy="759445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54413CB7-68A0-AD96-9319-325F39EFAE7F}"/>
              </a:ext>
            </a:extLst>
          </p:cNvPr>
          <p:cNvSpPr/>
          <p:nvPr/>
        </p:nvSpPr>
        <p:spPr>
          <a:xfrm>
            <a:off x="5992216" y="4489627"/>
            <a:ext cx="820411" cy="9814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</a:t>
            </a:r>
          </a:p>
          <a:p>
            <a:pPr algn="ctr"/>
            <a:r>
              <a:rPr lang="it-IT" dirty="0"/>
              <a:t>SV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A987DCC1-C876-4B37-D589-C23DD8E38933}"/>
              </a:ext>
            </a:extLst>
          </p:cNvPr>
          <p:cNvSpPr/>
          <p:nvPr/>
        </p:nvSpPr>
        <p:spPr>
          <a:xfrm>
            <a:off x="6768638" y="4510579"/>
            <a:ext cx="864096" cy="98142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VUR</a:t>
            </a:r>
          </a:p>
        </p:txBody>
      </p:sp>
    </p:spTree>
    <p:extLst>
      <p:ext uri="{BB962C8B-B14F-4D97-AF65-F5344CB8AC3E}">
        <p14:creationId xmlns:p14="http://schemas.microsoft.com/office/powerpoint/2010/main" val="397790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4E160129-9EA5-82BE-F667-6ED246366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73125"/>
            <a:ext cx="8001000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ID NAME                 </a:t>
            </a:r>
            <a:r>
              <a:rPr lang="it-IT" alt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|   1     2     3     4     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-------------------------------------------------------------------------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1 ANDREA               2.5 | +W5   =B4   -W2   -B9   +W8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2 BRUNO                3.5 | +B6   =W9   +B1   -W3   +B7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3 CARLO                4.0 | +W7   -B5   +BYE  +B2   +F4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4 DARIO                2.5 | +B8   =W1   -B9   +F5   -F3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5 FRANCESCO            1.5 | -B1   +W3   =BYE   --  -F4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6 GIORGIO              2.0 | -W2   -B7   +BYE  =BYE  +B5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7 LUIGI                2.0 | -B3   +W6    --   +BYE  -W2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8 MARIO                2.0 | -W4   +BYE   --   +BYE  -B1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9 ROBERTO (W)          2.5 | +BYE  =B2   +W4    --    --   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61E9FACA-9432-618B-9A75-EE082FFFB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8" y="873125"/>
            <a:ext cx="1230312" cy="3538538"/>
          </a:xfrm>
          <a:prstGeom prst="rect">
            <a:avLst/>
          </a:prstGeom>
          <a:solidFill>
            <a:schemeClr val="tx2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 err="1">
                <a:solidFill>
                  <a:srgbClr val="0000FF"/>
                </a:solidFill>
                <a:latin typeface="Courier New" pitchFamily="49" charset="0"/>
              </a:rPr>
              <a:t>Mod</a:t>
            </a: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400" dirty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3.5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4.0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2.0</a:t>
            </a:r>
            <a:endParaRPr lang="it-IT" altLang="it-IT" sz="1400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3.5</a:t>
            </a:r>
          </a:p>
        </p:txBody>
      </p:sp>
      <p:sp>
        <p:nvSpPr>
          <p:cNvPr id="20485" name="CasellaDiTesto 10">
            <a:extLst>
              <a:ext uri="{FF2B5EF4-FFF2-40B4-BE49-F238E27FC236}">
                <a16:creationId xmlns:a16="http://schemas.microsoft.com/office/drawing/2014/main" id="{91C7C97E-AE01-2D12-0074-9BC19002E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2596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tx1"/>
                </a:solidFill>
              </a:rPr>
              <a:t>4 DARIO (esistono VUR *)</a:t>
            </a:r>
          </a:p>
          <a:p>
            <a:pPr eaLnBrk="1" hangingPunct="1"/>
            <a:endParaRPr lang="it-IT" altLang="it-IT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0C90A027-3827-BB55-2079-7E5D94F93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183301"/>
              </p:ext>
            </p:extLst>
          </p:nvPr>
        </p:nvGraphicFramePr>
        <p:xfrm>
          <a:off x="364456" y="5537436"/>
          <a:ext cx="8569325" cy="111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2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it-IT" sz="1800" dirty="0" err="1"/>
                        <a:t>Avvers</a:t>
                      </a:r>
                      <a:r>
                        <a:rPr lang="it-IT" sz="1800" dirty="0"/>
                        <a:t>.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  +8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  =1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  -9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 +BYE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   -F    *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44" marR="91444" marT="45749" marB="457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it-IT" sz="1800" dirty="0" err="1"/>
                        <a:t>Pts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Mod</a:t>
                      </a:r>
                      <a:endParaRPr lang="it-IT" sz="1800" dirty="0"/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2.5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3.5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2.5 PR</a:t>
                      </a:r>
                      <a:endParaRPr lang="it-IT" sz="1800" dirty="0"/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2.5 PR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44" marR="91444" marT="45749" marB="457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prodotto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it-IT" sz="1800" dirty="0"/>
                        <a:t> x 2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½</a:t>
                      </a:r>
                      <a:r>
                        <a:rPr lang="it-IT" sz="1800" dirty="0"/>
                        <a:t> x 2.5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it-IT" sz="1800" dirty="0"/>
                        <a:t> x 3.5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1 x 2.5</a:t>
                      </a:r>
                      <a:endParaRPr lang="it-IT" sz="1800" dirty="0"/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</a:rPr>
                        <a:t>0 x 2.5</a:t>
                      </a:r>
                    </a:p>
                  </a:txBody>
                  <a:tcPr marL="91444" marR="91444" marT="45749" marB="45749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SB-C1=3.75</a:t>
                      </a:r>
                    </a:p>
                  </a:txBody>
                  <a:tcPr marL="91444" marR="91444" marT="45749" marB="457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Per 13">
            <a:extLst>
              <a:ext uri="{FF2B5EF4-FFF2-40B4-BE49-F238E27FC236}">
                <a16:creationId xmlns:a16="http://schemas.microsoft.com/office/drawing/2014/main" id="{D67CD2C8-1A84-8084-794F-463FF81508D1}"/>
              </a:ext>
            </a:extLst>
          </p:cNvPr>
          <p:cNvSpPr/>
          <p:nvPr/>
        </p:nvSpPr>
        <p:spPr bwMode="auto">
          <a:xfrm>
            <a:off x="2062158" y="6093296"/>
            <a:ext cx="820411" cy="60277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3F6E4C1-AA10-A8E4-C8D4-52E90062E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5160" y="207330"/>
            <a:ext cx="7772400" cy="679450"/>
          </a:xfrm>
        </p:spPr>
        <p:txBody>
          <a:bodyPr/>
          <a:lstStyle/>
          <a:p>
            <a:r>
              <a:rPr lang="it-IT" altLang="it-IT" dirty="0"/>
              <a:t>Esempio 5: SB-C1</a:t>
            </a:r>
            <a:br>
              <a:rPr lang="it-IT" altLang="it-IT" dirty="0"/>
            </a:br>
            <a:endParaRPr lang="it-IT" alt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AC7BB3E-86CF-9CF0-7F25-E39B6E84ABB8}"/>
              </a:ext>
            </a:extLst>
          </p:cNvPr>
          <p:cNvSpPr/>
          <p:nvPr/>
        </p:nvSpPr>
        <p:spPr>
          <a:xfrm>
            <a:off x="535827" y="2429188"/>
            <a:ext cx="7491322" cy="351740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077737F2-41BB-B6F3-002C-AF43A8243661}"/>
              </a:ext>
            </a:extLst>
          </p:cNvPr>
          <p:cNvSpPr/>
          <p:nvPr/>
        </p:nvSpPr>
        <p:spPr>
          <a:xfrm>
            <a:off x="2062158" y="4578560"/>
            <a:ext cx="820411" cy="9814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</a:t>
            </a:r>
          </a:p>
          <a:p>
            <a:pPr algn="ctr"/>
            <a:r>
              <a:rPr lang="it-IT" dirty="0"/>
              <a:t>SV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B34D645A-1F45-B10E-1789-9451CF096AEF}"/>
              </a:ext>
            </a:extLst>
          </p:cNvPr>
          <p:cNvSpPr/>
          <p:nvPr/>
        </p:nvSpPr>
        <p:spPr>
          <a:xfrm>
            <a:off x="6649794" y="4556016"/>
            <a:ext cx="864096" cy="98142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VUR</a:t>
            </a:r>
          </a:p>
        </p:txBody>
      </p:sp>
    </p:spTree>
    <p:extLst>
      <p:ext uri="{BB962C8B-B14F-4D97-AF65-F5344CB8AC3E}">
        <p14:creationId xmlns:p14="http://schemas.microsoft.com/office/powerpoint/2010/main" val="14266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E85DC71-04CD-51A7-B722-58DAA5D1C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57"/>
          <a:stretch/>
        </p:blipFill>
        <p:spPr>
          <a:xfrm>
            <a:off x="0" y="324585"/>
            <a:ext cx="6516216" cy="623278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86187E-221B-F9BD-D7FA-52882B55C4E2}"/>
              </a:ext>
            </a:extLst>
          </p:cNvPr>
          <p:cNvSpPr txBox="1"/>
          <p:nvPr/>
        </p:nvSpPr>
        <p:spPr>
          <a:xfrm>
            <a:off x="6516216" y="692696"/>
            <a:ext cx="218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Punti modificati di</a:t>
            </a:r>
          </a:p>
          <a:p>
            <a:r>
              <a:rPr lang="it-IT" dirty="0"/>
              <a:t>7, 11, 17, 23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8E03F5-1350-EF5A-7890-E0F264158433}"/>
              </a:ext>
            </a:extLst>
          </p:cNvPr>
          <p:cNvSpPr txBox="1"/>
          <p:nvPr/>
        </p:nvSpPr>
        <p:spPr>
          <a:xfrm>
            <a:off x="6516216" y="1707138"/>
            <a:ext cx="2007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Contributo al BH</a:t>
            </a:r>
          </a:p>
          <a:p>
            <a:r>
              <a:rPr lang="it-IT" dirty="0"/>
              <a:t>di 14 al turno 1;</a:t>
            </a:r>
            <a:br>
              <a:rPr lang="it-IT" dirty="0"/>
            </a:br>
            <a:r>
              <a:rPr lang="it-IT" dirty="0"/>
              <a:t>di 17 al turno 7;</a:t>
            </a:r>
          </a:p>
          <a:p>
            <a:r>
              <a:rPr lang="it-IT" dirty="0"/>
              <a:t>di 20 al turno 7.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115F9E-DF87-44D1-DBAB-CDFEC0945E70}"/>
              </a:ext>
            </a:extLst>
          </p:cNvPr>
          <p:cNvSpPr txBox="1"/>
          <p:nvPr/>
        </p:nvSpPr>
        <p:spPr>
          <a:xfrm>
            <a:off x="6516215" y="2998579"/>
            <a:ext cx="1965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Contributo al SB</a:t>
            </a:r>
          </a:p>
          <a:p>
            <a:r>
              <a:rPr lang="it-IT" dirty="0"/>
              <a:t>di 23 al turno 1;</a:t>
            </a:r>
            <a:br>
              <a:rPr lang="it-IT" dirty="0"/>
            </a:br>
            <a:r>
              <a:rPr lang="it-IT" dirty="0"/>
              <a:t>di 17 al turno 7</a:t>
            </a:r>
          </a:p>
          <a:p>
            <a:r>
              <a:rPr lang="it-IT" dirty="0"/>
              <a:t>di 24 al turno 7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6A659E-7379-30F0-1E1E-D3DCE729943F}"/>
              </a:ext>
            </a:extLst>
          </p:cNvPr>
          <p:cNvSpPr txBox="1"/>
          <p:nvPr/>
        </p:nvSpPr>
        <p:spPr>
          <a:xfrm>
            <a:off x="6516214" y="4437112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Cut</a:t>
            </a:r>
            <a:r>
              <a:rPr lang="it-IT" dirty="0"/>
              <a:t> 1 del </a:t>
            </a:r>
            <a:r>
              <a:rPr lang="it-IT" dirty="0" err="1"/>
              <a:t>Buchholz</a:t>
            </a:r>
            <a:endParaRPr lang="it-IT" dirty="0"/>
          </a:p>
          <a:p>
            <a:r>
              <a:rPr lang="it-IT" dirty="0"/>
              <a:t>di 11 e 26</a:t>
            </a:r>
          </a:p>
        </p:txBody>
      </p:sp>
    </p:spTree>
    <p:extLst>
      <p:ext uri="{BB962C8B-B14F-4D97-AF65-F5344CB8AC3E}">
        <p14:creationId xmlns:p14="http://schemas.microsoft.com/office/powerpoint/2010/main" val="73663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43BD98-D900-8302-AD3B-D297B48788E8}"/>
              </a:ext>
            </a:extLst>
          </p:cNvPr>
          <p:cNvSpPr txBox="1"/>
          <p:nvPr/>
        </p:nvSpPr>
        <p:spPr>
          <a:xfrm>
            <a:off x="683568" y="476672"/>
            <a:ext cx="76328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it-IT" altLang="it-IT" sz="3600" dirty="0" err="1"/>
              <a:t>Buchholz</a:t>
            </a:r>
            <a:endParaRPr lang="it-IT" altLang="it-IT" sz="3600" dirty="0"/>
          </a:p>
          <a:p>
            <a:pPr marL="742950" indent="-742950">
              <a:buAutoNum type="arabicPeriod"/>
            </a:pPr>
            <a:r>
              <a:rPr lang="it-IT" altLang="it-IT" sz="3600" dirty="0" err="1"/>
              <a:t>Buchholz</a:t>
            </a:r>
            <a:r>
              <a:rPr lang="it-IT" altLang="it-IT" sz="3600" dirty="0"/>
              <a:t> </a:t>
            </a:r>
            <a:r>
              <a:rPr lang="it-IT" altLang="it-IT" sz="3600" dirty="0" err="1"/>
              <a:t>Cut</a:t>
            </a:r>
            <a:r>
              <a:rPr lang="it-IT" altLang="it-IT" sz="3600" dirty="0"/>
              <a:t> 1</a:t>
            </a:r>
          </a:p>
          <a:p>
            <a:endParaRPr lang="it-IT" altLang="it-IT" sz="3600" dirty="0"/>
          </a:p>
          <a:p>
            <a:r>
              <a:rPr lang="it-IT" altLang="it-IT" sz="2400" dirty="0"/>
              <a:t>Somma che dipende dai </a:t>
            </a:r>
            <a:r>
              <a:rPr lang="it-IT" altLang="it-IT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finali </a:t>
            </a:r>
            <a:r>
              <a:rPr lang="it-IT" altLang="it-IT" sz="2400" dirty="0"/>
              <a:t>realizzati dagli avversari</a:t>
            </a:r>
          </a:p>
          <a:p>
            <a:endParaRPr lang="it-IT" altLang="it-IT" sz="3600" dirty="0"/>
          </a:p>
          <a:p>
            <a:r>
              <a:rPr lang="it-IT" altLang="it-IT" sz="3600" dirty="0"/>
              <a:t>3. </a:t>
            </a:r>
            <a:r>
              <a:rPr lang="it-IT" altLang="it-IT" sz="3600" dirty="0" err="1"/>
              <a:t>Sonneborn</a:t>
            </a:r>
            <a:r>
              <a:rPr lang="it-IT" altLang="it-IT" sz="3600" dirty="0"/>
              <a:t>-Berger </a:t>
            </a:r>
            <a:br>
              <a:rPr lang="it-IT" altLang="it-IT" sz="3600" dirty="0"/>
            </a:br>
            <a:r>
              <a:rPr lang="it-IT" altLang="it-IT" sz="3600" dirty="0"/>
              <a:t>4. </a:t>
            </a:r>
            <a:r>
              <a:rPr lang="it-IT" altLang="it-IT" sz="3600" dirty="0" err="1"/>
              <a:t>Sonneborn</a:t>
            </a:r>
            <a:r>
              <a:rPr lang="it-IT" altLang="it-IT" sz="3600" dirty="0"/>
              <a:t>-Berger </a:t>
            </a:r>
            <a:r>
              <a:rPr lang="it-IT" altLang="it-IT" sz="3600" dirty="0" err="1"/>
              <a:t>Cut</a:t>
            </a:r>
            <a:r>
              <a:rPr lang="it-IT" altLang="it-IT" sz="3600" dirty="0"/>
              <a:t> 1</a:t>
            </a:r>
          </a:p>
          <a:p>
            <a:endParaRPr lang="it-IT" altLang="it-IT" sz="2400" dirty="0"/>
          </a:p>
          <a:p>
            <a:r>
              <a:rPr lang="it-IT" altLang="it-IT" sz="2400" dirty="0"/>
              <a:t>Somma che dipende:</a:t>
            </a:r>
          </a:p>
          <a:p>
            <a:r>
              <a:rPr lang="it-IT" altLang="it-IT" sz="2400" dirty="0"/>
              <a:t>- dai </a:t>
            </a:r>
            <a:r>
              <a:rPr lang="it-IT" altLang="it-IT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finali </a:t>
            </a:r>
            <a:r>
              <a:rPr lang="it-IT" altLang="it-IT" sz="2400" dirty="0"/>
              <a:t>realizzati dagli avversari e</a:t>
            </a:r>
          </a:p>
          <a:p>
            <a:r>
              <a:rPr lang="it-IT" altLang="it-IT" sz="2400" dirty="0"/>
              <a:t>- dall’</a:t>
            </a:r>
            <a:r>
              <a:rPr lang="it-IT" altLang="it-IT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esito</a:t>
            </a:r>
            <a:r>
              <a:rPr lang="it-IT" altLang="it-IT" sz="2400" dirty="0"/>
              <a:t> dell’incontro contro gli stessi avversari</a:t>
            </a:r>
          </a:p>
          <a:p>
            <a:endParaRPr lang="it-IT" sz="36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58AA26C-2657-8FAE-46F5-BBA23E292295}"/>
              </a:ext>
            </a:extLst>
          </p:cNvPr>
          <p:cNvSpPr/>
          <p:nvPr/>
        </p:nvSpPr>
        <p:spPr>
          <a:xfrm>
            <a:off x="186712" y="3140968"/>
            <a:ext cx="8770575" cy="144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88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>
            <a:extLst>
              <a:ext uri="{FF2B5EF4-FFF2-40B4-BE49-F238E27FC236}">
                <a16:creationId xmlns:a16="http://schemas.microsoft.com/office/drawing/2014/main" id="{3875B725-01EC-EC1A-3E1A-ED05C058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9" y="434755"/>
            <a:ext cx="8496300" cy="935186"/>
          </a:xfrm>
        </p:spPr>
        <p:txBody>
          <a:bodyPr/>
          <a:lstStyle/>
          <a:p>
            <a:pPr eaLnBrk="1" hangingPunct="1"/>
            <a:r>
              <a:rPr lang="it-IT" altLang="it-IT" dirty="0"/>
              <a:t>Inconvenienti di BH e SB</a:t>
            </a:r>
            <a:br>
              <a:rPr lang="it-IT" altLang="it-IT" dirty="0"/>
            </a:br>
            <a:r>
              <a:rPr lang="it-IT" altLang="it-IT" dirty="0"/>
              <a:t>nei Sistemi Svizzeri</a:t>
            </a:r>
          </a:p>
        </p:txBody>
      </p:sp>
      <p:sp>
        <p:nvSpPr>
          <p:cNvPr id="5123" name="Segnaposto contenuto 2">
            <a:extLst>
              <a:ext uri="{FF2B5EF4-FFF2-40B4-BE49-F238E27FC236}">
                <a16:creationId xmlns:a16="http://schemas.microsoft.com/office/drawing/2014/main" id="{D65E58B8-72EE-10D9-DE37-6E9954ADF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1916832"/>
            <a:ext cx="7920880" cy="4114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it-IT" altLang="it-IT" sz="2400" dirty="0"/>
              <a:t>Poiché si fanno somme ne consegue che:</a:t>
            </a:r>
            <a:br>
              <a:rPr lang="it-IT" altLang="it-IT" sz="2400" dirty="0"/>
            </a:br>
            <a:endParaRPr lang="it-IT" altLang="it-IT" sz="2400" dirty="0"/>
          </a:p>
          <a:p>
            <a:pPr marL="457200" indent="-457200">
              <a:buFont typeface="+mj-lt"/>
              <a:buAutoNum type="arabicPeriod"/>
            </a:pPr>
            <a:r>
              <a:rPr lang="it-IT" altLang="it-IT" sz="2400" dirty="0"/>
              <a:t>se un avversario del giocatore A </a:t>
            </a:r>
            <a:r>
              <a:rPr lang="it-IT" altLang="it-IT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gioca un turno o addirittura si ritira</a:t>
            </a:r>
            <a:r>
              <a:rPr lang="it-IT" altLang="it-IT" sz="2400" dirty="0"/>
              <a:t>, a fine torneo avrà meno punti in classifica e quindi contribuirà di meno allo spareggio di A;</a:t>
            </a:r>
            <a:br>
              <a:rPr lang="it-IT" altLang="it-IT" sz="2400" dirty="0"/>
            </a:br>
            <a:endParaRPr lang="it-IT" altLang="it-IT" sz="2400" dirty="0"/>
          </a:p>
          <a:p>
            <a:pPr marL="457200" indent="-457200">
              <a:buFont typeface="+mj-lt"/>
              <a:buAutoNum type="arabicPeriod"/>
            </a:pPr>
            <a:r>
              <a:rPr lang="it-IT" altLang="it-IT" sz="2400" dirty="0"/>
              <a:t>se lo stesso giocatore A </a:t>
            </a:r>
            <a:r>
              <a:rPr lang="it-IT" altLang="it-IT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gioca</a:t>
            </a:r>
            <a:r>
              <a:rPr lang="it-IT" altLang="it-IT" sz="2400" dirty="0"/>
              <a:t> un turno, allora avrà un avversario in meno da conteggiare ai fini dello spareggio </a:t>
            </a:r>
            <a:br>
              <a:rPr lang="it-IT" altLang="it-IT" sz="2400" dirty="0"/>
            </a:br>
            <a:endParaRPr lang="it-IT" altLang="it-IT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>
            <a:extLst>
              <a:ext uri="{FF2B5EF4-FFF2-40B4-BE49-F238E27FC236}">
                <a16:creationId xmlns:a16="http://schemas.microsoft.com/office/drawing/2014/main" id="{AC9F121F-22D8-5E71-817F-93158C25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333375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Presenza di correttivi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116D53-B23E-A901-FD19-6F52326E2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196752"/>
            <a:ext cx="7772400" cy="496855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it-IT" altLang="it-IT" sz="2400" dirty="0"/>
              <a:t>Appare ragionevole applicare dei correttivi in quei casi in cui il giocatore subisce un danno per cause esterne alla sua volontà. Per esempio:</a:t>
            </a:r>
            <a:br>
              <a:rPr lang="it-IT" altLang="it-IT" sz="2400" dirty="0"/>
            </a:br>
            <a:endParaRPr lang="it-IT" altLang="it-IT" sz="2400" dirty="0"/>
          </a:p>
          <a:p>
            <a:pPr marL="0" indent="0" eaLnBrk="1" hangingPunct="1">
              <a:buNone/>
              <a:defRPr/>
            </a:pPr>
            <a:r>
              <a:rPr lang="it-IT" altLang="it-IT" sz="2400" dirty="0"/>
              <a:t>1. Un suo avversario si ritira dal torneo;</a:t>
            </a:r>
          </a:p>
          <a:p>
            <a:pPr marL="0" indent="0" eaLnBrk="1" hangingPunct="1">
              <a:buNone/>
              <a:defRPr/>
            </a:pPr>
            <a:endParaRPr lang="it-IT" altLang="it-IT" sz="2400" dirty="0"/>
          </a:p>
          <a:p>
            <a:pPr marL="0" indent="0" eaLnBrk="1" hangingPunct="1">
              <a:buNone/>
              <a:defRPr/>
            </a:pPr>
            <a:r>
              <a:rPr lang="it-IT" altLang="it-IT" sz="2400" dirty="0"/>
              <a:t>2a. Il sistema di gioco gli impone uno stop (BYE);</a:t>
            </a:r>
          </a:p>
          <a:p>
            <a:pPr marL="0" indent="0" eaLnBrk="1" hangingPunct="1">
              <a:buNone/>
              <a:defRPr/>
            </a:pPr>
            <a:r>
              <a:rPr lang="it-IT" altLang="it-IT" sz="2400" dirty="0"/>
              <a:t>2b. Un suo avversario non si presenta (vittoria forfeit);</a:t>
            </a:r>
          </a:p>
          <a:p>
            <a:pPr marL="457200" indent="-457200" eaLnBrk="1" hangingPunct="1">
              <a:buAutoNum type="alphaLcParenR"/>
              <a:defRPr/>
            </a:pPr>
            <a:endParaRPr lang="it-IT" altLang="it-IT" sz="2400" dirty="0"/>
          </a:p>
          <a:p>
            <a:pPr marL="0" indent="0" eaLnBrk="1" hangingPunct="1">
              <a:buNone/>
              <a:defRPr/>
            </a:pPr>
            <a:r>
              <a:rPr lang="it-IT" sz="2400" dirty="0"/>
              <a:t>I correttivi non devono creare </a:t>
            </a:r>
            <a:r>
              <a:rPr lang="it-IT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indebiti vantaggi</a:t>
            </a:r>
            <a:r>
              <a:rPr lang="it-IT" sz="2400" dirty="0"/>
              <a:t>, anzi, se possibile, dovrebbero far pesare le assenze </a:t>
            </a:r>
            <a:r>
              <a:rPr lang="it-IT" sz="24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volontarie </a:t>
            </a:r>
            <a:r>
              <a:rPr lang="it-IT" sz="2400" dirty="0"/>
              <a:t>che inevitabilmente alterano il torneo.</a:t>
            </a:r>
          </a:p>
          <a:p>
            <a:pPr marL="0" indent="0" eaLnBrk="1" hangingPunct="1">
              <a:buNone/>
              <a:defRPr/>
            </a:pPr>
            <a:r>
              <a:rPr lang="it-IT" sz="1800" dirty="0">
                <a:solidFill>
                  <a:srgbClr val="FFFF00"/>
                </a:solidFill>
              </a:rPr>
              <a:t>(vedremo che tale scopo si ottiene nelle varianti con il </a:t>
            </a:r>
            <a:r>
              <a:rPr lang="it-IT" sz="1800" dirty="0" err="1">
                <a:solidFill>
                  <a:srgbClr val="FFFF00"/>
                </a:solidFill>
              </a:rPr>
              <a:t>Cut</a:t>
            </a:r>
            <a:r>
              <a:rPr lang="it-IT" sz="1800" dirty="0">
                <a:solidFill>
                  <a:srgbClr val="FFFF00"/>
                </a:solidFill>
              </a:rPr>
              <a:t> )</a:t>
            </a:r>
            <a:endParaRPr lang="it-IT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A3CA81CE-62B0-2BBB-1C43-AAA4FDD3C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363275"/>
              </p:ext>
            </p:extLst>
          </p:nvPr>
        </p:nvGraphicFramePr>
        <p:xfrm>
          <a:off x="1524000" y="170222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DBF5ED8C-AB94-D68B-6550-5C140926C20C}"/>
              </a:ext>
            </a:extLst>
          </p:cNvPr>
          <p:cNvSpPr/>
          <p:nvPr/>
        </p:nvSpPr>
        <p:spPr>
          <a:xfrm>
            <a:off x="1835696" y="692696"/>
            <a:ext cx="5040560" cy="183833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Occorre quindi agire sui due aspetti della somma:</a:t>
            </a:r>
          </a:p>
          <a:p>
            <a:pPr algn="ctr"/>
            <a:endParaRPr lang="it-IT" sz="28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4369FCF-70BC-9E0A-0BAD-C06A0E1919AF}"/>
              </a:ext>
            </a:extLst>
          </p:cNvPr>
          <p:cNvSpPr/>
          <p:nvPr/>
        </p:nvSpPr>
        <p:spPr>
          <a:xfrm>
            <a:off x="395536" y="3369963"/>
            <a:ext cx="4032448" cy="2291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400" dirty="0"/>
              <a:t>1</a:t>
            </a:r>
          </a:p>
          <a:p>
            <a:pPr lvl="0" algn="ctr"/>
            <a:r>
              <a:rPr lang="it-IT" sz="2400" dirty="0"/>
              <a:t>Correggere i punti degli avversari del giocatore A cui mancano delle partite</a:t>
            </a:r>
          </a:p>
          <a:p>
            <a:pPr algn="ctr"/>
            <a:endParaRPr lang="it-IT" sz="2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BE21EFE-E99B-BBF7-57AE-DCBA05C25F10}"/>
              </a:ext>
            </a:extLst>
          </p:cNvPr>
          <p:cNvSpPr/>
          <p:nvPr/>
        </p:nvSpPr>
        <p:spPr>
          <a:xfrm>
            <a:off x="4816066" y="3376390"/>
            <a:ext cx="4120380" cy="2272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  <a:p>
            <a:pPr algn="ctr"/>
            <a:r>
              <a:rPr lang="it-IT" sz="2400" dirty="0"/>
              <a:t>2</a:t>
            </a:r>
          </a:p>
          <a:p>
            <a:pPr algn="ctr"/>
            <a:r>
              <a:rPr lang="it-IT" sz="2400" dirty="0"/>
              <a:t>Far apparire un avversario (ed un risultato) laddove il giocatore A non ha giocato un turno.</a:t>
            </a:r>
          </a:p>
          <a:p>
            <a:pPr lvl="0" algn="ctr"/>
            <a:endParaRPr lang="it-IT" sz="2400" dirty="0"/>
          </a:p>
          <a:p>
            <a:pPr algn="ctr"/>
            <a:endParaRPr lang="it-IT" sz="2400" dirty="0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96DB1EE5-665D-9C55-9CC2-29A529F8FF11}"/>
              </a:ext>
            </a:extLst>
          </p:cNvPr>
          <p:cNvSpPr/>
          <p:nvPr/>
        </p:nvSpPr>
        <p:spPr>
          <a:xfrm>
            <a:off x="2555776" y="2531035"/>
            <a:ext cx="432048" cy="8284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394FCCED-7BFF-FA44-F94B-DD42DF8BFDA9}"/>
              </a:ext>
            </a:extLst>
          </p:cNvPr>
          <p:cNvSpPr/>
          <p:nvPr/>
        </p:nvSpPr>
        <p:spPr>
          <a:xfrm>
            <a:off x="6149342" y="2531034"/>
            <a:ext cx="432048" cy="8284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D95903C-9FAC-E8BC-631C-C9D54E4B0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753"/>
            <a:ext cx="8496300" cy="252028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it-IT" sz="2800" dirty="0"/>
              <a:t>In passato si correggevano i punti di </a:t>
            </a:r>
            <a:r>
              <a:rPr lang="it-IT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</a:t>
            </a:r>
            <a:r>
              <a:rPr lang="it-IT" sz="2800" dirty="0"/>
              <a:t> le partite non giocate. Ora le correzioni riguardano solo alcune tipologie.</a:t>
            </a:r>
          </a:p>
          <a:p>
            <a:pPr marL="0" indent="0" eaLnBrk="1" hangingPunct="1">
              <a:buFontTx/>
              <a:buNone/>
              <a:defRPr/>
            </a:pPr>
            <a:endParaRPr lang="it-IT" sz="2800" dirty="0"/>
          </a:p>
          <a:p>
            <a:pPr marL="0" indent="0" eaLnBrk="1" hangingPunct="1">
              <a:buFontTx/>
              <a:buNone/>
              <a:defRPr/>
            </a:pPr>
            <a:r>
              <a:rPr lang="it-IT" sz="2800" dirty="0"/>
              <a:t>Ai fini delle prossime correzioni dobbiamo imparare a riconoscere quel giocatore che: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AC8CF3-1C85-F8C8-A743-6B2E1942CDD6}"/>
              </a:ext>
            </a:extLst>
          </p:cNvPr>
          <p:cNvSpPr txBox="1"/>
          <p:nvPr/>
        </p:nvSpPr>
        <p:spPr>
          <a:xfrm>
            <a:off x="251520" y="4071742"/>
            <a:ext cx="820814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2400" dirty="0"/>
              <a:t>a) comunica all’arbitro di non voler più giocare i </a:t>
            </a:r>
            <a:r>
              <a:rPr lang="it-IT" sz="2400" u="sng" dirty="0"/>
              <a:t>rimanenti turni di gioco</a:t>
            </a:r>
            <a:r>
              <a:rPr lang="it-IT" sz="2400" dirty="0"/>
              <a:t> : il </a:t>
            </a: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ritirato</a:t>
            </a:r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714915-A55A-0427-CABE-D9E16C9B87F3}"/>
              </a:ext>
            </a:extLst>
          </p:cNvPr>
          <p:cNvSpPr txBox="1"/>
          <p:nvPr/>
        </p:nvSpPr>
        <p:spPr>
          <a:xfrm>
            <a:off x="251520" y="5319004"/>
            <a:ext cx="865084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2400" dirty="0"/>
              <a:t>b) sebbene non lo abbia comunicato, di fatto ha </a:t>
            </a:r>
            <a:r>
              <a:rPr lang="it-IT" sz="2400" u="sng" dirty="0"/>
              <a:t>evitato volontariamente gli ultimi turni</a:t>
            </a:r>
            <a:r>
              <a:rPr lang="it-IT" sz="2400" dirty="0"/>
              <a:t>: lo </a:t>
            </a: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pseudo-ritirato</a:t>
            </a:r>
            <a:endParaRPr lang="it-IT" sz="240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F78D19D-96BD-5DA2-895D-552E3CDF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25" y="379095"/>
            <a:ext cx="8351838" cy="863377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Correzione 1: punti avversari </a:t>
            </a:r>
          </a:p>
        </p:txBody>
      </p:sp>
    </p:spTree>
    <p:extLst>
      <p:ext uri="{BB962C8B-B14F-4D97-AF65-F5344CB8AC3E}">
        <p14:creationId xmlns:p14="http://schemas.microsoft.com/office/powerpoint/2010/main" val="80801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D158F1D-53B5-7533-3948-36AE70E7E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7828" y="250884"/>
            <a:ext cx="7772400" cy="679450"/>
          </a:xfrm>
        </p:spPr>
        <p:txBody>
          <a:bodyPr/>
          <a:lstStyle/>
          <a:p>
            <a:pPr eaLnBrk="1" hangingPunct="1"/>
            <a:r>
              <a:rPr lang="it-IT" altLang="it-IT" dirty="0"/>
              <a:t>Scovare il </a:t>
            </a:r>
            <a:r>
              <a:rPr lang="it-IT" altLang="it-IT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ritirato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85E21D51-37CF-878C-D1AA-642085A4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739231"/>
            <a:ext cx="800100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ID NAME                 </a:t>
            </a:r>
            <a:r>
              <a:rPr lang="it-IT" alt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|   1     2     3     4     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-------------------------------------------------------------------------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1 ANDREA               2.5 | +W5   =B4   -W2   -B9   +W8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2 BRUNO                3.5 | +B6   =W9   +B1   -W3   +B7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3 CARLO                4.0 | +W7   -B5   +BYE  +B2   +F4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4 DARIO                2.0 | +B8   =W1   -B9   =W5   -F3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5 FRANCESCO (W)        1.5 | -B1   +W3    --   =B4    --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6 GIORGIO              2.0 | -W2   -B7   +BYE   --   +B5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7 LUIGI                2.0 | -B3   +W6    --   +BYE  -W2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8 MARIO                2.0 | -W4   +BYE   --   +BYE  -B1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9 ROBERTO (W)          2.5 | +BYE  =B2   +W4    --    -- 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E34391-A78C-0A9F-43CB-064B6D902178}"/>
              </a:ext>
            </a:extLst>
          </p:cNvPr>
          <p:cNvSpPr txBox="1"/>
          <p:nvPr/>
        </p:nvSpPr>
        <p:spPr>
          <a:xfrm>
            <a:off x="359628" y="955805"/>
            <a:ext cx="8001000" cy="160043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002060"/>
                </a:solidFill>
                <a:latin typeface="Times New Roman" charset="0"/>
              </a:rPr>
              <a:t>In genere il ritirato è segnato con 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W </a:t>
            </a:r>
            <a:r>
              <a:rPr lang="it-IT" dirty="0">
                <a:solidFill>
                  <a:srgbClr val="002060"/>
                </a:solidFill>
                <a:latin typeface="Times New Roman" charset="0"/>
              </a:rPr>
              <a:t>accanto al nome. Le partite in cui è assente (non è stato abbinato) sono denotate  nel tabellone con 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– </a:t>
            </a:r>
            <a:br>
              <a:rPr lang="it-IT" dirty="0">
                <a:solidFill>
                  <a:srgbClr val="FF0000"/>
                </a:solidFill>
                <a:latin typeface="Times New Roman" charset="0"/>
              </a:rPr>
            </a:br>
            <a:r>
              <a:rPr lang="it-IT" dirty="0">
                <a:solidFill>
                  <a:srgbClr val="002060"/>
                </a:solidFill>
                <a:latin typeface="Times New Roman" charset="0"/>
              </a:rPr>
              <a:t>(iniziare a guardare dall’ultimo turno)</a:t>
            </a:r>
            <a:br>
              <a:rPr lang="it-IT" dirty="0">
                <a:solidFill>
                  <a:srgbClr val="002060"/>
                </a:solidFill>
                <a:latin typeface="Times New Roman" charset="0"/>
              </a:rPr>
            </a:br>
            <a:endParaRPr lang="it-IT" sz="2400" dirty="0">
              <a:solidFill>
                <a:srgbClr val="FF0000"/>
              </a:solidFill>
              <a:latin typeface="Times New Roman" charset="0"/>
            </a:endParaRPr>
          </a:p>
          <a:p>
            <a:pPr>
              <a:defRPr/>
            </a:pPr>
            <a:r>
              <a:rPr lang="it-IT" sz="2000" dirty="0">
                <a:solidFill>
                  <a:srgbClr val="002060"/>
                </a:solidFill>
                <a:latin typeface="Times New Roman" charset="0"/>
              </a:rPr>
              <a:t>Nel file TRF FIDE si ha invece   </a:t>
            </a:r>
            <a:r>
              <a:rPr lang="it-IT" sz="2000" dirty="0">
                <a:solidFill>
                  <a:srgbClr val="FF3300"/>
                </a:solidFill>
                <a:latin typeface="Times New Roman" charset="0"/>
              </a:rPr>
              <a:t>0000 - Z </a:t>
            </a:r>
            <a:endParaRPr lang="it-IT" sz="2000" dirty="0">
              <a:solidFill>
                <a:srgbClr val="002060"/>
              </a:solidFill>
              <a:latin typeface="Times New Roman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505C8F9-0BC0-2F25-5A93-3B513D9A1169}"/>
              </a:ext>
            </a:extLst>
          </p:cNvPr>
          <p:cNvGrpSpPr>
            <a:grpSpLocks/>
          </p:cNvGrpSpPr>
          <p:nvPr/>
        </p:nvGrpSpPr>
        <p:grpSpPr bwMode="auto">
          <a:xfrm>
            <a:off x="5436096" y="4724425"/>
            <a:ext cx="1295400" cy="1512887"/>
            <a:chOff x="5580112" y="3284984"/>
            <a:chExt cx="1296144" cy="1512168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85B42DE3-E8F6-6E39-B68F-461DF799F20D}"/>
                </a:ext>
              </a:extLst>
            </p:cNvPr>
            <p:cNvSpPr/>
            <p:nvPr/>
          </p:nvSpPr>
          <p:spPr bwMode="auto">
            <a:xfrm>
              <a:off x="6299662" y="3284984"/>
              <a:ext cx="576594" cy="288788"/>
            </a:xfrm>
            <a:prstGeom prst="rect">
              <a:avLst/>
            </a:prstGeom>
            <a:noFill/>
            <a:ln w="63500" cap="flat" cmpd="sng" algn="ctr">
              <a:solidFill>
                <a:srgbClr val="FF0000">
                  <a:alpha val="5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DFD3E977-C1BD-4F4F-D367-5F405E1973A4}"/>
                </a:ext>
              </a:extLst>
            </p:cNvPr>
            <p:cNvSpPr/>
            <p:nvPr/>
          </p:nvSpPr>
          <p:spPr bwMode="auto">
            <a:xfrm>
              <a:off x="5580112" y="4508364"/>
              <a:ext cx="1296144" cy="288788"/>
            </a:xfrm>
            <a:prstGeom prst="rect">
              <a:avLst/>
            </a:prstGeom>
            <a:noFill/>
            <a:ln w="63500" cap="flat" cmpd="sng" algn="ctr">
              <a:solidFill>
                <a:srgbClr val="FF0000">
                  <a:alpha val="5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0C9CAC1-051A-E9B9-EB4F-ED7CBFB06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300673"/>
            <a:ext cx="7772400" cy="679450"/>
          </a:xfrm>
        </p:spPr>
        <p:txBody>
          <a:bodyPr/>
          <a:lstStyle/>
          <a:p>
            <a:pPr eaLnBrk="1" hangingPunct="1"/>
            <a:r>
              <a:rPr lang="it-IT" altLang="it-IT" dirty="0"/>
              <a:t>Scovare lo </a:t>
            </a:r>
            <a:r>
              <a:rPr lang="it-IT" altLang="it-IT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pseudo-ritirato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B3663AB3-5573-5B15-477F-618C07D32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33" y="2708920"/>
            <a:ext cx="800100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ID NAME                 </a:t>
            </a:r>
            <a:r>
              <a:rPr lang="it-IT" altLang="it-IT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Pts</a:t>
            </a: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|   1     2     3     4     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-------------------------------------------------------------------------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1 ANDREA               2.5 | +W5   =B4   -W2   -B9   +W8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2 BRUNO                3.5 | +B6   =W9   +B1   -W3   +B7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3 CARLO                4.0 | +W7   -B5   +BYE  +B2   +F4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4 DARIO                2.5 | +B8   =W1   -B9   +F5   -F3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5 FRANCESCO </a:t>
            </a:r>
            <a:r>
              <a:rPr lang="it-IT" altLang="it-IT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 </a:t>
            </a: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      1.5 | -B1   +W3   =BYE   --   -F4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6 GIORGIO              2.0 | -W2   -B7   +BYE  =BYE  +B5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7 LUIGI                2.0 | -B3   +W6    --   +BYE  -W2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8 MARIO                2.0 | -W4   +BYE   --   +BYE  -B1   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9 ROBERTO (W)          2.5 | +BYE  =B2   +W4    --    -- 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627D5A-EBF6-A54D-F13E-94DD31FB274D}"/>
              </a:ext>
            </a:extLst>
          </p:cNvPr>
          <p:cNvSpPr txBox="1"/>
          <p:nvPr/>
        </p:nvSpPr>
        <p:spPr>
          <a:xfrm>
            <a:off x="359161" y="1217855"/>
            <a:ext cx="8647113" cy="1200329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002060"/>
                </a:solidFill>
                <a:latin typeface="Times New Roman" charset="0"/>
              </a:rPr>
              <a:t>Le partite in cui è assente sono denotate con   </a:t>
            </a:r>
            <a:r>
              <a:rPr lang="it-IT" sz="2400" b="1" dirty="0">
                <a:solidFill>
                  <a:srgbClr val="FF0000"/>
                </a:solidFill>
                <a:latin typeface="Times New Roman" charset="0"/>
              </a:rPr>
              <a:t>– –</a:t>
            </a:r>
            <a:r>
              <a:rPr lang="it-IT" sz="2400" dirty="0">
                <a:solidFill>
                  <a:srgbClr val="FF0000"/>
                </a:solidFill>
                <a:latin typeface="Times New Roman" charset="0"/>
              </a:rPr>
              <a:t>  ,   –F , =BYE </a:t>
            </a:r>
          </a:p>
          <a:p>
            <a:pPr>
              <a:defRPr/>
            </a:pPr>
            <a:r>
              <a:rPr lang="it-IT" sz="2400" dirty="0">
                <a:solidFill>
                  <a:srgbClr val="002060"/>
                </a:solidFill>
                <a:latin typeface="Times New Roman" charset="0"/>
              </a:rPr>
              <a:t>(iniziare a guardare dall’ultimo turno)</a:t>
            </a:r>
            <a:endParaRPr lang="it-IT" sz="2400" dirty="0">
              <a:solidFill>
                <a:srgbClr val="FF0000"/>
              </a:solidFill>
              <a:latin typeface="Times New Roman" charset="0"/>
            </a:endParaRPr>
          </a:p>
          <a:p>
            <a:pPr>
              <a:defRPr/>
            </a:pPr>
            <a:r>
              <a:rPr lang="it-IT" sz="2400" dirty="0">
                <a:solidFill>
                  <a:srgbClr val="002060"/>
                </a:solidFill>
                <a:latin typeface="Times New Roman" charset="0"/>
              </a:rPr>
              <a:t>Nel TRF si ha l’equivalenza   (=BYE, </a:t>
            </a:r>
            <a:r>
              <a:rPr lang="it-IT" sz="2400" dirty="0">
                <a:solidFill>
                  <a:srgbClr val="FF3300"/>
                </a:solidFill>
                <a:latin typeface="Times New Roman" charset="0"/>
              </a:rPr>
              <a:t>0000 - H </a:t>
            </a:r>
            <a:r>
              <a:rPr lang="it-IT" sz="2400" dirty="0">
                <a:solidFill>
                  <a:srgbClr val="002060"/>
                </a:solidFill>
                <a:latin typeface="Times New Roman" charset="0"/>
              </a:rPr>
              <a:t>)      (-F3, </a:t>
            </a:r>
            <a:r>
              <a:rPr lang="it-IT" sz="2400" dirty="0">
                <a:solidFill>
                  <a:srgbClr val="FF3300"/>
                </a:solidFill>
                <a:latin typeface="Times New Roman" charset="0"/>
              </a:rPr>
              <a:t>0003 w - </a:t>
            </a:r>
            <a:r>
              <a:rPr lang="it-IT" sz="2400" dirty="0">
                <a:solidFill>
                  <a:srgbClr val="002060"/>
                </a:solidFill>
                <a:latin typeface="Times New Roman" charset="0"/>
              </a:rPr>
              <a:t>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4FA2220-EDDA-EDF2-D344-77FA280B4D60}"/>
              </a:ext>
            </a:extLst>
          </p:cNvPr>
          <p:cNvGrpSpPr>
            <a:grpSpLocks/>
          </p:cNvGrpSpPr>
          <p:nvPr/>
        </p:nvGrpSpPr>
        <p:grpSpPr bwMode="auto">
          <a:xfrm>
            <a:off x="5021658" y="4293096"/>
            <a:ext cx="1871663" cy="631825"/>
            <a:chOff x="5004048" y="2924175"/>
            <a:chExt cx="1871415" cy="631825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1EBE6704-79F1-FB43-A3A0-AC8757103A6D}"/>
                </a:ext>
              </a:extLst>
            </p:cNvPr>
            <p:cNvSpPr/>
            <p:nvPr/>
          </p:nvSpPr>
          <p:spPr bwMode="auto">
            <a:xfrm>
              <a:off x="6299276" y="2924175"/>
              <a:ext cx="576187" cy="330200"/>
            </a:xfrm>
            <a:prstGeom prst="rect">
              <a:avLst/>
            </a:prstGeom>
            <a:noFill/>
            <a:ln w="63500" cap="flat" cmpd="sng" algn="ctr">
              <a:solidFill>
                <a:srgbClr val="FF0000">
                  <a:alpha val="5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A36C5D31-0623-FAA9-E696-928C86A567E2}"/>
                </a:ext>
              </a:extLst>
            </p:cNvPr>
            <p:cNvSpPr/>
            <p:nvPr/>
          </p:nvSpPr>
          <p:spPr bwMode="auto">
            <a:xfrm>
              <a:off x="5004048" y="3267075"/>
              <a:ext cx="1871415" cy="288925"/>
            </a:xfrm>
            <a:prstGeom prst="rect">
              <a:avLst/>
            </a:prstGeom>
            <a:noFill/>
            <a:ln w="63500" cap="flat" cmpd="sng" algn="ctr">
              <a:solidFill>
                <a:srgbClr val="FF0000">
                  <a:alpha val="5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3905</Words>
  <Application>Microsoft Office PowerPoint</Application>
  <PresentationFormat>Presentazione su schermo (4:3)</PresentationFormat>
  <Paragraphs>628</Paragraphs>
  <Slides>29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Calibri</vt:lpstr>
      <vt:lpstr>Century Gothic</vt:lpstr>
      <vt:lpstr>Courier New</vt:lpstr>
      <vt:lpstr>Sitka Banner Semibold</vt:lpstr>
      <vt:lpstr>Times New Roman</vt:lpstr>
      <vt:lpstr>Wingdings 3</vt:lpstr>
      <vt:lpstr>Ione</vt:lpstr>
      <vt:lpstr>Presentazione standard di PowerPoint</vt:lpstr>
      <vt:lpstr>Presentazione standard di PowerPoint</vt:lpstr>
      <vt:lpstr>Presentazione standard di PowerPoint</vt:lpstr>
      <vt:lpstr>Inconvenienti di BH e SB nei Sistemi Svizzeri</vt:lpstr>
      <vt:lpstr>Presenza di correttivi</vt:lpstr>
      <vt:lpstr>Presentazione standard di PowerPoint</vt:lpstr>
      <vt:lpstr>Correzione 1: punti avversari </vt:lpstr>
      <vt:lpstr>Scovare il ritirato</vt:lpstr>
      <vt:lpstr>Scovare lo pseudo-ritirato</vt:lpstr>
      <vt:lpstr>Correzione 1: punti avversari </vt:lpstr>
      <vt:lpstr>…Esempio: modifica punti per il ritirato</vt:lpstr>
      <vt:lpstr>…modifica punti per lo pseudo-ritirato</vt:lpstr>
      <vt:lpstr>Correzione 2: partita non giocata </vt:lpstr>
      <vt:lpstr>Presentazione standard di PowerPoint</vt:lpstr>
      <vt:lpstr>Come si calcola il Buchholz</vt:lpstr>
      <vt:lpstr>Esempio 1: BH </vt:lpstr>
      <vt:lpstr>Esempio 2: BH </vt:lpstr>
      <vt:lpstr>Calcolo del Buchholz Cut 1</vt:lpstr>
      <vt:lpstr>Esempio 3: BH-C1 </vt:lpstr>
      <vt:lpstr>Esempio 4: BH-C1 </vt:lpstr>
      <vt:lpstr>Esempio 5: BH-C1 </vt:lpstr>
      <vt:lpstr>Calcolo del Sonneborn-Berger</vt:lpstr>
      <vt:lpstr>Esempio 6: SB </vt:lpstr>
      <vt:lpstr>Esempio 7: SB </vt:lpstr>
      <vt:lpstr>Calcolo del Sonneborn-Berger cut 1</vt:lpstr>
      <vt:lpstr>Esempio 8: SB-C1 </vt:lpstr>
      <vt:lpstr>Esempio 9: SB-C1 </vt:lpstr>
      <vt:lpstr>Esempio 5: SB-C1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Vegachess</dc:creator>
  <cp:lastModifiedBy>Vegachess</cp:lastModifiedBy>
  <cp:revision>108</cp:revision>
  <dcterms:created xsi:type="dcterms:W3CDTF">1601-01-01T00:00:00Z</dcterms:created>
  <dcterms:modified xsi:type="dcterms:W3CDTF">2024-02-19T20:03:54Z</dcterms:modified>
</cp:coreProperties>
</file>