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415" r:id="rId3"/>
    <p:sldId id="439" r:id="rId4"/>
    <p:sldId id="416" r:id="rId5"/>
    <p:sldId id="441" r:id="rId6"/>
    <p:sldId id="418" r:id="rId7"/>
    <p:sldId id="447" r:id="rId8"/>
    <p:sldId id="442" r:id="rId9"/>
    <p:sldId id="443" r:id="rId10"/>
    <p:sldId id="414" r:id="rId11"/>
    <p:sldId id="413" r:id="rId12"/>
    <p:sldId id="445" r:id="rId13"/>
    <p:sldId id="412" r:id="rId14"/>
    <p:sldId id="449" r:id="rId15"/>
    <p:sldId id="420" r:id="rId16"/>
    <p:sldId id="446" r:id="rId17"/>
    <p:sldId id="444" r:id="rId18"/>
    <p:sldId id="448" r:id="rId19"/>
    <p:sldId id="421" r:id="rId20"/>
    <p:sldId id="422" r:id="rId21"/>
    <p:sldId id="423" r:id="rId22"/>
    <p:sldId id="437" r:id="rId23"/>
    <p:sldId id="426" r:id="rId24"/>
    <p:sldId id="427" r:id="rId25"/>
    <p:sldId id="428" r:id="rId26"/>
    <p:sldId id="429" r:id="rId27"/>
    <p:sldId id="430" r:id="rId28"/>
    <p:sldId id="431" r:id="rId29"/>
    <p:sldId id="432" r:id="rId30"/>
    <p:sldId id="433" r:id="rId31"/>
    <p:sldId id="434" r:id="rId32"/>
    <p:sldId id="436" r:id="rId33"/>
    <p:sldId id="438" r:id="rId3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CCFF"/>
    <a:srgbClr val="FCFE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212" y="2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8B6D5-DE1A-4F90-BD9C-035A52AC5DF4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AF Antonella Lay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3DFCF-612A-43CA-8E5C-0A9BB3FFD38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F85D3-5551-44B5-BA45-A8DFB784ADB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/>
              <a:t>AF Antonella Lay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B0804-90B9-4EA4-B3FD-5DCF006F40C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it-IT"/>
              <a:t>AF Antonella Lay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5E3AD6-B095-401F-A1E1-5A31657BD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A44A31D-050A-4DDE-98CD-73B307893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44D837-86C6-4A63-93BD-66F08820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804B407-8BD4-4ED7-970C-B990E8F1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E7D788-D058-48EB-BBE3-5C93355FD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380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0E9C3E-5105-4E2A-891B-73F7BC16E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B28FE9C-2E88-4044-8A88-B2D09DE72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92B00D-B5C4-4AF0-AC9D-F0DCF0080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B4DFE7-F6DD-48DA-911D-ACA88198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61B797-CEF1-4331-820E-182DAFEBE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944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97E06EB-7595-4F5E-BAD4-037B2EAD74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CE5C6F-E804-4570-B29F-21E620BDB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9F617F-4D35-4ABD-8B72-D20CBE43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6349B6-33E5-434C-8C6F-98FCFCAD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2FAEA9-52C2-4786-A850-AD2D3A579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02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79657E-C358-4795-B823-2BDD51E5E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974F6C-4702-4C60-8794-C42951C59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B31EAED-E3DD-4E53-AA51-652AA6FAB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175B4E-D732-47EC-A059-01F6D070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2BBAC9-5F8E-433C-B2DF-2E06A0840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852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4710A4-AD8D-4005-B33C-6D5E14E5C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78613A1-82B0-47F7-B4DC-98D4CBE55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7CEDC3-0C62-4632-B924-85C1D461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05FEDEB-2334-4D75-9EB2-B088993B3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E18D7D-26FE-42EF-A6C7-740210470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923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A97E1B-2713-4D5C-AD28-ACC62C551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9DB225-7F43-4927-BE71-E1EA6441D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B8BA0D3-B252-4956-B281-04B7909134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0E5ADE-1A45-4E1E-A615-0F8304255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E9B938-3389-442A-A3C3-61BFA2D8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65CA78-B0F4-4355-99FE-7FFCA09BA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51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54FF19-4636-454D-B13D-71F5A6F69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CFC8BFC-7457-4B1F-8DB1-15A1FA136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9217A5F-3C8F-41E3-94FB-6CFFCFC19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84ACDB2-325E-4EBA-B67B-E193A76501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CCD7CA9-2780-4DB1-8867-CBE70E6AC4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788375A-CD50-4F8E-8C6B-632EE952D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08512DD-9F13-4ADC-8602-E65D06CC7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1CAA444-0765-4B4B-9DD2-3F27698B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10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BF705D-A2AC-4607-916F-55961A298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C452C43-5ED1-4CC3-BF29-235455A52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7C5754F-D964-4598-A588-A9D490A7C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1DBB414-3871-4E4F-A199-E24276819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319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0DD0DDC-7B2E-44B5-B873-2822E753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4A0FA53-7FFE-4C7F-91A4-1BBE44344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523CA53-179A-4FE1-9B57-98B8581D5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873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B9E1F-8669-4267-A00C-5DBDC3480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C5A3A1-9F9D-4B48-B52E-CFF786FF1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A282B8C-C1E5-4A66-8998-859A645B8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193D1E2-2172-4E66-B89C-7AE6F428C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DEFCFE-4CEE-4694-9359-4AF3D620B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FD9217F-1B47-4650-AB19-6729D250C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897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7E071D-E8DF-42B1-BB17-261D66EB1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76984A8-865A-4271-B15F-62F125A6A0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237557D-873F-4C6F-A444-5717F5340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CA02F9-D0B9-41A8-AD8F-69429DA62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8275C5E-50D1-4993-9347-07B10507E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BD1E008-9AB6-469B-9DBF-5E00A857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39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064693-4A05-439C-A8A9-5EE69C93D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0BBA1A0-66D3-4EA7-9B8C-533E9A062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2F5468-8D36-4E01-B464-924A9EE4A3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15154-D11F-484C-8261-75F403B57B5B}" type="datetimeFigureOut">
              <a:rPr lang="it-IT" smtClean="0"/>
              <a:pPr/>
              <a:t>15/01/2026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FC562D-4C76-447D-9E90-AFAA07EE9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E65052-C621-4C85-A98E-1F31A1FAD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66755-4743-49EE-B5D3-0828982FE90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686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9504E8E-EF11-4752-B506-10730FF50BD3}"/>
              </a:ext>
            </a:extLst>
          </p:cNvPr>
          <p:cNvSpPr txBox="1"/>
          <p:nvPr/>
        </p:nvSpPr>
        <p:spPr>
          <a:xfrm>
            <a:off x="1780674" y="1110607"/>
            <a:ext cx="927875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RDA: </a:t>
            </a:r>
          </a:p>
          <a:p>
            <a:pPr algn="ctr"/>
            <a:endParaRPr lang="it-IT" sz="4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it-IT" sz="4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Regolamento Designazioni Arbitrali</a:t>
            </a:r>
          </a:p>
          <a:p>
            <a:endParaRPr lang="it-IT" sz="4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8B9594F-EE14-4D37-B4E1-3F8148E43683}"/>
              </a:ext>
            </a:extLst>
          </p:cNvPr>
          <p:cNvSpPr txBox="1"/>
          <p:nvPr/>
        </p:nvSpPr>
        <p:spPr>
          <a:xfrm>
            <a:off x="10378912" y="6315959"/>
            <a:ext cx="1659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AI</a:t>
            </a:r>
            <a:r>
              <a:rPr lang="it-IT" dirty="0"/>
              <a:t> </a:t>
            </a:r>
            <a:r>
              <a:rPr lang="it-IT" dirty="0">
                <a:latin typeface="Brush Script MT" panose="03060802040406070304" pitchFamily="66" charset="0"/>
              </a:rPr>
              <a:t>Antonella Lay</a:t>
            </a:r>
          </a:p>
        </p:txBody>
      </p:sp>
    </p:spTree>
    <p:extLst>
      <p:ext uri="{BB962C8B-B14F-4D97-AF65-F5344CB8AC3E}">
        <p14:creationId xmlns:p14="http://schemas.microsoft.com/office/powerpoint/2010/main" val="3183992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609475" y="313395"/>
            <a:ext cx="4543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INCOMPATIBILITA’</a:t>
            </a:r>
          </a:p>
        </p:txBody>
      </p:sp>
      <p:sp>
        <p:nvSpPr>
          <p:cNvPr id="5" name="Rettangolo 4"/>
          <p:cNvSpPr/>
          <p:nvPr/>
        </p:nvSpPr>
        <p:spPr>
          <a:xfrm>
            <a:off x="529390" y="1622975"/>
            <a:ext cx="10972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/>
              <a:t>Quelle previste da Statuto e Regolamenti (RSA art. 24)</a:t>
            </a:r>
          </a:p>
          <a:p>
            <a:endParaRPr lang="it-IT" sz="2800" dirty="0"/>
          </a:p>
          <a:p>
            <a:r>
              <a:rPr lang="it-IT" sz="2800" dirty="0"/>
              <a:t>Gli Arbitri che, dopo aver dato la propria disponibilità per una manifestazione, si venissero a trovare in una delle condizioni di incompatibilità, devono darne immediata comunicazione al Designatore.</a:t>
            </a:r>
          </a:p>
          <a:p>
            <a:endParaRPr lang="it-IT" sz="2800" dirty="0"/>
          </a:p>
          <a:p>
            <a:r>
              <a:rPr lang="it-IT" sz="2800" dirty="0"/>
              <a:t>Qualora la condizione di incompatibilità si verifichi a designazione già avvenuta, il Designatore potrà procedere alla revoca della designazione stessa e alla sostituzione dell’Arbitro.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798897" y="1819175"/>
            <a:ext cx="976001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3200" b="1" dirty="0">
                <a:solidFill>
                  <a:srgbClr val="00B050"/>
                </a:solidFill>
                <a:latin typeface="Comic Sans MS" pitchFamily="66" charset="0"/>
              </a:rPr>
              <a:t>Sembra scontato, </a:t>
            </a:r>
            <a:r>
              <a:rPr lang="it-IT" sz="3200" b="1" dirty="0" err="1">
                <a:solidFill>
                  <a:srgbClr val="00B050"/>
                </a:solidFill>
                <a:latin typeface="Comic Sans MS" pitchFamily="66" charset="0"/>
              </a:rPr>
              <a:t>ma…</a:t>
            </a:r>
            <a:r>
              <a:rPr lang="it-IT" sz="3200" b="1" dirty="0">
                <a:solidFill>
                  <a:srgbClr val="00B050"/>
                </a:solidFill>
                <a:latin typeface="Comic Sans MS" pitchFamily="66" charset="0"/>
              </a:rPr>
              <a:t>..</a:t>
            </a:r>
          </a:p>
          <a:p>
            <a:pPr algn="just">
              <a:lnSpc>
                <a:spcPct val="150000"/>
              </a:lnSpc>
            </a:pP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it-IT" sz="2000" b="1" dirty="0"/>
              <a:t>- </a:t>
            </a:r>
            <a:r>
              <a:rPr lang="it-IT" sz="2400" b="1" dirty="0"/>
              <a:t>Tesserati per l’anno in corso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it-IT" sz="2400" b="1" dirty="0"/>
              <a:t> Licenza FIDE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it-IT" sz="2400" b="1" dirty="0"/>
              <a:t> Attività tipica o atipica almeno nell’anno precedente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1819175" y="400022"/>
            <a:ext cx="8758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REQUISITI DEGLI ARBITRI DA DESIGNARE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1549667" y="1555054"/>
            <a:ext cx="9375007" cy="2375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VERIFICATE LE DISPONIBILITA’, </a:t>
            </a:r>
          </a:p>
          <a:p>
            <a:pPr>
              <a:lnSpc>
                <a:spcPct val="200000"/>
              </a:lnSpc>
            </a:pPr>
            <a:r>
              <a:rPr lang="it-IT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SI PASSA ALLA DESIGNAZIONE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4197489" y="174766"/>
            <a:ext cx="3521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RSA ART.20 bis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2B8E5A8-04CB-3756-02E7-D5A137030350}"/>
              </a:ext>
            </a:extLst>
          </p:cNvPr>
          <p:cNvSpPr txBox="1"/>
          <p:nvPr/>
        </p:nvSpPr>
        <p:spPr>
          <a:xfrm>
            <a:off x="193963" y="875136"/>
            <a:ext cx="1180407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/>
              <a:t>1. Possono essere designati solo gli Arbitri che hanno dato preventivamente la propria disponibilità ad arbitrare la specifica manifestazione a calendario.</a:t>
            </a:r>
          </a:p>
          <a:p>
            <a:r>
              <a:rPr lang="it-IT" sz="2800" dirty="0"/>
              <a:t>2. A parità di qualifica, </a:t>
            </a:r>
            <a:r>
              <a:rPr lang="it-IT" sz="2800" u="sng" dirty="0">
                <a:highlight>
                  <a:srgbClr val="FFFF00"/>
                </a:highlight>
              </a:rPr>
              <a:t>il Fiduciario di Area (NON LA CAF) </a:t>
            </a:r>
            <a:r>
              <a:rPr lang="it-IT" sz="2800" dirty="0"/>
              <a:t>designa l’Arbitro la cui residenza dista dalla sede del torneo non oltre i 60 minuti (90 minuti per tutte quelle manifestazioni sportive che si concludono in giornata), calcolati sulla base del mezzo indicato per raggiungere la sede di gioco.</a:t>
            </a:r>
          </a:p>
          <a:p>
            <a:r>
              <a:rPr lang="it-IT" sz="2800" dirty="0"/>
              <a:t>3. A richiesta dell'Organizzatore è possibile derogare al precedente punto 2. con la designazione, a parità di qualifica, di altri arbitri che hanno dato la propria disponibilità ad arbitrare la specifica manifestazione a calendario.</a:t>
            </a:r>
          </a:p>
          <a:p>
            <a:r>
              <a:rPr lang="it-IT" sz="2800" dirty="0"/>
              <a:t>4. Prima della scadenza del termine di inserimento delle disponibilità, per i tornei di interesse della CAF o del Fiduciario di Area l’Organizzatore può esprimere una eventuale proposta di composizione dello staff arbitrale sulla base delle disponibilità pervenute per la manifestazione.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356F0-0318-CC61-6C63-4431A4E82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971F5F9-2292-1E57-0DEC-5A79D30997B2}"/>
              </a:ext>
            </a:extLst>
          </p:cNvPr>
          <p:cNvSpPr txBox="1"/>
          <p:nvPr/>
        </p:nvSpPr>
        <p:spPr>
          <a:xfrm>
            <a:off x="163629" y="921600"/>
            <a:ext cx="11588817" cy="5852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400" dirty="0"/>
              <a:t>L’Organizzatore può esprimere una eventuale proposta di composizione dello staff arbitrale sulla base delle disponibilità pervenute per la manifestazione.</a:t>
            </a:r>
          </a:p>
          <a:p>
            <a:pPr algn="just">
              <a:lnSpc>
                <a:spcPct val="150000"/>
              </a:lnSpc>
            </a:pP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it-IT" sz="3200" b="1" dirty="0">
                <a:solidFill>
                  <a:srgbClr val="00B050"/>
                </a:solidFill>
                <a:latin typeface="Comic Sans MS" pitchFamily="66" charset="0"/>
              </a:rPr>
              <a:t>NON SONO vincolanti!!!!!!!!!</a:t>
            </a:r>
          </a:p>
          <a:p>
            <a:pPr algn="just">
              <a:lnSpc>
                <a:spcPct val="150000"/>
              </a:lnSpc>
            </a:pPr>
            <a:endParaRPr lang="it-IT" sz="2000" b="1" dirty="0"/>
          </a:p>
          <a:p>
            <a:pPr algn="just">
              <a:lnSpc>
                <a:spcPct val="150000"/>
              </a:lnSpc>
            </a:pPr>
            <a:r>
              <a:rPr lang="it-IT" sz="2400" dirty="0"/>
              <a:t>Devono riferirsi ad esigenze generali: quali ad esempio richiesta di Arbitri con conoscenza di specifiche lingue straniere, richiesta di Arbitri di categoria elevata per la qualità del torneo, </a:t>
            </a:r>
          </a:p>
          <a:p>
            <a:pPr algn="just">
              <a:lnSpc>
                <a:spcPct val="150000"/>
              </a:lnSpc>
            </a:pPr>
            <a:endParaRPr lang="it-IT" sz="2400" dirty="0"/>
          </a:p>
          <a:p>
            <a:pPr algn="just">
              <a:lnSpc>
                <a:spcPct val="150000"/>
              </a:lnSpc>
            </a:pPr>
            <a:r>
              <a:rPr lang="it-IT" sz="2400" dirty="0"/>
              <a:t>oppure particolari: eventuale apprezzamento o disapprovazione di Arbitri, in ogni caso da motivare.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5B67D5-D73E-B5C7-72DD-9C95B2007D32}"/>
              </a:ext>
            </a:extLst>
          </p:cNvPr>
          <p:cNvSpPr txBox="1"/>
          <p:nvPr/>
        </p:nvSpPr>
        <p:spPr>
          <a:xfrm>
            <a:off x="2464068" y="246018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PREFERENZE ORGANIZZATORE</a:t>
            </a:r>
          </a:p>
        </p:txBody>
      </p:sp>
    </p:spTree>
    <p:extLst>
      <p:ext uri="{BB962C8B-B14F-4D97-AF65-F5344CB8AC3E}">
        <p14:creationId xmlns:p14="http://schemas.microsoft.com/office/powerpoint/2010/main" val="1199839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233062" y="332646"/>
            <a:ext cx="72381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IL DESIGNATORE: CHI E’?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5F39551-6631-4A5F-8A0C-9322AD85EFB8}"/>
              </a:ext>
            </a:extLst>
          </p:cNvPr>
          <p:cNvSpPr txBox="1"/>
          <p:nvPr/>
        </p:nvSpPr>
        <p:spPr>
          <a:xfrm>
            <a:off x="927482" y="1942735"/>
            <a:ext cx="107383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3200" b="1" u="sng" dirty="0">
                <a:solidFill>
                  <a:srgbClr val="0070C0"/>
                </a:solidFill>
                <a:latin typeface="Comic Sans MS" panose="030F0702030302020204" pitchFamily="66" charset="0"/>
              </a:rPr>
              <a:t>CAF</a:t>
            </a:r>
            <a:r>
              <a:rPr lang="it-IT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: manifestazioni fascia A1, A2, B1</a:t>
            </a:r>
          </a:p>
          <a:p>
            <a:pPr algn="ctr">
              <a:lnSpc>
                <a:spcPct val="150000"/>
              </a:lnSpc>
            </a:pPr>
            <a:r>
              <a:rPr lang="it-IT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it-IT" sz="3200" b="1" u="sng" dirty="0">
                <a:solidFill>
                  <a:srgbClr val="00B050"/>
                </a:solidFill>
                <a:latin typeface="Comic Sans MS" panose="030F0702030302020204" pitchFamily="66" charset="0"/>
              </a:rPr>
              <a:t>Designazione collegiale!!!!</a:t>
            </a:r>
          </a:p>
          <a:p>
            <a:pPr>
              <a:lnSpc>
                <a:spcPct val="150000"/>
              </a:lnSpc>
            </a:pPr>
            <a:endParaRPr lang="it-IT" sz="32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3200" b="1" u="sng" dirty="0">
                <a:solidFill>
                  <a:srgbClr val="0070C0"/>
                </a:solidFill>
                <a:latin typeface="Comic Sans MS" panose="030F0702030302020204" pitchFamily="66" charset="0"/>
              </a:rPr>
              <a:t>FIDUCIARIO</a:t>
            </a:r>
            <a:r>
              <a:rPr lang="it-IT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: manifestazioni fascia B2 e C</a:t>
            </a:r>
            <a:endParaRPr lang="it-IT" sz="16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0186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223437" y="294144"/>
            <a:ext cx="72381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IL DESIGNATORE: CHI E’?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5F39551-6631-4A5F-8A0C-9322AD85EFB8}"/>
              </a:ext>
            </a:extLst>
          </p:cNvPr>
          <p:cNvSpPr txBox="1"/>
          <p:nvPr/>
        </p:nvSpPr>
        <p:spPr>
          <a:xfrm>
            <a:off x="1341367" y="1769479"/>
            <a:ext cx="996831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3200" b="1" u="sng" dirty="0">
                <a:solidFill>
                  <a:srgbClr val="00B050"/>
                </a:solidFill>
                <a:latin typeface="Comic Sans MS" panose="030F0702030302020204" pitchFamily="66" charset="0"/>
              </a:rPr>
              <a:t>MAI</a:t>
            </a:r>
            <a:r>
              <a:rPr lang="it-IT" sz="3200" b="1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it-IT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il designatore effettua la scelta utilizzando parametri personali, quali simpatia (o antipatia)</a:t>
            </a:r>
          </a:p>
          <a:p>
            <a:pPr>
              <a:lnSpc>
                <a:spcPct val="150000"/>
              </a:lnSpc>
            </a:pPr>
            <a:endParaRPr lang="it-IT" sz="32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C’è </a:t>
            </a:r>
            <a:r>
              <a:rPr lang="it-IT" sz="3200" b="1" u="sng" dirty="0">
                <a:solidFill>
                  <a:srgbClr val="00B050"/>
                </a:solidFill>
                <a:latin typeface="Comic Sans MS" panose="030F0702030302020204" pitchFamily="66" charset="0"/>
              </a:rPr>
              <a:t>SEMPRE</a:t>
            </a:r>
            <a:r>
              <a:rPr lang="it-IT" sz="3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una ragione valida dietro a una designazione</a:t>
            </a:r>
            <a:endParaRPr lang="it-IT" sz="16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018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466720" y="255268"/>
            <a:ext cx="4687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SCELTA DEGLI ARBITRI</a:t>
            </a:r>
          </a:p>
        </p:txBody>
      </p:sp>
      <p:sp>
        <p:nvSpPr>
          <p:cNvPr id="5" name="Rettangolo 4"/>
          <p:cNvSpPr/>
          <p:nvPr/>
        </p:nvSpPr>
        <p:spPr>
          <a:xfrm>
            <a:off x="283029" y="701953"/>
            <a:ext cx="11625942" cy="6129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I parametri per la scelta dello staff nelle designazioni, sono i seguenti: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- eventuali indicazioni espresse dall'Organizzatore come da RSA art. 20 bis commi 3 e 4;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- applicazione dell’art 20 bis comma 2 del RSA per i Fiduciari d’Area;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- adeguato aggiornamento come da Linee Guida per Corsi, Esami e Promozioni;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- alternanza degli Arbitri nello stesso evento;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- valutazioni discrezionali del Designatore che possono tenere conto di elementi come, ad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esempio, i) punteggi arbitrali bassi ii) possesso di tessera Istruttori (solo in caso di tornei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giovanili) iii) caratteristiche specifiche di un arbitro sulla base della tipologia della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manifestazione, quali ad esempio lingue straniere parlate o capacità relazionali in tornei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giovanili; </a:t>
            </a:r>
            <a:r>
              <a:rPr lang="it-IT" sz="2400" dirty="0" err="1"/>
              <a:t>iiii</a:t>
            </a:r>
            <a:r>
              <a:rPr lang="it-IT" sz="2400" dirty="0"/>
              <a:t>) necessità o opportunità che nello staff arbitrale siano presenti arbitri di entrambi i generi per eventuali controlli fairplay.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4687505" y="303769"/>
            <a:ext cx="2184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INOLTRE</a:t>
            </a:r>
          </a:p>
        </p:txBody>
      </p:sp>
      <p:sp>
        <p:nvSpPr>
          <p:cNvPr id="6" name="Rettangolo 5"/>
          <p:cNvSpPr/>
          <p:nvPr/>
        </p:nvSpPr>
        <p:spPr>
          <a:xfrm>
            <a:off x="304800" y="921943"/>
            <a:ext cx="113032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Negli eventi delle fasce B2 e C saranno designati di preferenza Arbitri di categoria nazionale.</a:t>
            </a:r>
          </a:p>
          <a:p>
            <a:pPr>
              <a:lnSpc>
                <a:spcPct val="150000"/>
              </a:lnSpc>
            </a:pP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Nello staff arbitrale si cercherà di includere un'adeguata rappresentanza delle varie qualifiche arbitrali, anche inserendo tra i collaboratori dei principali tornei e dei tornei giovanili, ove possibile, AR, ACN e AN, per permettere loro di acquisire un’adeguata esperienza.</a:t>
            </a:r>
          </a:p>
          <a:p>
            <a:pPr>
              <a:lnSpc>
                <a:spcPct val="150000"/>
              </a:lnSpc>
            </a:pP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Nella designazione dello staff arbitrale per i Campionati nazionali il Designatore garantirà, nei limiti del possibile, un’adeguata rappresentanza di ogni parte del territorio nazionale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107127" y="469127"/>
            <a:ext cx="11588817" cy="6497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400" b="1" dirty="0"/>
              <a:t>Manifestazioni di fascia A1</a:t>
            </a:r>
            <a:r>
              <a:rPr lang="it-IT" sz="2400" dirty="0"/>
              <a:t>: 1 Arbitro ogni 50 giocatori. Se più di 250 giocatori, un addetto agli abbinamenti.</a:t>
            </a:r>
          </a:p>
          <a:p>
            <a:pPr algn="just">
              <a:lnSpc>
                <a:spcPct val="150000"/>
              </a:lnSpc>
            </a:pPr>
            <a:r>
              <a:rPr lang="it-IT" sz="2400" dirty="0"/>
              <a:t>Per le Finali dei Campionati Nazionali un Arbitro ogni 50 giocatori, </a:t>
            </a:r>
            <a:r>
              <a:rPr lang="it-IT" sz="2400" u="sng" dirty="0"/>
              <a:t>con un minimo di un Arbitro per ciascuna Finale</a:t>
            </a:r>
            <a:r>
              <a:rPr lang="it-IT" sz="2400" dirty="0"/>
              <a:t>, compreso l’Arbitro Principale unico per la manifestazione. </a:t>
            </a:r>
          </a:p>
          <a:p>
            <a:pPr algn="just">
              <a:lnSpc>
                <a:spcPct val="150000"/>
              </a:lnSpc>
            </a:pPr>
            <a:r>
              <a:rPr lang="it-IT" sz="2400" dirty="0"/>
              <a:t>Per le Finali dei Campionati Italiani Giovanili oltre l’Arbitro Principale un arbitro ogni 50 giocatori, più almeno 1 Arbitro addetto agli abbinamenti. </a:t>
            </a:r>
          </a:p>
          <a:p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b="1" dirty="0"/>
              <a:t>Manifestazioni di fascia A2</a:t>
            </a:r>
            <a:r>
              <a:rPr lang="it-IT" sz="2400" dirty="0"/>
              <a:t>: 1 Arbitro ogni 50 giocatori. Se più di 250 giocatori, un addetto agli abbinamenti.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Per le Finali Nazionali del Trofeo Scacchi Scuola, se svolte in presenza, 1 Arbitro ogni 12 squadre, più l’Arbitro Principale unico per la manifestazione e almeno 1 Arbitro addetto agli abbinamenti.</a:t>
            </a:r>
            <a:endParaRPr lang="it-IT" sz="28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552319" y="88763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RAPPORTO ARBITRI/GIOCATORI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603184" y="1126156"/>
            <a:ext cx="1119739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800" b="1" dirty="0">
                <a:solidFill>
                  <a:srgbClr val="00B050"/>
                </a:solidFill>
                <a:latin typeface="Comic Sans MS" pitchFamily="66" charset="0"/>
              </a:rPr>
              <a:t>QUANDO?</a:t>
            </a:r>
          </a:p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0070C0"/>
              </a:solidFill>
              <a:latin typeface="Comic Sans MS" pitchFamily="66" charset="0"/>
            </a:endParaRPr>
          </a:p>
          <a:p>
            <a:pPr algn="just">
              <a:lnSpc>
                <a:spcPct val="200000"/>
              </a:lnSpc>
            </a:pPr>
            <a:r>
              <a:rPr lang="it-IT" sz="2400" b="1" u="sng" dirty="0">
                <a:solidFill>
                  <a:srgbClr val="0070C0"/>
                </a:solidFill>
                <a:latin typeface="Comic Sans MS" pitchFamily="66" charset="0"/>
              </a:rPr>
              <a:t>COMPETENZA CAF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: Non oltre 75 giorni </a:t>
            </a:r>
            <a:r>
              <a:rPr lang="it-IT" sz="2400" b="1" dirty="0">
                <a:solidFill>
                  <a:srgbClr val="00B050"/>
                </a:solidFill>
                <a:latin typeface="Comic Sans MS" pitchFamily="66" charset="0"/>
              </a:rPr>
              <a:t>prima 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dell’inizio</a:t>
            </a:r>
          </a:p>
          <a:p>
            <a:pPr algn="just">
              <a:lnSpc>
                <a:spcPct val="200000"/>
              </a:lnSpc>
            </a:pPr>
            <a:r>
              <a:rPr lang="it-IT" sz="2400" b="1" u="sng" dirty="0">
                <a:solidFill>
                  <a:srgbClr val="0070C0"/>
                </a:solidFill>
                <a:latin typeface="Comic Sans MS" pitchFamily="66" charset="0"/>
              </a:rPr>
              <a:t>COMPETENZA FIDUCIARI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: Non oltre 45 giorni </a:t>
            </a:r>
            <a:r>
              <a:rPr lang="it-IT" sz="2400" b="1" dirty="0">
                <a:solidFill>
                  <a:srgbClr val="00B050"/>
                </a:solidFill>
                <a:latin typeface="Comic Sans MS" pitchFamily="66" charset="0"/>
              </a:rPr>
              <a:t>prima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 dell’inizio</a:t>
            </a:r>
          </a:p>
          <a:p>
            <a:pPr algn="just">
              <a:lnSpc>
                <a:spcPct val="200000"/>
              </a:lnSpc>
            </a:pPr>
            <a:r>
              <a:rPr lang="it-IT" sz="2400" b="1" u="sng" dirty="0">
                <a:solidFill>
                  <a:srgbClr val="0070C0"/>
                </a:solidFill>
                <a:latin typeface="Comic Sans MS" pitchFamily="66" charset="0"/>
              </a:rPr>
              <a:t>INSERIMENTI TARDIVI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: fino a 15 giorni </a:t>
            </a:r>
            <a:r>
              <a:rPr lang="it-IT" sz="2400" b="1" dirty="0">
                <a:solidFill>
                  <a:srgbClr val="00B050"/>
                </a:solidFill>
                <a:latin typeface="Comic Sans MS" pitchFamily="66" charset="0"/>
              </a:rPr>
              <a:t>dopo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 l’inserimento</a:t>
            </a:r>
          </a:p>
          <a:p>
            <a:pPr algn="just">
              <a:lnSpc>
                <a:spcPct val="150000"/>
              </a:lnSpc>
            </a:pP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it-IT" sz="2800" dirty="0">
                <a:latin typeface="Comic Sans MS" pitchFamily="66" charset="0"/>
              </a:rPr>
              <a:t>Perché spessissimo vengono inserite disponibilità oltre i tempi?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416969" y="284519"/>
            <a:ext cx="4485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DISPONIBILITA’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173254" y="1174282"/>
            <a:ext cx="11588817" cy="3912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400" b="1" dirty="0"/>
              <a:t>Manifestazioni di fascia B1: </a:t>
            </a:r>
            <a:r>
              <a:rPr lang="it-IT" sz="2400" dirty="0"/>
              <a:t>1 Arbitro ogni 50 giocatori. Se più di 250 giocatori, un addetto agli abbinamenti.</a:t>
            </a:r>
          </a:p>
          <a:p>
            <a:pPr algn="just">
              <a:lnSpc>
                <a:spcPct val="150000"/>
              </a:lnSpc>
            </a:pPr>
            <a:endParaRPr lang="it-IT" sz="2400" b="1" dirty="0"/>
          </a:p>
          <a:p>
            <a:pPr algn="just">
              <a:lnSpc>
                <a:spcPct val="150000"/>
              </a:lnSpc>
            </a:pPr>
            <a:r>
              <a:rPr lang="it-IT" sz="2400" b="1" dirty="0"/>
              <a:t>Manifestazioni di fascia B2: </a:t>
            </a:r>
            <a:r>
              <a:rPr lang="it-IT" sz="2400" dirty="0"/>
              <a:t>1 Arbitro ogni 60 giocatori; </a:t>
            </a:r>
          </a:p>
          <a:p>
            <a:pPr algn="just">
              <a:lnSpc>
                <a:spcPct val="150000"/>
              </a:lnSpc>
            </a:pPr>
            <a:r>
              <a:rPr lang="it-IT" sz="2400" dirty="0"/>
              <a:t>per i raggruppamenti del Campionato Italiano a Squadre, 1 Arbitro ogni 15 squadre.</a:t>
            </a:r>
          </a:p>
          <a:p>
            <a:pPr algn="just">
              <a:lnSpc>
                <a:spcPct val="150000"/>
              </a:lnSpc>
            </a:pPr>
            <a:endParaRPr lang="it-IT" sz="2400" b="1" dirty="0"/>
          </a:p>
          <a:p>
            <a:pPr algn="just">
              <a:lnSpc>
                <a:spcPct val="150000"/>
              </a:lnSpc>
            </a:pPr>
            <a:r>
              <a:rPr lang="it-IT" sz="2400" b="1" dirty="0"/>
              <a:t>Manifestazioni di fascia C: </a:t>
            </a:r>
            <a:r>
              <a:rPr lang="it-IT" sz="2400" dirty="0"/>
              <a:t>1 Arbitro ogni 60 giocatori (tranne manifestazioni giovanili).</a:t>
            </a:r>
            <a:endParaRPr lang="it-IT" sz="2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483318" y="400022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RAPPORTO ARBITRI/GIOCATORI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173254" y="1174282"/>
            <a:ext cx="1158881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b="1" dirty="0"/>
              <a:t>Casi particolari:</a:t>
            </a:r>
          </a:p>
          <a:p>
            <a:pPr algn="just">
              <a:lnSpc>
                <a:spcPct val="150000"/>
              </a:lnSpc>
            </a:pPr>
            <a:r>
              <a:rPr lang="it-IT" sz="2000" dirty="0"/>
              <a:t>manifestazioni che si svolgono in più sale non contigue: il numero di Arbitri previsto verrà eventualmente aumentato in modo da garantire la presenza di un Arbitro per ogni sala;</a:t>
            </a:r>
          </a:p>
          <a:p>
            <a:pPr algn="just">
              <a:lnSpc>
                <a:spcPct val="150000"/>
              </a:lnSpc>
            </a:pPr>
            <a:endParaRPr lang="it-IT" sz="2000" dirty="0"/>
          </a:p>
          <a:p>
            <a:pPr algn="just">
              <a:lnSpc>
                <a:spcPct val="150000"/>
              </a:lnSpc>
            </a:pPr>
            <a:r>
              <a:rPr lang="it-IT" sz="2000" dirty="0"/>
              <a:t>per tutte le manifestazioni giovanili: 1 Arbitro ogni 50 giocatori.</a:t>
            </a:r>
          </a:p>
          <a:p>
            <a:pPr algn="just">
              <a:lnSpc>
                <a:spcPct val="150000"/>
              </a:lnSpc>
            </a:pPr>
            <a:endParaRPr lang="it-IT" sz="2000" dirty="0"/>
          </a:p>
          <a:p>
            <a:pPr algn="just">
              <a:lnSpc>
                <a:spcPct val="150000"/>
              </a:lnSpc>
            </a:pPr>
            <a:r>
              <a:rPr lang="it-IT" sz="2000" dirty="0"/>
              <a:t>Il numero di giocatori sui quali si calcola il numero di Arbitri da designare è la media delle presenze delle ultime due edizioni; </a:t>
            </a:r>
            <a:r>
              <a:rPr lang="it-IT" sz="2000" u="sng" dirty="0"/>
              <a:t>per le nuove manifestazioni </a:t>
            </a:r>
            <a:r>
              <a:rPr lang="it-IT" sz="2000" dirty="0"/>
              <a:t>la stima verrà comunicata al Designatore dall’Organizzatore.</a:t>
            </a:r>
          </a:p>
          <a:p>
            <a:pPr algn="just">
              <a:lnSpc>
                <a:spcPct val="150000"/>
              </a:lnSpc>
            </a:pPr>
            <a:endParaRPr lang="it-IT" sz="2000" dirty="0"/>
          </a:p>
          <a:p>
            <a:pPr algn="just">
              <a:lnSpc>
                <a:spcPct val="150000"/>
              </a:lnSpc>
            </a:pPr>
            <a:r>
              <a:rPr lang="it-IT" sz="2000" dirty="0"/>
              <a:t>Il numero di Arbitri deve essere ricalcolato se, all'inizio della manifestazione, il numero effettivo di partecipanti differisce di oltre il 10% rispetto a quello stimato</a:t>
            </a:r>
            <a:endParaRPr lang="it-IT" sz="24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521819" y="226767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RAPPORTO ARBITRI/GIOCATORI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136807" y="400022"/>
            <a:ext cx="7546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TEMPISTICHE </a:t>
            </a:r>
            <a:r>
              <a:rPr lang="it-IT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DI</a:t>
            </a:r>
            <a:r>
              <a:rPr lang="it-IT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DESIGNAZIONE</a:t>
            </a:r>
          </a:p>
        </p:txBody>
      </p:sp>
      <p:sp>
        <p:nvSpPr>
          <p:cNvPr id="5" name="Rettangolo 4"/>
          <p:cNvSpPr/>
          <p:nvPr/>
        </p:nvSpPr>
        <p:spPr>
          <a:xfrm>
            <a:off x="1007444" y="1724587"/>
            <a:ext cx="10841255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>
                <a:latin typeface="Comic Sans MS" pitchFamily="66" charset="0"/>
              </a:rPr>
              <a:t>Designazione: entro 5 giorni lavorativi dal termine fissato per l’inserimento delle disponibilità.</a:t>
            </a:r>
          </a:p>
          <a:p>
            <a:pPr>
              <a:lnSpc>
                <a:spcPct val="150000"/>
              </a:lnSpc>
            </a:pPr>
            <a:endParaRPr lang="it-IT" sz="28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  <a:latin typeface="Comic Sans MS" pitchFamily="66" charset="0"/>
              </a:rPr>
              <a:t>Che succede se il numero di arbitri disponibili è inferiore al necessario?</a:t>
            </a:r>
          </a:p>
          <a:p>
            <a:endParaRPr lang="it-IT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397718" y="255643"/>
            <a:ext cx="4687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ARBITRI STRANIERI</a:t>
            </a:r>
          </a:p>
        </p:txBody>
      </p:sp>
      <p:sp>
        <p:nvSpPr>
          <p:cNvPr id="5" name="Rettangolo 4"/>
          <p:cNvSpPr/>
          <p:nvPr/>
        </p:nvSpPr>
        <p:spPr>
          <a:xfrm>
            <a:off x="452387" y="1095151"/>
            <a:ext cx="1116530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/>
              <a:t>L’organizzatore comunicare alla CAF l'intenzione di invitare un Arbitro straniero all’atto della richiesta di inserimento in calendario della manifestazione.</a:t>
            </a:r>
          </a:p>
          <a:p>
            <a:endParaRPr lang="it-IT" dirty="0"/>
          </a:p>
          <a:p>
            <a:r>
              <a:rPr lang="it-IT" sz="2000" dirty="0">
                <a:solidFill>
                  <a:srgbClr val="0070C0"/>
                </a:solidFill>
                <a:latin typeface="Comic Sans MS" pitchFamily="66" charset="0"/>
              </a:rPr>
              <a:t>Solo uno!</a:t>
            </a:r>
          </a:p>
          <a:p>
            <a:endParaRPr lang="it-IT" dirty="0"/>
          </a:p>
          <a:p>
            <a:r>
              <a:rPr lang="it-IT" sz="2400" b="1" dirty="0">
                <a:solidFill>
                  <a:srgbClr val="00B050"/>
                </a:solidFill>
                <a:latin typeface="Comic Sans MS" pitchFamily="66" charset="0"/>
              </a:rPr>
              <a:t>Se è  Arbitro Principale:</a:t>
            </a:r>
            <a:endParaRPr lang="it-IT" sz="2000" dirty="0"/>
          </a:p>
          <a:p>
            <a:pPr>
              <a:buFontTx/>
              <a:buChar char="-"/>
            </a:pPr>
            <a:r>
              <a:rPr lang="it-IT" sz="2000" dirty="0"/>
              <a:t> AI</a:t>
            </a:r>
          </a:p>
          <a:p>
            <a:pPr>
              <a:buFontTx/>
              <a:buChar char="-"/>
            </a:pPr>
            <a:r>
              <a:rPr lang="it-IT" sz="2000" dirty="0"/>
              <a:t> Comunicare con i giocatori</a:t>
            </a:r>
          </a:p>
          <a:p>
            <a:pPr>
              <a:buFontTx/>
              <a:buChar char="-"/>
            </a:pPr>
            <a:r>
              <a:rPr lang="it-IT" sz="2000" dirty="0"/>
              <a:t> Un arbitro italiano, almeno AN, sarà </a:t>
            </a:r>
            <a:r>
              <a:rPr lang="it-IT" sz="2400" b="1" u="sng" dirty="0">
                <a:solidFill>
                  <a:srgbClr val="00B050"/>
                </a:solidFill>
                <a:latin typeface="Comic Sans MS" pitchFamily="66" charset="0"/>
              </a:rPr>
              <a:t>Primo Collaboratore</a:t>
            </a:r>
            <a:r>
              <a:rPr lang="it-IT" sz="2400" b="1" dirty="0">
                <a:solidFill>
                  <a:srgbClr val="00B050"/>
                </a:solidFill>
                <a:latin typeface="Comic Sans MS" pitchFamily="66" charset="0"/>
              </a:rPr>
              <a:t>.</a:t>
            </a:r>
            <a:endParaRPr lang="it-IT" sz="2000" b="1" dirty="0">
              <a:solidFill>
                <a:srgbClr val="00B050"/>
              </a:solidFill>
              <a:latin typeface="Comic Sans MS" pitchFamily="66" charset="0"/>
            </a:endParaRPr>
          </a:p>
          <a:p>
            <a:endParaRPr lang="it-IT" sz="2000" dirty="0"/>
          </a:p>
          <a:p>
            <a:r>
              <a:rPr lang="it-IT" sz="2000" dirty="0"/>
              <a:t>Quest’ultimo dovrà:</a:t>
            </a:r>
          </a:p>
          <a:p>
            <a:pPr>
              <a:buFontTx/>
              <a:buChar char="-"/>
            </a:pPr>
            <a:endParaRPr lang="it-IT" sz="2000" dirty="0"/>
          </a:p>
          <a:p>
            <a:r>
              <a:rPr lang="it-IT" sz="2000" dirty="0"/>
              <a:t>- verificare la corretta applicazione di specifiche norme previste dai regolamenti FSI e non comprese nei regolamenti FIDE;  </a:t>
            </a:r>
          </a:p>
          <a:p>
            <a:r>
              <a:rPr lang="it-IT" sz="2000" dirty="0"/>
              <a:t>- predisporre e inviare alla FSI la documentazione del torneo.</a:t>
            </a:r>
          </a:p>
          <a:p>
            <a:endParaRPr lang="it-IT" sz="2000" dirty="0"/>
          </a:p>
          <a:p>
            <a:r>
              <a:rPr lang="it-IT" sz="2000" u="sng" dirty="0"/>
              <a:t>Anche all’Arbitro straniero verranno assegnati i punteggi arbitrali 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320717" y="169016"/>
            <a:ext cx="6189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DESIGNAZIONE CON RISERVA</a:t>
            </a:r>
          </a:p>
        </p:txBody>
      </p:sp>
      <p:sp>
        <p:nvSpPr>
          <p:cNvPr id="7" name="Rettangolo 6"/>
          <p:cNvSpPr/>
          <p:nvPr/>
        </p:nvSpPr>
        <p:spPr>
          <a:xfrm>
            <a:off x="304697" y="1299003"/>
            <a:ext cx="11638985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>
                <a:solidFill>
                  <a:srgbClr val="0070C0"/>
                </a:solidFill>
                <a:latin typeface="Comic Sans MS" pitchFamily="66" charset="0"/>
              </a:rPr>
              <a:t>Come funziona?</a:t>
            </a:r>
          </a:p>
          <a:p>
            <a:endParaRPr lang="it-IT" sz="1600" b="1" dirty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Il designatore scrive una mail di richiesta accettazione della riserva.</a:t>
            </a:r>
          </a:p>
          <a:p>
            <a:pPr>
              <a:lnSpc>
                <a:spcPct val="150000"/>
              </a:lnSpc>
            </a:pPr>
            <a:endParaRPr lang="it-IT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Non è obbligatorio accettare.</a:t>
            </a:r>
          </a:p>
          <a:p>
            <a:pPr>
              <a:lnSpc>
                <a:spcPct val="150000"/>
              </a:lnSpc>
            </a:pPr>
            <a:endParaRPr lang="it-IT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In caso di risposta affermativa, l’arbitro verrà designato, ma verrà convocato in sede di torneo 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solo al superamento di x giocatori.</a:t>
            </a:r>
          </a:p>
          <a:p>
            <a:pPr>
              <a:lnSpc>
                <a:spcPct val="150000"/>
              </a:lnSpc>
            </a:pPr>
            <a:endParaRPr lang="it-IT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L’Arbitro principale dovrà quindi informare il Designatore il prima possibile 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del superamento della soglia.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407344" y="409647"/>
            <a:ext cx="6189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TORNEI CONCOMITANTI</a:t>
            </a:r>
          </a:p>
        </p:txBody>
      </p:sp>
      <p:sp>
        <p:nvSpPr>
          <p:cNvPr id="5" name="Rettangolo 4"/>
          <p:cNvSpPr/>
          <p:nvPr/>
        </p:nvSpPr>
        <p:spPr>
          <a:xfrm>
            <a:off x="808521" y="1544931"/>
            <a:ext cx="10395285" cy="1964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/>
              <a:t>Qualora due o più manifestazioni diverse si svolgano nella stessa sede ed in tempi parzialmente o totalmente coincidenti, ove possibile sarà designato un unico staff arbitrale per tutte le manifestazioni.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233062" y="303769"/>
            <a:ext cx="7392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COMUNICAZIONE DESIGNAZIONE</a:t>
            </a:r>
          </a:p>
        </p:txBody>
      </p:sp>
      <p:sp>
        <p:nvSpPr>
          <p:cNvPr id="5" name="Rettangolo 4"/>
          <p:cNvSpPr/>
          <p:nvPr/>
        </p:nvSpPr>
        <p:spPr>
          <a:xfrm>
            <a:off x="385010" y="1020851"/>
            <a:ext cx="1168507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Invio mail di designazione </a:t>
            </a:r>
            <a:r>
              <a:rPr lang="it-IT" sz="2000" dirty="0">
                <a:latin typeface="Comic Sans MS" pitchFamily="66" charset="0"/>
                <a:sym typeface="Wingdings" pitchFamily="2" charset="2"/>
              </a:rPr>
              <a:t> 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  <a:sym typeface="Wingdings" pitchFamily="2" charset="2"/>
              </a:rPr>
              <a:t>a chi?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 </a:t>
            </a:r>
            <a:endParaRPr lang="it-IT" sz="2000" b="1" dirty="0">
              <a:solidFill>
                <a:srgbClr val="0070C0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it-IT" sz="2000" dirty="0">
              <a:latin typeface="Comic Sans MS" pitchFamily="66" charset="0"/>
            </a:endParaRPr>
          </a:p>
          <a:p>
            <a:r>
              <a:rPr lang="it-IT" sz="2000" dirty="0">
                <a:latin typeface="Comic Sans MS" pitchFamily="66" charset="0"/>
              </a:rPr>
              <a:t>In casi di necessità e urgenza la designazione potrà essere comunicata all’Arbitro verbalmente. In tal caso nel più breve tempo possibile la CAF invierà designazione scritta.</a:t>
            </a:r>
          </a:p>
          <a:p>
            <a:endParaRPr lang="it-IT" sz="2000" dirty="0">
              <a:latin typeface="Comic Sans MS" pitchFamily="66" charset="0"/>
            </a:endParaRPr>
          </a:p>
          <a:p>
            <a:r>
              <a:rPr lang="it-IT" sz="2000" dirty="0">
                <a:latin typeface="Comic Sans MS" pitchFamily="66" charset="0"/>
              </a:rPr>
              <a:t>La designazione è da ritenere formalizzata solo dopo l’invio delle comunicazioni indicate.</a:t>
            </a:r>
          </a:p>
          <a:p>
            <a:endParaRPr lang="it-IT" sz="2000" dirty="0">
              <a:latin typeface="Comic Sans MS" pitchFamily="66" charset="0"/>
            </a:endParaRPr>
          </a:p>
          <a:p>
            <a:r>
              <a:rPr lang="it-IT" sz="2000" dirty="0">
                <a:latin typeface="Comic Sans MS" pitchFamily="66" charset="0"/>
              </a:rPr>
              <a:t>Agli Arbitri non designati sarà inviata apposita comunicazione, con la quale decadono  i vincoli di cui all’art. 6.6.</a:t>
            </a:r>
          </a:p>
          <a:p>
            <a:endParaRPr lang="it-IT" sz="2000" b="1" dirty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it-IT" sz="2800" b="1" dirty="0">
                <a:solidFill>
                  <a:srgbClr val="00B050"/>
                </a:solidFill>
                <a:latin typeface="Comic Sans MS" pitchFamily="66" charset="0"/>
              </a:rPr>
              <a:t>ATTENZIONE!  </a:t>
            </a:r>
          </a:p>
          <a:p>
            <a:endParaRPr lang="it-IT" sz="2400" b="1" dirty="0">
              <a:solidFill>
                <a:srgbClr val="00B050"/>
              </a:solidFill>
              <a:latin typeface="Comic Sans MS" pitchFamily="66" charset="0"/>
            </a:endParaRPr>
          </a:p>
          <a:p>
            <a:r>
              <a:rPr lang="it-IT" sz="2400" b="1" dirty="0">
                <a:solidFill>
                  <a:srgbClr val="00B050"/>
                </a:solidFill>
                <a:latin typeface="Comic Sans MS" pitchFamily="66" charset="0"/>
              </a:rPr>
              <a:t>Anche se non più vincolati è cortesia informare i designatori di indisponibilità!</a:t>
            </a:r>
            <a:endParaRPr lang="it-IT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070460" y="371146"/>
            <a:ext cx="589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DESIGNAZIONI SUPPLETIVE</a:t>
            </a:r>
          </a:p>
        </p:txBody>
      </p:sp>
      <p:sp>
        <p:nvSpPr>
          <p:cNvPr id="6" name="Rettangolo 5"/>
          <p:cNvSpPr/>
          <p:nvPr/>
        </p:nvSpPr>
        <p:spPr>
          <a:xfrm>
            <a:off x="529389" y="1403727"/>
            <a:ext cx="1122305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 In caso di necessità di designazione di ulteriori Arbitri, il Designatore contatterà ( ed eventualmente designerà)  coloro che avevano dato la propria disponibilità.</a:t>
            </a:r>
          </a:p>
          <a:p>
            <a:pPr>
              <a:lnSpc>
                <a:spcPct val="150000"/>
              </a:lnSpc>
            </a:pPr>
            <a:endParaRPr lang="it-IT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Nel caso nessuno di essi sia disponibile provvederà a cercare un altro arbitro che si renda disponibile.</a:t>
            </a:r>
          </a:p>
          <a:p>
            <a:pPr>
              <a:lnSpc>
                <a:spcPct val="150000"/>
              </a:lnSpc>
            </a:pPr>
            <a:endParaRPr lang="it-IT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B050"/>
                </a:solidFill>
                <a:latin typeface="Comic Sans MS" pitchFamily="66" charset="0"/>
              </a:rPr>
              <a:t>Spetta all'Arbitro Principale monitorare il numero di iscritti e comunicare tempestivamente al Designatore l'eventuale necessità di designazioni suppletive.</a:t>
            </a:r>
          </a:p>
          <a:p>
            <a:pPr>
              <a:lnSpc>
                <a:spcPct val="150000"/>
              </a:lnSpc>
            </a:pPr>
            <a:endParaRPr lang="it-IT" sz="20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Casi di emergenza: entro e non oltre il completamento del primo turno di gioco.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4177365" y="419272"/>
            <a:ext cx="4119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TORNEI ANNULLATI</a:t>
            </a:r>
          </a:p>
        </p:txBody>
      </p:sp>
      <p:sp>
        <p:nvSpPr>
          <p:cNvPr id="5" name="Rettangolo 4"/>
          <p:cNvSpPr/>
          <p:nvPr/>
        </p:nvSpPr>
        <p:spPr>
          <a:xfrm>
            <a:off x="972152" y="1868443"/>
            <a:ext cx="106840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>
                <a:latin typeface="Comic Sans MS" pitchFamily="66" charset="0"/>
              </a:rPr>
              <a:t>Si devono informarne il Designatore e l'Amministratore del rating  tramite mail.</a:t>
            </a:r>
          </a:p>
          <a:p>
            <a:endParaRPr lang="it-IT" sz="2400" dirty="0">
              <a:latin typeface="Comic Sans MS" pitchFamily="66" charset="0"/>
            </a:endParaRPr>
          </a:p>
          <a:p>
            <a:endParaRPr lang="it-IT" sz="2400" dirty="0">
              <a:latin typeface="Comic Sans MS" pitchFamily="66" charset="0"/>
            </a:endParaRPr>
          </a:p>
          <a:p>
            <a:r>
              <a:rPr lang="it-IT" sz="2400" dirty="0">
                <a:latin typeface="Comic Sans MS" pitchFamily="66" charset="0"/>
              </a:rPr>
              <a:t>L'Arbitro designato ha diritto al rimborso delle spese già sostenute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1280160" y="409647"/>
            <a:ext cx="8970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CAMPIONATI GIOVANILI E STUDENTESCHI</a:t>
            </a:r>
          </a:p>
        </p:txBody>
      </p:sp>
      <p:sp>
        <p:nvSpPr>
          <p:cNvPr id="6" name="Rettangolo 5"/>
          <p:cNvSpPr/>
          <p:nvPr/>
        </p:nvSpPr>
        <p:spPr>
          <a:xfrm>
            <a:off x="644892" y="1341709"/>
            <a:ext cx="11030552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latin typeface="Comic Sans MS" pitchFamily="66" charset="0"/>
              </a:rPr>
              <a:t>Per:</a:t>
            </a:r>
          </a:p>
          <a:p>
            <a:endParaRPr lang="it-IT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Fasi finali dei Campionati Giovanili (CIU18);</a:t>
            </a: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Fasi finali dei Giochi Sportivi Studenteschi (TSS);</a:t>
            </a: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Fasi finali dei Campionati Giovanili a Squadre (CISU18).</a:t>
            </a:r>
          </a:p>
          <a:p>
            <a:pPr>
              <a:lnSpc>
                <a:spcPct val="150000"/>
              </a:lnSpc>
            </a:pPr>
            <a:endParaRPr lang="it-IT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u="sng" dirty="0">
                <a:latin typeface="Comic Sans MS" pitchFamily="66" charset="0"/>
              </a:rPr>
              <a:t>Le designazioni terranno conto anche delle indicazioni fornite dal Direttore Nazionale.</a:t>
            </a:r>
          </a:p>
          <a:p>
            <a:pPr>
              <a:lnSpc>
                <a:spcPct val="150000"/>
              </a:lnSpc>
            </a:pPr>
            <a:endParaRPr lang="it-IT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Tra i collaboratori sarà designato almeno un addetto all’elaborazione dei dati.</a:t>
            </a:r>
          </a:p>
          <a:p>
            <a:pPr>
              <a:lnSpc>
                <a:spcPct val="150000"/>
              </a:lnSpc>
            </a:pPr>
            <a:endParaRPr lang="it-IT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Ai fini di una maggiore rappresentatività, almeno il 50% dei collaboratori dovrà, ove possibile, provenire da regioni diverse da quella in cui si svolge la manifestazione e rappresentare un ampio spettro di regioni diverse tra loro.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994484" y="467399"/>
            <a:ext cx="3801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DISPONIBILITA’</a:t>
            </a:r>
          </a:p>
        </p:txBody>
      </p:sp>
      <p:sp>
        <p:nvSpPr>
          <p:cNvPr id="5" name="Rettangolo 4"/>
          <p:cNvSpPr/>
          <p:nvPr/>
        </p:nvSpPr>
        <p:spPr>
          <a:xfrm>
            <a:off x="410678" y="1341188"/>
            <a:ext cx="112647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Disponibilità immesse oltre tali limiti potranno essere prese in considerazione a discrezione del Designatore.</a:t>
            </a:r>
          </a:p>
          <a:p>
            <a:pPr>
              <a:lnSpc>
                <a:spcPct val="150000"/>
              </a:lnSpc>
            </a:pP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>
                <a:latin typeface="Comic Sans MS" pitchFamily="66" charset="0"/>
              </a:rPr>
              <a:t>Devono essere casi particolari!!!!!</a:t>
            </a:r>
          </a:p>
        </p:txBody>
      </p:sp>
      <p:sp>
        <p:nvSpPr>
          <p:cNvPr id="6" name="Rettangolo 5"/>
          <p:cNvSpPr/>
          <p:nvPr/>
        </p:nvSpPr>
        <p:spPr>
          <a:xfrm>
            <a:off x="486076" y="4169410"/>
            <a:ext cx="112647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Ogni Arbitro può indicare eventuali limitazioni alla propria disponibilità e disponibilità alternative per manifestazioni contemporanee.</a:t>
            </a:r>
          </a:p>
          <a:p>
            <a:pPr>
              <a:lnSpc>
                <a:spcPct val="150000"/>
              </a:lnSpc>
            </a:pPr>
            <a:endParaRPr lang="it-IT" sz="2400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sz="2400" dirty="0">
                <a:latin typeface="Comic Sans MS" pitchFamily="66" charset="0"/>
              </a:rPr>
              <a:t>COME?????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1087656" y="332644"/>
            <a:ext cx="10327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CAMPIONATI ITALIANI INDIVIDUALI E A SQUADRE</a:t>
            </a:r>
          </a:p>
        </p:txBody>
      </p:sp>
      <p:sp>
        <p:nvSpPr>
          <p:cNvPr id="5" name="Rettangolo 4"/>
          <p:cNvSpPr/>
          <p:nvPr/>
        </p:nvSpPr>
        <p:spPr>
          <a:xfrm>
            <a:off x="394635" y="1194107"/>
            <a:ext cx="1116530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Campionato Italiano Assoluto, Femminile, Under 20;</a:t>
            </a:r>
          </a:p>
          <a:p>
            <a:pPr>
              <a:lnSpc>
                <a:spcPct val="150000"/>
              </a:lnSpc>
            </a:pPr>
            <a:r>
              <a:rPr lang="it-IT" sz="2000" dirty="0"/>
              <a:t>Campionati d’Italia;</a:t>
            </a:r>
          </a:p>
          <a:p>
            <a:pPr>
              <a:lnSpc>
                <a:spcPct val="150000"/>
              </a:lnSpc>
            </a:pPr>
            <a:r>
              <a:rPr lang="it-IT" sz="2000" dirty="0"/>
              <a:t>Campionato Italiano Seniores;</a:t>
            </a:r>
          </a:p>
          <a:p>
            <a:pPr>
              <a:lnSpc>
                <a:spcPct val="150000"/>
              </a:lnSpc>
            </a:pPr>
            <a:r>
              <a:rPr lang="it-IT" sz="2000" dirty="0"/>
              <a:t>Campionato Italiano </a:t>
            </a:r>
            <a:r>
              <a:rPr lang="it-IT" sz="2000" dirty="0" err="1"/>
              <a:t>Rapid</a:t>
            </a:r>
            <a:r>
              <a:rPr lang="it-IT" sz="2000" dirty="0"/>
              <a:t>;</a:t>
            </a:r>
          </a:p>
          <a:p>
            <a:pPr>
              <a:lnSpc>
                <a:spcPct val="150000"/>
              </a:lnSpc>
            </a:pPr>
            <a:r>
              <a:rPr lang="it-IT" sz="2000" dirty="0"/>
              <a:t>Campionati Italiani a Squadre Assoluti, Femminili e Giovanili.</a:t>
            </a:r>
          </a:p>
          <a:p>
            <a:endParaRPr lang="it-IT" dirty="0"/>
          </a:p>
          <a:p>
            <a:r>
              <a:rPr lang="it-IT" dirty="0">
                <a:latin typeface="Comic Sans MS" pitchFamily="66" charset="0"/>
              </a:rPr>
              <a:t>Nel caso di più eventi concomitanti in un’unica manifestazione: unico staff arbitrale .</a:t>
            </a:r>
          </a:p>
          <a:p>
            <a:pPr>
              <a:lnSpc>
                <a:spcPct val="150000"/>
              </a:lnSpc>
            </a:pPr>
            <a:endParaRPr lang="it-IT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Manifestazioni collaterali, tornei secondari o altri eventi comunque collegati a quello principale, che abbiano luogo negli stessi giorni, anche se nella stessa sede, ai soli fini delle designazioni vanno considerati tornei autonomi e separati. </a:t>
            </a:r>
          </a:p>
          <a:p>
            <a:endParaRPr lang="it-IT" dirty="0"/>
          </a:p>
          <a:p>
            <a:r>
              <a:rPr lang="it-IT" dirty="0"/>
              <a:t>In tali casi </a:t>
            </a:r>
            <a:r>
              <a:rPr lang="it-IT" dirty="0">
                <a:sym typeface="Wingdings" pitchFamily="2" charset="2"/>
              </a:rPr>
              <a:t> il</a:t>
            </a:r>
            <a:r>
              <a:rPr lang="it-IT" dirty="0"/>
              <a:t> Designatore nomina un coordinatore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1135780" y="255643"/>
            <a:ext cx="1007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CAMPIONATI ITALIANI INDIVIDUALI E A SQUADRE</a:t>
            </a:r>
          </a:p>
        </p:txBody>
      </p:sp>
      <p:sp>
        <p:nvSpPr>
          <p:cNvPr id="6" name="Rettangolo 5"/>
          <p:cNvSpPr/>
          <p:nvPr/>
        </p:nvSpPr>
        <p:spPr>
          <a:xfrm>
            <a:off x="625643" y="934225"/>
            <a:ext cx="1109792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dirty="0">
                <a:latin typeface="Comic Sans MS" pitchFamily="66" charset="0"/>
              </a:rPr>
              <a:t>Il numero di Arbitri sarà calcolato sulla base del totale previsto dei giocatori della manifestazione,</a:t>
            </a:r>
          </a:p>
          <a:p>
            <a:pPr algn="ctr">
              <a:lnSpc>
                <a:spcPct val="150000"/>
              </a:lnSpc>
            </a:pP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ma:</a:t>
            </a: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-L’indicazione degli Arbitri per la finale CIA è di competenza della FSI. Se questa prerogativa non viene esercitata, e la manifestazione è isolata da altri eventi o campionati, sono designati due Arbitri.</a:t>
            </a:r>
          </a:p>
          <a:p>
            <a:pPr>
              <a:lnSpc>
                <a:spcPct val="150000"/>
              </a:lnSpc>
            </a:pPr>
            <a:endParaRPr lang="it-IT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-Per i raggruppamenti CIS, le designazioni terranno conto anche delle indicazioni fornite dal Direttore Nazionale CIS.</a:t>
            </a:r>
          </a:p>
          <a:p>
            <a:pPr>
              <a:lnSpc>
                <a:spcPct val="150000"/>
              </a:lnSpc>
            </a:pPr>
            <a:endParaRPr lang="it-IT" dirty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it-IT" dirty="0">
                <a:latin typeface="Comic Sans MS" pitchFamily="66" charset="0"/>
              </a:rPr>
              <a:t>-Per le fasi finali dei CIS, indipendentemente dal numero di partecipanti, sono designati l’Arbitro Principale e almeno un collaboratore di categoria almeno AF. Il collaboratore potrà anche essere di categoria AN, purché abbia già frequentato il corso per il conseguimento di norma di AF e superato il relativo esame.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204186" y="409647"/>
            <a:ext cx="7392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PUNTEGGI ARBITRALI</a:t>
            </a:r>
          </a:p>
        </p:txBody>
      </p:sp>
      <p:sp>
        <p:nvSpPr>
          <p:cNvPr id="3" name="Rettangolo 2"/>
          <p:cNvSpPr/>
          <p:nvPr/>
        </p:nvSpPr>
        <p:spPr>
          <a:xfrm>
            <a:off x="529389" y="1539573"/>
            <a:ext cx="11001675" cy="4467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a. Evento di fascia A1: 8 punti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b. Evento di fascia A2: 6 punti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c. Evento di fascia B1: 4 punti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d. Evento di fascia B2: 2 punti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e. Evento di fascia C: 0 punti</a:t>
            </a:r>
          </a:p>
          <a:p>
            <a:pPr>
              <a:lnSpc>
                <a:spcPct val="150000"/>
              </a:lnSpc>
            </a:pP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All'Arbitro che per esigenze documentabili non termina il torneo, e al suo sostituto, non vengono attribuiti punti.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204186" y="409647"/>
            <a:ext cx="7988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AGGIORNAMENTO PUNTEGGI ARBITRALI</a:t>
            </a:r>
          </a:p>
        </p:txBody>
      </p:sp>
      <p:sp>
        <p:nvSpPr>
          <p:cNvPr id="5" name="Rettangolo 4"/>
          <p:cNvSpPr/>
          <p:nvPr/>
        </p:nvSpPr>
        <p:spPr>
          <a:xfrm>
            <a:off x="680186" y="1335309"/>
            <a:ext cx="110048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I punteggi sono calcolati totalizzando i tornei arbitrati e registrati negli ultimi dodici mesi; 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Fa fede la designazione da parte del Settore Arbitrale Italiano.</a:t>
            </a:r>
          </a:p>
          <a:p>
            <a:pPr>
              <a:lnSpc>
                <a:spcPct val="150000"/>
              </a:lnSpc>
            </a:pP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La CAF provvede all’aggiornamento dei punteggi mensilmente, entro l’ultimo giorno del mese.</a:t>
            </a:r>
          </a:p>
          <a:p>
            <a:pPr>
              <a:lnSpc>
                <a:spcPct val="150000"/>
              </a:lnSpc>
            </a:pP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Eventuali errori di aggiornamento potranno essere corretti anche in momenti diversi.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336885" y="1963554"/>
            <a:ext cx="44468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800" b="1" dirty="0">
                <a:latin typeface="Comic Sans MS" pitchFamily="66" charset="0"/>
              </a:rPr>
              <a:t>Nella schermata delle disponibilità esistono le note: </a:t>
            </a:r>
          </a:p>
          <a:p>
            <a:pPr algn="just">
              <a:lnSpc>
                <a:spcPct val="150000"/>
              </a:lnSpc>
            </a:pPr>
            <a:r>
              <a:rPr lang="it-IT" sz="2800" b="1" dirty="0">
                <a:latin typeface="Comic Sans MS" pitchFamily="66" charset="0"/>
              </a:rPr>
              <a:t>quando e perché usarle?</a:t>
            </a:r>
          </a:p>
          <a:p>
            <a:pPr algn="just">
              <a:lnSpc>
                <a:spcPct val="150000"/>
              </a:lnSpc>
            </a:pP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994484" y="467399"/>
            <a:ext cx="3801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DISPONIBILITA’</a:t>
            </a:r>
          </a:p>
        </p:txBody>
      </p:sp>
      <p:pic>
        <p:nvPicPr>
          <p:cNvPr id="5" name="Segnaposto contenuto 8">
            <a:extLst>
              <a:ext uri="{FF2B5EF4-FFF2-40B4-BE49-F238E27FC236}">
                <a16:creationId xmlns:a16="http://schemas.microsoft.com/office/drawing/2014/main" id="{81DA3BAB-C8FB-641C-6580-03482625A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768" y="1711574"/>
            <a:ext cx="6627968" cy="4771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994484" y="467399"/>
            <a:ext cx="3801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DISPONIBILITA’</a:t>
            </a:r>
          </a:p>
        </p:txBody>
      </p:sp>
      <p:sp>
        <p:nvSpPr>
          <p:cNvPr id="5" name="Rettangolo 4"/>
          <p:cNvSpPr/>
          <p:nvPr/>
        </p:nvSpPr>
        <p:spPr>
          <a:xfrm>
            <a:off x="818146" y="1350813"/>
            <a:ext cx="108284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La dichiarazione di disponibilità ad arbitrare comporta automaticamente l’accettazione della designazione.</a:t>
            </a:r>
          </a:p>
          <a:p>
            <a:pPr>
              <a:lnSpc>
                <a:spcPct val="150000"/>
              </a:lnSpc>
            </a:pP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 err="1">
                <a:latin typeface="Comic Sans MS" pitchFamily="66" charset="0"/>
              </a:rPr>
              <a:t>Quindi…</a:t>
            </a:r>
            <a:endParaRPr lang="it-IT" sz="2400" dirty="0"/>
          </a:p>
        </p:txBody>
      </p:sp>
      <p:sp>
        <p:nvSpPr>
          <p:cNvPr id="6" name="Rettangolo 5"/>
          <p:cNvSpPr/>
          <p:nvPr/>
        </p:nvSpPr>
        <p:spPr>
          <a:xfrm>
            <a:off x="1436082" y="4168360"/>
            <a:ext cx="590097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rgbClr val="0070C0"/>
                </a:solidFill>
                <a:latin typeface="Comic Sans MS" pitchFamily="66" charset="0"/>
              </a:rPr>
              <a:t>La disponibilità è vincolante?</a:t>
            </a:r>
          </a:p>
          <a:p>
            <a:endParaRPr lang="it-IT" sz="3200" b="1" dirty="0">
              <a:solidFill>
                <a:srgbClr val="0070C0"/>
              </a:solidFill>
              <a:latin typeface="Comic Sans MS" pitchFamily="66" charset="0"/>
            </a:endParaRPr>
          </a:p>
          <a:p>
            <a:r>
              <a:rPr lang="it-IT" sz="3200" b="1" dirty="0">
                <a:solidFill>
                  <a:srgbClr val="0070C0"/>
                </a:solidFill>
                <a:latin typeface="Comic Sans MS" pitchFamily="66" charset="0"/>
              </a:rPr>
              <a:t>No, </a:t>
            </a:r>
            <a:r>
              <a:rPr lang="it-IT" sz="3200" b="1" dirty="0" err="1">
                <a:solidFill>
                  <a:srgbClr val="0070C0"/>
                </a:solidFill>
                <a:latin typeface="Comic Sans MS" pitchFamily="66" charset="0"/>
              </a:rPr>
              <a:t>ma…</a:t>
            </a:r>
            <a:r>
              <a:rPr lang="it-IT" sz="3200" b="1" dirty="0">
                <a:solidFill>
                  <a:srgbClr val="0070C0"/>
                </a:solidFill>
                <a:latin typeface="Comic Sans MS" pitchFamily="66" charset="0"/>
              </a:rPr>
              <a:t>..</a:t>
            </a:r>
            <a:endParaRPr lang="it-IT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837399" y="1626668"/>
            <a:ext cx="1102092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  <a:latin typeface="Comic Sans MS" pitchFamily="66" charset="0"/>
              </a:rPr>
              <a:t>Tutti gli arbitri possono mettere disponibilità in qualunque torneo, anzi i Designatori preferiscono avere più scelta.</a:t>
            </a:r>
          </a:p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0070C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0070C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0070C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it-IT" sz="3200" b="1" u="sng" dirty="0">
                <a:solidFill>
                  <a:srgbClr val="00B050"/>
                </a:solidFill>
                <a:latin typeface="Comic Sans MS" pitchFamily="66" charset="0"/>
              </a:rPr>
              <a:t>Perché spesso ciò non avviene?</a:t>
            </a: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445844" y="361521"/>
            <a:ext cx="4899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DISPONIBILITA’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741145" y="1501540"/>
            <a:ext cx="11107553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it-IT" sz="2800" b="1" dirty="0">
                <a:solidFill>
                  <a:srgbClr val="0070C0"/>
                </a:solidFill>
                <a:latin typeface="Comic Sans MS" pitchFamily="66" charset="0"/>
              </a:rPr>
              <a:t>In base alla categoria vi sono tornei adatti e altri no.</a:t>
            </a:r>
          </a:p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endParaRPr lang="it-IT" sz="28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it-IT" sz="3200" b="1" dirty="0">
                <a:solidFill>
                  <a:srgbClr val="00B050"/>
                </a:solidFill>
                <a:latin typeface="Comic Sans MS" pitchFamily="66" charset="0"/>
              </a:rPr>
              <a:t>Perché?  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3436220" y="467399"/>
            <a:ext cx="4360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DISPONIBILITA’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175503" y="802792"/>
            <a:ext cx="11588817" cy="5894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it-IT" sz="2400" b="1" u="sng" dirty="0">
                <a:solidFill>
                  <a:srgbClr val="0070C0"/>
                </a:solidFill>
                <a:latin typeface="Comic Sans MS" pitchFamily="66" charset="0"/>
              </a:rPr>
              <a:t>AR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: no promozioni o variazioni graduatoria internazionale </a:t>
            </a:r>
            <a:r>
              <a:rPr lang="it-IT" sz="2400" b="1" dirty="0" err="1">
                <a:solidFill>
                  <a:srgbClr val="0070C0"/>
                </a:solidFill>
                <a:latin typeface="Comic Sans MS" pitchFamily="66" charset="0"/>
              </a:rPr>
              <a:t>Elo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 FIDE; Rapid e Blitz; dopo un anno: AP in manifestazioni valide per le variazioni nella graduatoria internazionale </a:t>
            </a:r>
            <a:r>
              <a:rPr lang="it-IT" sz="2400" b="1" dirty="0" err="1">
                <a:solidFill>
                  <a:srgbClr val="0070C0"/>
                </a:solidFill>
                <a:latin typeface="Comic Sans MS" pitchFamily="66" charset="0"/>
              </a:rPr>
              <a:t>Elo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 FIDE, ma non più di sei turni e di rilevanza locale.</a:t>
            </a:r>
          </a:p>
          <a:p>
            <a:pPr algn="just">
              <a:lnSpc>
                <a:spcPct val="200000"/>
              </a:lnSpc>
            </a:pPr>
            <a:r>
              <a:rPr lang="it-IT" sz="2400" b="1" u="sng" dirty="0">
                <a:solidFill>
                  <a:srgbClr val="0070C0"/>
                </a:solidFill>
                <a:latin typeface="Comic Sans MS" pitchFamily="66" charset="0"/>
              </a:rPr>
              <a:t>ACN: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 manifestazioni per le quali siano previste variazioni nella graduatoria internazionale purché abbiano meno di sette TURNI (fascia B2)</a:t>
            </a:r>
          </a:p>
          <a:p>
            <a:pPr algn="just">
              <a:lnSpc>
                <a:spcPct val="200000"/>
              </a:lnSpc>
            </a:pPr>
            <a:r>
              <a:rPr lang="it-IT" sz="2400" b="1" u="sng" dirty="0">
                <a:solidFill>
                  <a:srgbClr val="0070C0"/>
                </a:solidFill>
                <a:latin typeface="Comic Sans MS" pitchFamily="66" charset="0"/>
              </a:rPr>
              <a:t>AN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: B1</a:t>
            </a:r>
          </a:p>
          <a:p>
            <a:pPr algn="just">
              <a:lnSpc>
                <a:spcPct val="200000"/>
              </a:lnSpc>
            </a:pPr>
            <a:r>
              <a:rPr lang="it-IT" sz="2400" b="1" u="sng" dirty="0">
                <a:solidFill>
                  <a:srgbClr val="0070C0"/>
                </a:solidFill>
                <a:latin typeface="Comic Sans MS" pitchFamily="66" charset="0"/>
              </a:rPr>
              <a:t>AF e AI</a:t>
            </a:r>
            <a:r>
              <a:rPr lang="it-IT" sz="2400" b="1" dirty="0">
                <a:solidFill>
                  <a:srgbClr val="0070C0"/>
                </a:solidFill>
                <a:latin typeface="Comic Sans MS" pitchFamily="66" charset="0"/>
              </a:rPr>
              <a:t>: fascia A1, A2.</a:t>
            </a:r>
            <a:endParaRPr lang="it-IT" sz="24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3D0CAFD-08FA-48AB-B7C3-C5894D4849D0}"/>
              </a:ext>
            </a:extLst>
          </p:cNvPr>
          <p:cNvSpPr txBox="1"/>
          <p:nvPr/>
        </p:nvSpPr>
        <p:spPr>
          <a:xfrm>
            <a:off x="2851328" y="218017"/>
            <a:ext cx="62371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RSA Art. 26, 27, 28, 29, 30</a:t>
            </a: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413494-CA3B-4EBA-A059-58EB7B0A3FB3}"/>
              </a:ext>
            </a:extLst>
          </p:cNvPr>
          <p:cNvSpPr txBox="1"/>
          <p:nvPr/>
        </p:nvSpPr>
        <p:spPr>
          <a:xfrm>
            <a:off x="202130" y="1145405"/>
            <a:ext cx="115888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3200" b="1" dirty="0">
                <a:solidFill>
                  <a:srgbClr val="0070C0"/>
                </a:solidFill>
                <a:latin typeface="Comic Sans MS" pitchFamily="66" charset="0"/>
              </a:rPr>
              <a:t>Si parla di Arbitri principali.</a:t>
            </a:r>
          </a:p>
          <a:p>
            <a:pPr algn="just">
              <a:lnSpc>
                <a:spcPct val="150000"/>
              </a:lnSpc>
            </a:pP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it-IT" sz="3200" b="1" dirty="0">
                <a:solidFill>
                  <a:srgbClr val="00B050"/>
                </a:solidFill>
                <a:latin typeface="Comic Sans MS" pitchFamily="66" charset="0"/>
              </a:rPr>
              <a:t>Come collaboratori nessuna limitazione, ma </a:t>
            </a:r>
          </a:p>
          <a:p>
            <a:pPr algn="ctr">
              <a:lnSpc>
                <a:spcPct val="150000"/>
              </a:lnSpc>
            </a:pP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it-IT" sz="3200" b="1" dirty="0">
                <a:solidFill>
                  <a:srgbClr val="FF0000"/>
                </a:solidFill>
                <a:latin typeface="Comic Sans MS" pitchFamily="66" charset="0"/>
              </a:rPr>
              <a:t>ATTENZIONE!!!!</a:t>
            </a:r>
          </a:p>
          <a:p>
            <a:pPr algn="just">
              <a:lnSpc>
                <a:spcPct val="150000"/>
              </a:lnSpc>
            </a:pPr>
            <a:endParaRPr lang="it-IT" sz="32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3040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9607</TotalTime>
  <Words>2101</Words>
  <Application>Microsoft Office PowerPoint</Application>
  <PresentationFormat>Widescreen</PresentationFormat>
  <Paragraphs>235</Paragraphs>
  <Slides>33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40" baseType="lpstr">
      <vt:lpstr>Arial</vt:lpstr>
      <vt:lpstr>Brush Script MT</vt:lpstr>
      <vt:lpstr>Calibri</vt:lpstr>
      <vt:lpstr>Calibri Light</vt:lpstr>
      <vt:lpstr>Comic Sans MS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Antonella</dc:creator>
  <cp:lastModifiedBy>Antonella Lay</cp:lastModifiedBy>
  <cp:revision>189</cp:revision>
  <dcterms:created xsi:type="dcterms:W3CDTF">2020-09-24T14:17:06Z</dcterms:created>
  <dcterms:modified xsi:type="dcterms:W3CDTF">2026-01-15T17:18:23Z</dcterms:modified>
</cp:coreProperties>
</file>