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415" r:id="rId3"/>
    <p:sldId id="439" r:id="rId4"/>
    <p:sldId id="416" r:id="rId5"/>
    <p:sldId id="441" r:id="rId6"/>
    <p:sldId id="418" r:id="rId7"/>
    <p:sldId id="447" r:id="rId8"/>
    <p:sldId id="442" r:id="rId9"/>
    <p:sldId id="443" r:id="rId10"/>
    <p:sldId id="414" r:id="rId11"/>
    <p:sldId id="413" r:id="rId12"/>
    <p:sldId id="445" r:id="rId13"/>
    <p:sldId id="412" r:id="rId14"/>
    <p:sldId id="420" r:id="rId15"/>
    <p:sldId id="446" r:id="rId16"/>
    <p:sldId id="444" r:id="rId17"/>
    <p:sldId id="448" r:id="rId18"/>
    <p:sldId id="421" r:id="rId19"/>
    <p:sldId id="422" r:id="rId20"/>
    <p:sldId id="423" r:id="rId21"/>
    <p:sldId id="437" r:id="rId22"/>
    <p:sldId id="426" r:id="rId23"/>
    <p:sldId id="427" r:id="rId24"/>
    <p:sldId id="428" r:id="rId25"/>
    <p:sldId id="429" r:id="rId26"/>
    <p:sldId id="430" r:id="rId27"/>
    <p:sldId id="431" r:id="rId28"/>
    <p:sldId id="432" r:id="rId29"/>
    <p:sldId id="433" r:id="rId30"/>
    <p:sldId id="434" r:id="rId31"/>
    <p:sldId id="436" r:id="rId32"/>
    <p:sldId id="438" r:id="rId3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CCFF"/>
    <a:srgbClr val="FCFE9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-710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8B6D5-DE1A-4F90-BD9C-035A52AC5DF4}" type="datetimeFigureOut">
              <a:rPr lang="it-IT" smtClean="0"/>
              <a:pPr/>
              <a:t>24/02/2024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AF Antonella Lay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3DFCF-612A-43CA-8E5C-0A9BB3FFD38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F85D3-5551-44B5-BA45-A8DFB784ADBB}" type="datetimeFigureOut">
              <a:rPr lang="it-IT" smtClean="0"/>
              <a:pPr/>
              <a:t>24/02/2024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AF Antonella Lay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B0804-90B9-4EA4-B3FD-5DCF006F40C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AF Antonella Lay</a:t>
            </a:r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45E3AD6-B095-401F-A1E1-5A31657BD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EA44A31D-050A-4DDE-98CD-73B307893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FB44D837-86C6-4A63-93BD-66F08820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5154-D11F-484C-8261-75F403B57B5B}" type="datetimeFigureOut">
              <a:rPr lang="it-IT" smtClean="0"/>
              <a:pPr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D804B407-8BD4-4ED7-970C-B990E8F10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36E7D788-D058-48EB-BBE3-5C93355FD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6755-4743-49EE-B5D3-0828982FE90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51338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90E9C3E-5105-4E2A-891B-73F7BC16E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6B28FE9C-2E88-4044-8A88-B2D09DE722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8B92B00D-B5C4-4AF0-AC9D-F0DCF0080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5154-D11F-484C-8261-75F403B57B5B}" type="datetimeFigureOut">
              <a:rPr lang="it-IT" smtClean="0"/>
              <a:pPr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E9B4DFE7-F6DD-48DA-911D-ACA88198D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8861B797-CEF1-4331-820E-182DAFEBE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6755-4743-49EE-B5D3-0828982FE90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26944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697E06EB-7595-4F5E-BAD4-037B2EAD74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66CE5C6F-E804-4570-B29F-21E620BDB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439F617F-4D35-4ABD-8B72-D20CBE43C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5154-D11F-484C-8261-75F403B57B5B}" type="datetimeFigureOut">
              <a:rPr lang="it-IT" smtClean="0"/>
              <a:pPr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306349B6-33E5-434C-8C6F-98FCFCADC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B2FAEA9-52C2-4786-A850-AD2D3A579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6755-4743-49EE-B5D3-0828982FE90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0202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279657E-C358-4795-B823-2BDD51E5E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1974F6C-4702-4C60-8794-C42951C59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1B31EAED-E3DD-4E53-AA51-652AA6FAB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5154-D11F-484C-8261-75F403B57B5B}" type="datetimeFigureOut">
              <a:rPr lang="it-IT" smtClean="0"/>
              <a:pPr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C5175B4E-D732-47EC-A059-01F6D070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312BBAC9-5F8E-433C-B2DF-2E06A0840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6755-4743-49EE-B5D3-0828982FE90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68520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B4710A4-AD8D-4005-B33C-6D5E14E5C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E78613A1-82B0-47F7-B4DC-98D4CBE55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5D7CEDC3-0C62-4632-B924-85C1D461D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5154-D11F-484C-8261-75F403B57B5B}" type="datetimeFigureOut">
              <a:rPr lang="it-IT" smtClean="0"/>
              <a:pPr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D05FEDEB-2334-4D75-9EB2-B088993B3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EE18D7D-26FE-42EF-A6C7-74021047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6755-4743-49EE-B5D3-0828982FE90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69231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2A97E1B-2713-4D5C-AD28-ACC62C551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499DB225-7F43-4927-BE71-E1EA6441D2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EB8BA0D3-B252-4956-B281-04B790913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640E5ADE-1A45-4E1E-A615-0F830425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5154-D11F-484C-8261-75F403B57B5B}" type="datetimeFigureOut">
              <a:rPr lang="it-IT" smtClean="0"/>
              <a:pPr/>
              <a:t>24/02/2024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A3E9B938-3389-442A-A3C3-61BFA2D8F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2E65CA78-B0F4-4355-99FE-7FFCA09BA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6755-4743-49EE-B5D3-0828982FE90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2151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E54FF19-4636-454D-B13D-71F5A6F69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CCFC8BFC-7457-4B1F-8DB1-15A1FA136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59217A5F-3C8F-41E3-94FB-6CFFCFC193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484ACDB2-325E-4EBA-B67B-E193A76501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1CCD7CA9-2780-4DB1-8867-CBE70E6AC4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8788375A-CD50-4F8E-8C6B-632EE952D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5154-D11F-484C-8261-75F403B57B5B}" type="datetimeFigureOut">
              <a:rPr lang="it-IT" smtClean="0"/>
              <a:pPr/>
              <a:t>24/02/2024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F08512DD-9F13-4ADC-8602-E65D06CC7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41CAA444-0765-4B4B-9DD2-3F27698BD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6755-4743-49EE-B5D3-0828982FE90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541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3BF705D-A2AC-4607-916F-55961A298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BC452C43-5ED1-4CC3-BF29-235455A52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5154-D11F-484C-8261-75F403B57B5B}" type="datetimeFigureOut">
              <a:rPr lang="it-IT" smtClean="0"/>
              <a:pPr/>
              <a:t>24/02/2024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87C5754F-D964-4598-A588-A9D490A7C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91DBB414-3871-4E4F-A199-E24276819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6755-4743-49EE-B5D3-0828982FE90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88319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C0DD0DDC-7B2E-44B5-B873-2822E753D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5154-D11F-484C-8261-75F403B57B5B}" type="datetimeFigureOut">
              <a:rPr lang="it-IT" smtClean="0"/>
              <a:pPr/>
              <a:t>24/02/2024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F4A0FA53-7FFE-4C7F-91A4-1BBE44344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7523CA53-179A-4FE1-9B57-98B8581D5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6755-4743-49EE-B5D3-0828982FE90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9873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BEB9E1F-8669-4267-A00C-5DBDC3480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E7C5A3A1-9F9D-4B48-B52E-CFF786FF1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3A282B8C-C1E5-4A66-8998-859A645B8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4193D1E2-2172-4E66-B89C-7AE6F428C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5154-D11F-484C-8261-75F403B57B5B}" type="datetimeFigureOut">
              <a:rPr lang="it-IT" smtClean="0"/>
              <a:pPr/>
              <a:t>24/02/2024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05DEFCFE-4CEE-4694-9359-4AF3D620B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AFD9217F-1B47-4650-AB19-6729D250C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6755-4743-49EE-B5D3-0828982FE90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238977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97E071D-E8DF-42B1-BB17-261D66EB1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A76984A8-865A-4271-B15F-62F125A6A0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2237557D-873F-4C6F-A444-5717F5340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7DCA02F9-D0B9-41A8-AD8F-69429DA62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5154-D11F-484C-8261-75F403B57B5B}" type="datetimeFigureOut">
              <a:rPr lang="it-IT" smtClean="0"/>
              <a:pPr/>
              <a:t>24/02/2024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28275C5E-50D1-4993-9347-07B10507E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CBD1E008-9AB6-469B-9DBF-5E00A8573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6755-4743-49EE-B5D3-0828982FE90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612392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>
            <a:alpha val="2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57064693-4A05-439C-A8A9-5EE69C93D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70BBA1A0-66D3-4EA7-9B8C-533E9A062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312F5468-8D36-4E01-B464-924A9EE4A3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15154-D11F-484C-8261-75F403B57B5B}" type="datetimeFigureOut">
              <a:rPr lang="it-IT" smtClean="0"/>
              <a:pPr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4FFC562D-4C76-447D-9E90-AFAA07EE9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6E65052-C621-4C85-A98E-1F31A1FAD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66755-4743-49EE-B5D3-0828982FE90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7468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79504E8E-EF11-4752-B506-10730FF50BD3}"/>
              </a:ext>
            </a:extLst>
          </p:cNvPr>
          <p:cNvSpPr txBox="1"/>
          <p:nvPr/>
        </p:nvSpPr>
        <p:spPr>
          <a:xfrm>
            <a:off x="1780674" y="1110607"/>
            <a:ext cx="92787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RDA: </a:t>
            </a:r>
          </a:p>
          <a:p>
            <a:pPr algn="ctr"/>
            <a:endParaRPr lang="it-IT" sz="48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Regolamento Designazioni Arbitrali</a:t>
            </a:r>
            <a:endParaRPr lang="it-IT" sz="4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it-IT" sz="4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F8B9594F-EE14-4D37-B4E1-3F8148E43683}"/>
              </a:ext>
            </a:extLst>
          </p:cNvPr>
          <p:cNvSpPr txBox="1"/>
          <p:nvPr/>
        </p:nvSpPr>
        <p:spPr>
          <a:xfrm>
            <a:off x="10378912" y="6315959"/>
            <a:ext cx="1659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AF</a:t>
            </a:r>
            <a:r>
              <a:rPr lang="it-IT" dirty="0"/>
              <a:t> </a:t>
            </a:r>
            <a:r>
              <a:rPr lang="it-IT" dirty="0">
                <a:latin typeface="Brush Script MT" panose="03060802040406070304" pitchFamily="66" charset="0"/>
              </a:rPr>
              <a:t>Antonella Lay</a:t>
            </a:r>
          </a:p>
        </p:txBody>
      </p:sp>
    </p:spTree>
    <p:extLst>
      <p:ext uri="{BB962C8B-B14F-4D97-AF65-F5344CB8AC3E}">
        <p14:creationId xmlns="" xmlns:p14="http://schemas.microsoft.com/office/powerpoint/2010/main" val="318399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3609475" y="313395"/>
            <a:ext cx="4543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INCOMPATIBILITA’</a:t>
            </a:r>
            <a:endParaRPr lang="it-IT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29390" y="1622975"/>
            <a:ext cx="10972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Quelle previste da Statuto e Regolamenti (RSA art. 23)</a:t>
            </a:r>
          </a:p>
          <a:p>
            <a:endParaRPr lang="it-IT" sz="2800" dirty="0" smtClean="0"/>
          </a:p>
          <a:p>
            <a:r>
              <a:rPr lang="it-IT" sz="2800" dirty="0" smtClean="0"/>
              <a:t>Gli Arbitri che, dopo aver dato la propria disponibilità per una manifestazione, si venissero a trovare in una delle condizioni di incompatibilità, devono darne immediata comunicazione al Designatore.</a:t>
            </a:r>
          </a:p>
          <a:p>
            <a:endParaRPr lang="it-IT" sz="2800" dirty="0" smtClean="0"/>
          </a:p>
          <a:p>
            <a:r>
              <a:rPr lang="it-IT" sz="2800" dirty="0" smtClean="0"/>
              <a:t>Qualora la condizione di incompatibilità si verifichi a designazione già avvenuta, il Designatore potrà procedere alla revoca della designazione stessa e alla sostituzione dell’Arbitro.</a:t>
            </a: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51413494-CA3B-4EBA-A059-58EB7B0A3FB3}"/>
              </a:ext>
            </a:extLst>
          </p:cNvPr>
          <p:cNvSpPr txBox="1"/>
          <p:nvPr/>
        </p:nvSpPr>
        <p:spPr>
          <a:xfrm>
            <a:off x="798897" y="1819175"/>
            <a:ext cx="976001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3200" b="1" dirty="0" smtClean="0">
                <a:solidFill>
                  <a:srgbClr val="00B050"/>
                </a:solidFill>
                <a:latin typeface="Comic Sans MS" pitchFamily="66" charset="0"/>
              </a:rPr>
              <a:t>Sembra scontato, </a:t>
            </a:r>
            <a:r>
              <a:rPr lang="it-IT" sz="3200" b="1" dirty="0" err="1" smtClean="0">
                <a:solidFill>
                  <a:srgbClr val="00B050"/>
                </a:solidFill>
                <a:latin typeface="Comic Sans MS" pitchFamily="66" charset="0"/>
              </a:rPr>
              <a:t>ma…</a:t>
            </a:r>
            <a:r>
              <a:rPr lang="it-IT" sz="3200" b="1" dirty="0" smtClean="0">
                <a:solidFill>
                  <a:srgbClr val="00B050"/>
                </a:solidFill>
                <a:latin typeface="Comic Sans MS" pitchFamily="66" charset="0"/>
              </a:rPr>
              <a:t>..</a:t>
            </a:r>
          </a:p>
          <a:p>
            <a:pPr algn="just">
              <a:lnSpc>
                <a:spcPct val="150000"/>
              </a:lnSpc>
            </a:pPr>
            <a:endParaRPr lang="it-IT" sz="32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it-IT" sz="2000" b="1" dirty="0" smtClean="0"/>
              <a:t>- </a:t>
            </a:r>
            <a:r>
              <a:rPr lang="it-IT" sz="2400" b="1" dirty="0" smtClean="0"/>
              <a:t>Tesserati per l’anno in corso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2400" b="1" dirty="0" smtClean="0"/>
              <a:t> Licenza </a:t>
            </a:r>
            <a:r>
              <a:rPr lang="it-IT" sz="2400" b="1" dirty="0" smtClean="0"/>
              <a:t>FIDE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2400" b="1" dirty="0" smtClean="0"/>
              <a:t> Attività </a:t>
            </a:r>
            <a:r>
              <a:rPr lang="it-IT" sz="2400" b="1" dirty="0" smtClean="0"/>
              <a:t>tipica o atipica almeno nell’anno precedente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1819175" y="400022"/>
            <a:ext cx="8758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REQUISITI DEGLI ARBITRI DA DESIGNARE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1549667" y="1555054"/>
            <a:ext cx="9375007" cy="2375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it-IT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VERIFICATE LE DISPONIBILITA’, </a:t>
            </a:r>
          </a:p>
          <a:p>
            <a:pPr>
              <a:lnSpc>
                <a:spcPct val="200000"/>
              </a:lnSpc>
            </a:pPr>
            <a:r>
              <a:rPr lang="it-IT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SI PASSA ALLA DESIGNAZIONE</a:t>
            </a:r>
            <a:endParaRPr lang="it-IT" sz="4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51413494-CA3B-4EBA-A059-58EB7B0A3FB3}"/>
              </a:ext>
            </a:extLst>
          </p:cNvPr>
          <p:cNvSpPr txBox="1"/>
          <p:nvPr/>
        </p:nvSpPr>
        <p:spPr>
          <a:xfrm>
            <a:off x="163629" y="921600"/>
            <a:ext cx="1158881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dirty="0" smtClean="0"/>
              <a:t>L’Organizzatore può, all’atto della richiesta di inserimento in calendario della manifestazione,</a:t>
            </a:r>
          </a:p>
          <a:p>
            <a:pPr algn="just">
              <a:lnSpc>
                <a:spcPct val="150000"/>
              </a:lnSpc>
            </a:pPr>
            <a:r>
              <a:rPr lang="it-IT" sz="2400" dirty="0" smtClean="0"/>
              <a:t>esprimere eventuali indicazioni relative alla composizione dello staff arbitrale.</a:t>
            </a:r>
          </a:p>
          <a:p>
            <a:pPr algn="just">
              <a:lnSpc>
                <a:spcPct val="150000"/>
              </a:lnSpc>
            </a:pPr>
            <a:endParaRPr lang="it-IT" sz="32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it-IT" sz="3200" b="1" dirty="0" smtClean="0">
                <a:solidFill>
                  <a:srgbClr val="00B050"/>
                </a:solidFill>
                <a:latin typeface="Comic Sans MS" pitchFamily="66" charset="0"/>
              </a:rPr>
              <a:t>NON SONO vincolanti!!!!!!!!!</a:t>
            </a:r>
          </a:p>
          <a:p>
            <a:pPr algn="just">
              <a:lnSpc>
                <a:spcPct val="150000"/>
              </a:lnSpc>
            </a:pPr>
            <a:endParaRPr lang="it-IT" sz="2000" b="1" dirty="0" smtClean="0"/>
          </a:p>
          <a:p>
            <a:pPr algn="just">
              <a:lnSpc>
                <a:spcPct val="150000"/>
              </a:lnSpc>
            </a:pPr>
            <a:r>
              <a:rPr lang="it-IT" sz="2400" dirty="0" smtClean="0"/>
              <a:t>Devono riferirsi ad esigenze generali: quali ad esempio richiesta di Arbitri con conoscenza di specifiche lingue straniere, richiesta di Arbitri di categoria elevata per la qualità del torneo, </a:t>
            </a:r>
          </a:p>
          <a:p>
            <a:pPr algn="just">
              <a:lnSpc>
                <a:spcPct val="150000"/>
              </a:lnSpc>
            </a:pPr>
            <a:endParaRPr lang="it-IT" sz="2400" dirty="0" smtClean="0"/>
          </a:p>
          <a:p>
            <a:pPr algn="just">
              <a:lnSpc>
                <a:spcPct val="150000"/>
              </a:lnSpc>
            </a:pPr>
            <a:r>
              <a:rPr lang="it-IT" sz="2400" dirty="0" smtClean="0"/>
              <a:t>oppure particolari: eventuale apprezzamento o disapprovazione di Arbitri, in ogni caso da motivare.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2464068" y="246018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PREFERENZE ORGANIZZATORE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2233062" y="332646"/>
            <a:ext cx="7238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IL DESIGNATORE: CHI E’?</a:t>
            </a:r>
            <a:endParaRPr lang="it-IT" sz="4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A5F39551-6631-4A5F-8A0C-9322AD85EFB8}"/>
              </a:ext>
            </a:extLst>
          </p:cNvPr>
          <p:cNvSpPr txBox="1"/>
          <p:nvPr/>
        </p:nvSpPr>
        <p:spPr>
          <a:xfrm>
            <a:off x="927482" y="1942735"/>
            <a:ext cx="107383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3200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CAF</a:t>
            </a:r>
            <a:r>
              <a:rPr lang="it-IT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: manifestazioni fascia A1, A2, B1</a:t>
            </a:r>
          </a:p>
          <a:p>
            <a:pPr algn="ctr">
              <a:lnSpc>
                <a:spcPct val="150000"/>
              </a:lnSpc>
            </a:pPr>
            <a:r>
              <a:rPr lang="it-IT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    </a:t>
            </a:r>
            <a:r>
              <a:rPr lang="it-IT" sz="3200" b="1" u="sng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Designazione collegiale!!!!</a:t>
            </a:r>
          </a:p>
          <a:p>
            <a:pPr>
              <a:lnSpc>
                <a:spcPct val="150000"/>
              </a:lnSpc>
            </a:pPr>
            <a:endParaRPr lang="it-IT" sz="3200" b="1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it-IT" sz="3200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FIDUCIARIO</a:t>
            </a:r>
            <a:r>
              <a:rPr lang="it-IT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: manifestazioni fascia B2 e C</a:t>
            </a:r>
            <a:endParaRPr lang="it-IT" sz="1600" b="1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501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2223437" y="294144"/>
            <a:ext cx="7238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IL DESIGNATORE: CHI E’?</a:t>
            </a:r>
            <a:endParaRPr lang="it-IT" sz="4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A5F39551-6631-4A5F-8A0C-9322AD85EFB8}"/>
              </a:ext>
            </a:extLst>
          </p:cNvPr>
          <p:cNvSpPr txBox="1"/>
          <p:nvPr/>
        </p:nvSpPr>
        <p:spPr>
          <a:xfrm>
            <a:off x="1341367" y="1769479"/>
            <a:ext cx="99683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3200" b="1" u="sng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MAI</a:t>
            </a:r>
            <a:r>
              <a:rPr lang="it-IT" sz="32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it-IT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il </a:t>
            </a:r>
            <a:r>
              <a:rPr lang="it-IT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designatore effettua la scelta utilizzando parametri personali, quali simpatia (o antipatia)</a:t>
            </a:r>
          </a:p>
          <a:p>
            <a:pPr>
              <a:lnSpc>
                <a:spcPct val="150000"/>
              </a:lnSpc>
            </a:pPr>
            <a:endParaRPr lang="it-IT" sz="3200" b="1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it-IT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C’è </a:t>
            </a:r>
            <a:r>
              <a:rPr lang="it-IT" sz="3200" b="1" u="sng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SEMPRE</a:t>
            </a:r>
            <a:r>
              <a:rPr lang="it-IT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una ragione valida dietro a una designazione</a:t>
            </a:r>
            <a:endParaRPr lang="it-IT" sz="1600" b="1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501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3407344" y="409647"/>
            <a:ext cx="4687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SCELTA DEGLI ARBITRI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87680" y="1362572"/>
            <a:ext cx="109567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/>
              <a:t>- adeguato aggiornamento come da Linee Guida per Corsi, Esami e Promozioni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- alternanza degli Arbitri nello stesso evento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- contenimento dei costi di trasferta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- discrezionalità del Designatore 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smtClean="0">
                <a:solidFill>
                  <a:srgbClr val="0070C0"/>
                </a:solidFill>
                <a:latin typeface="Comic Sans MS" pitchFamily="66" charset="0"/>
                <a:sym typeface="Wingdings" pitchFamily="2" charset="2"/>
              </a:rPr>
              <a:t>che significa?</a:t>
            </a:r>
            <a:endParaRPr lang="it-IT" sz="24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t-IT" sz="2400" dirty="0" smtClean="0"/>
              <a:t>- logistica (vicinanza territoriale, raggiungibilità, tempi di viaggio ecc.)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- non essere tesserati come Istruttori (solo per i tornei giovanili)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- preferenze espresse dall'Organizzatore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- punteggi arbitrali più bassi</a:t>
            </a:r>
            <a:endParaRPr lang="it-IT" sz="2400" dirty="0"/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4687505" y="303769"/>
            <a:ext cx="2184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INOLTRE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04800" y="921943"/>
            <a:ext cx="113032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/>
              <a:t>Negli eventi delle fasce B2 e C saranno designati di preferenza Arbitri di categoria nazionale.</a:t>
            </a:r>
          </a:p>
          <a:p>
            <a:pPr>
              <a:lnSpc>
                <a:spcPct val="150000"/>
              </a:lnSpc>
            </a:pPr>
            <a:endParaRPr lang="it-IT" sz="2400" dirty="0" smtClean="0"/>
          </a:p>
          <a:p>
            <a:pPr>
              <a:lnSpc>
                <a:spcPct val="150000"/>
              </a:lnSpc>
            </a:pPr>
            <a:r>
              <a:rPr lang="it-IT" sz="2400" dirty="0" smtClean="0"/>
              <a:t>Nello staff arbitrale si cercherà di includere un'adeguata rappresentanza delle varie qualifiche arbitrali, anche inserendo tra i collaboratori dei principali tornei e dei tornei giovanili, ove possibile, AR, ACN e AN, per permettere loro di acquisire un’adeguata esperienza.</a:t>
            </a:r>
          </a:p>
          <a:p>
            <a:pPr>
              <a:lnSpc>
                <a:spcPct val="150000"/>
              </a:lnSpc>
            </a:pPr>
            <a:endParaRPr lang="it-IT" sz="2400" dirty="0" smtClean="0"/>
          </a:p>
          <a:p>
            <a:pPr>
              <a:lnSpc>
                <a:spcPct val="150000"/>
              </a:lnSpc>
            </a:pPr>
            <a:r>
              <a:rPr lang="it-IT" sz="2400" dirty="0" smtClean="0"/>
              <a:t>Nella designazione dello staff arbitrale per i Campionati nazionali il Designatore garantirà, nei limiti del possibile, un’adeguata rappresentanza di ogni parte del territorio nazionale</a:t>
            </a:r>
            <a:endParaRPr lang="it-IT" sz="2400" dirty="0"/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51413494-CA3B-4EBA-A059-58EB7B0A3FB3}"/>
              </a:ext>
            </a:extLst>
          </p:cNvPr>
          <p:cNvSpPr txBox="1"/>
          <p:nvPr/>
        </p:nvSpPr>
        <p:spPr>
          <a:xfrm>
            <a:off x="202130" y="952901"/>
            <a:ext cx="1158881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b="1" dirty="0" smtClean="0"/>
              <a:t>Manifestazioni di fascia A1</a:t>
            </a:r>
            <a:r>
              <a:rPr lang="it-IT" sz="2400" dirty="0" smtClean="0"/>
              <a:t>: 1 Arbitro ogni 50 giocatori. </a:t>
            </a:r>
          </a:p>
          <a:p>
            <a:pPr algn="just">
              <a:lnSpc>
                <a:spcPct val="150000"/>
              </a:lnSpc>
            </a:pPr>
            <a:r>
              <a:rPr lang="it-IT" sz="2400" dirty="0" smtClean="0"/>
              <a:t>Per le Finali dei Campionati Nazionali un Arbitro ogni 50 giocatori, </a:t>
            </a:r>
            <a:r>
              <a:rPr lang="it-IT" sz="2400" u="sng" dirty="0" smtClean="0"/>
              <a:t>con un minimo di un Arbitro per ciascuna Finale</a:t>
            </a:r>
            <a:r>
              <a:rPr lang="it-IT" sz="2400" dirty="0" smtClean="0"/>
              <a:t>, compreso l’Arbitro Principale unico per la manifestazione. </a:t>
            </a:r>
          </a:p>
          <a:p>
            <a:pPr algn="just">
              <a:lnSpc>
                <a:spcPct val="150000"/>
              </a:lnSpc>
            </a:pPr>
            <a:r>
              <a:rPr lang="it-IT" sz="2400" dirty="0" smtClean="0"/>
              <a:t>Per le Finali dei Campionati Italiani Giovanili oltre l’Arbitro Principale un arbitro ogni 50 giocatori, più almeno 1 Arbitro addetto agli abbinamenti. </a:t>
            </a:r>
          </a:p>
          <a:p>
            <a:endParaRPr lang="it-IT" sz="2400" dirty="0" smtClean="0"/>
          </a:p>
          <a:p>
            <a:pPr>
              <a:lnSpc>
                <a:spcPct val="150000"/>
              </a:lnSpc>
            </a:pPr>
            <a:r>
              <a:rPr lang="it-IT" sz="2400" b="1" dirty="0" smtClean="0"/>
              <a:t>Manifestazioni di fascia A2</a:t>
            </a:r>
            <a:r>
              <a:rPr lang="it-IT" sz="2400" dirty="0" smtClean="0"/>
              <a:t>: 1 Arbitro ogni 50 giocatori. 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Per le Finali Nazionali del Trofeo Scacchi Scuola, se svolte in presenza, 1 Arbitro ogni 12 squadre, più l’Arbitro Principale unico per la manifestazione e almeno 1 Arbitro addetto agli abbinamenti.</a:t>
            </a:r>
            <a:endParaRPr lang="it-IT" sz="2800" b="1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2492943" y="207517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RAPPORTO ARBITRI/GIOCATORI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51413494-CA3B-4EBA-A059-58EB7B0A3FB3}"/>
              </a:ext>
            </a:extLst>
          </p:cNvPr>
          <p:cNvSpPr txBox="1"/>
          <p:nvPr/>
        </p:nvSpPr>
        <p:spPr>
          <a:xfrm>
            <a:off x="173254" y="1174282"/>
            <a:ext cx="1158881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b="1" dirty="0" smtClean="0"/>
              <a:t>Manifestazioni di fascia B1: </a:t>
            </a:r>
            <a:r>
              <a:rPr lang="it-IT" sz="2400" dirty="0" smtClean="0"/>
              <a:t>1 Arbitro ogni 50 giocatori.</a:t>
            </a:r>
          </a:p>
          <a:p>
            <a:pPr algn="just">
              <a:lnSpc>
                <a:spcPct val="150000"/>
              </a:lnSpc>
            </a:pPr>
            <a:endParaRPr lang="it-IT" sz="2400" b="1" dirty="0" smtClean="0"/>
          </a:p>
          <a:p>
            <a:pPr algn="just">
              <a:lnSpc>
                <a:spcPct val="150000"/>
              </a:lnSpc>
            </a:pPr>
            <a:r>
              <a:rPr lang="it-IT" sz="2400" b="1" dirty="0" smtClean="0"/>
              <a:t>Manifestazioni di fascia B2: </a:t>
            </a:r>
            <a:r>
              <a:rPr lang="it-IT" sz="2400" dirty="0" smtClean="0"/>
              <a:t>1 Arbitro ogni 60 giocatori; </a:t>
            </a:r>
          </a:p>
          <a:p>
            <a:pPr algn="just">
              <a:lnSpc>
                <a:spcPct val="150000"/>
              </a:lnSpc>
            </a:pPr>
            <a:r>
              <a:rPr lang="it-IT" sz="2400" dirty="0" smtClean="0"/>
              <a:t>per i raggruppamenti del Campionato Italiano a Squadre, 1 Arbitro ogni 15 squadre.</a:t>
            </a:r>
          </a:p>
          <a:p>
            <a:pPr algn="just">
              <a:lnSpc>
                <a:spcPct val="150000"/>
              </a:lnSpc>
            </a:pPr>
            <a:endParaRPr lang="it-IT" sz="2400" b="1" dirty="0" smtClean="0"/>
          </a:p>
          <a:p>
            <a:pPr algn="just">
              <a:lnSpc>
                <a:spcPct val="150000"/>
              </a:lnSpc>
            </a:pPr>
            <a:r>
              <a:rPr lang="it-IT" sz="2400" b="1" dirty="0" smtClean="0"/>
              <a:t>Manifestazioni di fascia C: </a:t>
            </a:r>
            <a:r>
              <a:rPr lang="it-IT" sz="2400" dirty="0" smtClean="0"/>
              <a:t>1 Arbitro ogni 60 giocatori (tranne manifestazioni giovanili).</a:t>
            </a:r>
            <a:endParaRPr lang="it-IT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2483318" y="400022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RAPPORTO ARBITRI/GIOCATORI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51413494-CA3B-4EBA-A059-58EB7B0A3FB3}"/>
              </a:ext>
            </a:extLst>
          </p:cNvPr>
          <p:cNvSpPr txBox="1"/>
          <p:nvPr/>
        </p:nvSpPr>
        <p:spPr>
          <a:xfrm>
            <a:off x="603184" y="1126156"/>
            <a:ext cx="1119739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800" b="1" dirty="0" smtClean="0">
                <a:solidFill>
                  <a:srgbClr val="00B050"/>
                </a:solidFill>
                <a:latin typeface="Comic Sans MS" pitchFamily="66" charset="0"/>
              </a:rPr>
              <a:t>QUANDO?</a:t>
            </a:r>
          </a:p>
          <a:p>
            <a:pPr algn="just">
              <a:lnSpc>
                <a:spcPct val="150000"/>
              </a:lnSpc>
            </a:pPr>
            <a:endParaRPr lang="it-IT" sz="2800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just">
              <a:lnSpc>
                <a:spcPct val="200000"/>
              </a:lnSpc>
            </a:pPr>
            <a:r>
              <a:rPr lang="it-IT" sz="2400" b="1" u="sng" dirty="0" smtClean="0">
                <a:solidFill>
                  <a:srgbClr val="0070C0"/>
                </a:solidFill>
                <a:latin typeface="Comic Sans MS" pitchFamily="66" charset="0"/>
              </a:rPr>
              <a:t>COMPETENZA CAF</a:t>
            </a:r>
            <a:r>
              <a:rPr lang="it-IT" sz="2400" b="1" dirty="0" smtClean="0">
                <a:solidFill>
                  <a:srgbClr val="0070C0"/>
                </a:solidFill>
                <a:latin typeface="Comic Sans MS" pitchFamily="66" charset="0"/>
              </a:rPr>
              <a:t>: Non oltre 75 giorni </a:t>
            </a:r>
            <a:r>
              <a:rPr lang="it-IT" sz="2400" b="1" dirty="0" smtClean="0">
                <a:solidFill>
                  <a:srgbClr val="00B050"/>
                </a:solidFill>
                <a:latin typeface="Comic Sans MS" pitchFamily="66" charset="0"/>
              </a:rPr>
              <a:t>prima </a:t>
            </a:r>
            <a:r>
              <a:rPr lang="it-IT" sz="2400" b="1" dirty="0" smtClean="0">
                <a:solidFill>
                  <a:srgbClr val="0070C0"/>
                </a:solidFill>
                <a:latin typeface="Comic Sans MS" pitchFamily="66" charset="0"/>
              </a:rPr>
              <a:t>dell’inizio</a:t>
            </a:r>
          </a:p>
          <a:p>
            <a:pPr algn="just">
              <a:lnSpc>
                <a:spcPct val="200000"/>
              </a:lnSpc>
            </a:pPr>
            <a:r>
              <a:rPr lang="it-IT" sz="2400" b="1" u="sng" dirty="0" smtClean="0">
                <a:solidFill>
                  <a:srgbClr val="0070C0"/>
                </a:solidFill>
                <a:latin typeface="Comic Sans MS" pitchFamily="66" charset="0"/>
              </a:rPr>
              <a:t>COMPETENZA FIDUCIARI</a:t>
            </a:r>
            <a:r>
              <a:rPr lang="it-IT" sz="2400" b="1" dirty="0" smtClean="0">
                <a:solidFill>
                  <a:srgbClr val="0070C0"/>
                </a:solidFill>
                <a:latin typeface="Comic Sans MS" pitchFamily="66" charset="0"/>
              </a:rPr>
              <a:t>: Non oltre 45 giorni </a:t>
            </a:r>
            <a:r>
              <a:rPr lang="it-IT" sz="2400" b="1" dirty="0" smtClean="0">
                <a:solidFill>
                  <a:srgbClr val="00B050"/>
                </a:solidFill>
                <a:latin typeface="Comic Sans MS" pitchFamily="66" charset="0"/>
              </a:rPr>
              <a:t>prima</a:t>
            </a:r>
            <a:r>
              <a:rPr lang="it-IT" sz="2400" b="1" dirty="0" smtClean="0">
                <a:solidFill>
                  <a:srgbClr val="0070C0"/>
                </a:solidFill>
                <a:latin typeface="Comic Sans MS" pitchFamily="66" charset="0"/>
              </a:rPr>
              <a:t> dell’inizio</a:t>
            </a:r>
          </a:p>
          <a:p>
            <a:pPr algn="just">
              <a:lnSpc>
                <a:spcPct val="200000"/>
              </a:lnSpc>
            </a:pPr>
            <a:r>
              <a:rPr lang="it-IT" sz="2400" b="1" u="sng" dirty="0" smtClean="0">
                <a:solidFill>
                  <a:srgbClr val="0070C0"/>
                </a:solidFill>
                <a:latin typeface="Comic Sans MS" pitchFamily="66" charset="0"/>
              </a:rPr>
              <a:t>INSERIMENTI TARDIVI</a:t>
            </a:r>
            <a:r>
              <a:rPr lang="it-IT" sz="2400" b="1" dirty="0" smtClean="0">
                <a:solidFill>
                  <a:srgbClr val="0070C0"/>
                </a:solidFill>
                <a:latin typeface="Comic Sans MS" pitchFamily="66" charset="0"/>
              </a:rPr>
              <a:t>: fino a 15 giorni </a:t>
            </a:r>
            <a:r>
              <a:rPr lang="it-IT" sz="2400" b="1" dirty="0" smtClean="0">
                <a:solidFill>
                  <a:srgbClr val="00B050"/>
                </a:solidFill>
                <a:latin typeface="Comic Sans MS" pitchFamily="66" charset="0"/>
              </a:rPr>
              <a:t>dopo</a:t>
            </a:r>
            <a:r>
              <a:rPr lang="it-IT" sz="2400" b="1" dirty="0" smtClean="0">
                <a:solidFill>
                  <a:srgbClr val="0070C0"/>
                </a:solidFill>
                <a:latin typeface="Comic Sans MS" pitchFamily="66" charset="0"/>
              </a:rPr>
              <a:t> l’inserimento</a:t>
            </a:r>
          </a:p>
          <a:p>
            <a:pPr algn="just">
              <a:lnSpc>
                <a:spcPct val="150000"/>
              </a:lnSpc>
            </a:pPr>
            <a:endParaRPr lang="it-IT" sz="32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it-IT" sz="2800" dirty="0" smtClean="0">
                <a:latin typeface="Comic Sans MS" pitchFamily="66" charset="0"/>
              </a:rPr>
              <a:t>Perché spessissimo vengono inserite disponibilità oltre i tempi?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3416969" y="284519"/>
            <a:ext cx="4485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DISPONIBILITA’</a:t>
            </a:r>
            <a:endParaRPr lang="it-IT" sz="3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51413494-CA3B-4EBA-A059-58EB7B0A3FB3}"/>
              </a:ext>
            </a:extLst>
          </p:cNvPr>
          <p:cNvSpPr txBox="1"/>
          <p:nvPr/>
        </p:nvSpPr>
        <p:spPr>
          <a:xfrm>
            <a:off x="173254" y="1174282"/>
            <a:ext cx="1158881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 b="1" dirty="0" smtClean="0"/>
              <a:t>Casi particolari:</a:t>
            </a:r>
          </a:p>
          <a:p>
            <a:pPr algn="just">
              <a:lnSpc>
                <a:spcPct val="150000"/>
              </a:lnSpc>
            </a:pPr>
            <a:r>
              <a:rPr lang="it-IT" sz="2000" dirty="0" smtClean="0"/>
              <a:t>manifestazioni che si svolgono in più sale non contigue: il numero di Arbitri previsto verrà eventualmente aumentato in modo da garantire la presenza di un Arbitro per ogni sala;</a:t>
            </a:r>
          </a:p>
          <a:p>
            <a:pPr algn="just">
              <a:lnSpc>
                <a:spcPct val="150000"/>
              </a:lnSpc>
            </a:pPr>
            <a:endParaRPr lang="it-IT" sz="2000" dirty="0" smtClean="0"/>
          </a:p>
          <a:p>
            <a:pPr algn="just">
              <a:lnSpc>
                <a:spcPct val="150000"/>
              </a:lnSpc>
            </a:pPr>
            <a:r>
              <a:rPr lang="it-IT" sz="2000" dirty="0" smtClean="0"/>
              <a:t>per tutte le manifestazioni giovanili: 1 Arbitro ogni 50 giocatori.</a:t>
            </a:r>
          </a:p>
          <a:p>
            <a:pPr algn="just">
              <a:lnSpc>
                <a:spcPct val="150000"/>
              </a:lnSpc>
            </a:pPr>
            <a:endParaRPr lang="it-IT" sz="2000" dirty="0" smtClean="0"/>
          </a:p>
          <a:p>
            <a:pPr algn="just">
              <a:lnSpc>
                <a:spcPct val="150000"/>
              </a:lnSpc>
            </a:pPr>
            <a:r>
              <a:rPr lang="it-IT" sz="2000" dirty="0" smtClean="0"/>
              <a:t>Il numero di giocatori sui quali si calcola il numero di Arbitri da designare è la media delle presenze delle ultime due edizioni; </a:t>
            </a:r>
            <a:r>
              <a:rPr lang="it-IT" sz="2000" u="sng" dirty="0" smtClean="0"/>
              <a:t>per le nuove manifestazioni </a:t>
            </a:r>
            <a:r>
              <a:rPr lang="it-IT" sz="2000" dirty="0" smtClean="0"/>
              <a:t>la stima verrà comunicata al Designatore dall’Organizzatore.</a:t>
            </a:r>
          </a:p>
          <a:p>
            <a:pPr algn="just">
              <a:lnSpc>
                <a:spcPct val="150000"/>
              </a:lnSpc>
            </a:pPr>
            <a:endParaRPr lang="it-IT" sz="2000" dirty="0" smtClean="0"/>
          </a:p>
          <a:p>
            <a:pPr algn="just">
              <a:lnSpc>
                <a:spcPct val="150000"/>
              </a:lnSpc>
            </a:pPr>
            <a:r>
              <a:rPr lang="it-IT" sz="2000" dirty="0" smtClean="0"/>
              <a:t>Il numero di Arbitri deve essere ricalcolato se, all'inizio della manifestazione, il numero effettivo di partecipanti differisce di oltre il 10% rispetto a quello stimato</a:t>
            </a:r>
            <a:endParaRPr lang="it-IT" sz="24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2521819" y="226767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RAPPORTO ARBITRI/GIOCATORI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2136807" y="400022"/>
            <a:ext cx="7546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TEMPISTICHE </a:t>
            </a:r>
            <a:r>
              <a:rPr lang="it-IT" sz="32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DI</a:t>
            </a:r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DESIGNAZIONE</a:t>
            </a:r>
            <a:endParaRPr lang="it-IT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007444" y="1724587"/>
            <a:ext cx="10841255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dirty="0" smtClean="0">
                <a:latin typeface="Comic Sans MS" pitchFamily="66" charset="0"/>
              </a:rPr>
              <a:t>Designazione: entro 5 giorni lavorativi dal termine fissato per l’inserimento delle disponibilità.</a:t>
            </a:r>
          </a:p>
          <a:p>
            <a:pPr>
              <a:lnSpc>
                <a:spcPct val="150000"/>
              </a:lnSpc>
            </a:pPr>
            <a:endParaRPr lang="it-IT" sz="28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t-IT" sz="2800" b="1" dirty="0" smtClean="0">
                <a:solidFill>
                  <a:srgbClr val="0070C0"/>
                </a:solidFill>
                <a:latin typeface="Comic Sans MS" pitchFamily="66" charset="0"/>
              </a:rPr>
              <a:t>Che succede se il numero di arbitri disponibili è inferiore al necessario?</a:t>
            </a:r>
          </a:p>
          <a:p>
            <a:endParaRPr lang="it-IT" sz="28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3397718" y="255643"/>
            <a:ext cx="4687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ARBITRI STRANIERI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52387" y="1095151"/>
            <a:ext cx="1116530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L’organizzatore comunicare alla CAF l'intenzione di invitare un Arbitro straniero </a:t>
            </a:r>
            <a:r>
              <a:rPr lang="it-IT" sz="2000" dirty="0" smtClean="0"/>
              <a:t>all’atto della </a:t>
            </a:r>
            <a:r>
              <a:rPr lang="it-IT" sz="2000" dirty="0" smtClean="0"/>
              <a:t>richiesta di inserimento in calendario della manifestazione.</a:t>
            </a:r>
          </a:p>
          <a:p>
            <a:endParaRPr lang="it-IT" dirty="0" smtClean="0"/>
          </a:p>
          <a:p>
            <a:r>
              <a:rPr lang="it-IT" sz="2000" dirty="0" smtClean="0">
                <a:solidFill>
                  <a:srgbClr val="0070C0"/>
                </a:solidFill>
                <a:latin typeface="Comic Sans MS" pitchFamily="66" charset="0"/>
              </a:rPr>
              <a:t>Solo uno!</a:t>
            </a:r>
          </a:p>
          <a:p>
            <a:endParaRPr lang="it-IT" dirty="0" smtClean="0"/>
          </a:p>
          <a:p>
            <a:r>
              <a:rPr lang="it-IT" sz="2400" b="1" dirty="0" smtClean="0">
                <a:solidFill>
                  <a:srgbClr val="00B050"/>
                </a:solidFill>
                <a:latin typeface="Comic Sans MS" pitchFamily="66" charset="0"/>
              </a:rPr>
              <a:t>Se è  Arbitro </a:t>
            </a:r>
            <a:r>
              <a:rPr lang="it-IT" sz="2400" b="1" dirty="0" smtClean="0">
                <a:solidFill>
                  <a:srgbClr val="00B050"/>
                </a:solidFill>
                <a:latin typeface="Comic Sans MS" pitchFamily="66" charset="0"/>
              </a:rPr>
              <a:t>Principale:</a:t>
            </a:r>
            <a:endParaRPr lang="it-IT" sz="2000" dirty="0" smtClean="0"/>
          </a:p>
          <a:p>
            <a:pPr>
              <a:buFontTx/>
              <a:buChar char="-"/>
            </a:pPr>
            <a:r>
              <a:rPr lang="it-IT" sz="2000" dirty="0" smtClean="0"/>
              <a:t> AI</a:t>
            </a:r>
            <a:endParaRPr lang="it-IT" sz="2000" dirty="0" smtClean="0"/>
          </a:p>
          <a:p>
            <a:pPr>
              <a:buFontTx/>
              <a:buChar char="-"/>
            </a:pPr>
            <a:r>
              <a:rPr lang="it-IT" sz="2000" dirty="0" smtClean="0"/>
              <a:t> C</a:t>
            </a:r>
            <a:r>
              <a:rPr lang="it-IT" sz="2000" dirty="0" smtClean="0"/>
              <a:t>omunicare con i giocatori</a:t>
            </a:r>
          </a:p>
          <a:p>
            <a:pPr>
              <a:buFontTx/>
              <a:buChar char="-"/>
            </a:pPr>
            <a:r>
              <a:rPr lang="it-IT" sz="2000" dirty="0" smtClean="0"/>
              <a:t> Un </a:t>
            </a:r>
            <a:r>
              <a:rPr lang="it-IT" sz="2000" dirty="0" smtClean="0"/>
              <a:t>arbitro italiano, almeno AN, sarà </a:t>
            </a:r>
            <a:r>
              <a:rPr lang="it-IT" sz="2400" b="1" u="sng" dirty="0" smtClean="0">
                <a:solidFill>
                  <a:srgbClr val="00B050"/>
                </a:solidFill>
                <a:latin typeface="Comic Sans MS" pitchFamily="66" charset="0"/>
              </a:rPr>
              <a:t>Primo Collaboratore</a:t>
            </a:r>
            <a:r>
              <a:rPr lang="it-IT" sz="2400" b="1" dirty="0" smtClean="0">
                <a:solidFill>
                  <a:srgbClr val="00B050"/>
                </a:solidFill>
                <a:latin typeface="Comic Sans MS" pitchFamily="66" charset="0"/>
              </a:rPr>
              <a:t>.</a:t>
            </a:r>
            <a:endParaRPr lang="it-IT" sz="20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endParaRPr lang="it-IT" sz="2000" dirty="0" smtClean="0"/>
          </a:p>
          <a:p>
            <a:r>
              <a:rPr lang="it-IT" sz="2000" dirty="0" smtClean="0"/>
              <a:t>Quest’ultimo d</a:t>
            </a:r>
            <a:r>
              <a:rPr lang="it-IT" sz="2000" dirty="0" smtClean="0"/>
              <a:t>ovrà</a:t>
            </a:r>
            <a:r>
              <a:rPr lang="it-IT" sz="2000" dirty="0" smtClean="0"/>
              <a:t>:</a:t>
            </a:r>
          </a:p>
          <a:p>
            <a:pPr>
              <a:buFontTx/>
              <a:buChar char="-"/>
            </a:pPr>
            <a:endParaRPr lang="it-IT" sz="2000" dirty="0" smtClean="0"/>
          </a:p>
          <a:p>
            <a:r>
              <a:rPr lang="it-IT" sz="2000" dirty="0" smtClean="0"/>
              <a:t>- verificare </a:t>
            </a:r>
            <a:r>
              <a:rPr lang="it-IT" sz="2000" dirty="0" smtClean="0"/>
              <a:t>la corretta applicazione di specifiche norme previste dai regolamenti FSI e </a:t>
            </a:r>
            <a:r>
              <a:rPr lang="it-IT" sz="2000" dirty="0" smtClean="0"/>
              <a:t>non comprese </a:t>
            </a:r>
            <a:r>
              <a:rPr lang="it-IT" sz="2000" dirty="0" smtClean="0"/>
              <a:t>nei regolamenti FIDE;  </a:t>
            </a:r>
          </a:p>
          <a:p>
            <a:r>
              <a:rPr lang="it-IT" sz="2000" dirty="0" smtClean="0"/>
              <a:t>- predisporre </a:t>
            </a:r>
            <a:r>
              <a:rPr lang="it-IT" sz="2000" dirty="0" smtClean="0"/>
              <a:t>e inviare alla FSI la documentazione del torneo.</a:t>
            </a:r>
          </a:p>
          <a:p>
            <a:endParaRPr lang="it-IT" sz="2000" dirty="0" smtClean="0"/>
          </a:p>
          <a:p>
            <a:r>
              <a:rPr lang="it-IT" sz="2000" u="sng" dirty="0" smtClean="0"/>
              <a:t>Anche all’Arbitro straniero verranno assegnati i punteggi </a:t>
            </a:r>
            <a:r>
              <a:rPr lang="it-IT" sz="2000" u="sng" dirty="0" smtClean="0"/>
              <a:t>arbitrali </a:t>
            </a:r>
            <a:endParaRPr lang="it-IT" sz="2000" u="sng" dirty="0"/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3320717" y="169016"/>
            <a:ext cx="6189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DESIGNAZIONE CON RISERVA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04697" y="1299003"/>
            <a:ext cx="11638985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 smtClean="0">
                <a:solidFill>
                  <a:srgbClr val="0070C0"/>
                </a:solidFill>
                <a:latin typeface="Comic Sans MS" pitchFamily="66" charset="0"/>
              </a:rPr>
              <a:t>Come funziona?</a:t>
            </a:r>
          </a:p>
          <a:p>
            <a:endParaRPr lang="it-IT" sz="1600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t-IT" sz="2000" dirty="0" smtClean="0">
                <a:latin typeface="Comic Sans MS" pitchFamily="66" charset="0"/>
              </a:rPr>
              <a:t>Il designatore scrive una mail di richiesta accettazione della riserva.</a:t>
            </a:r>
          </a:p>
          <a:p>
            <a:pPr>
              <a:lnSpc>
                <a:spcPct val="150000"/>
              </a:lnSpc>
            </a:pPr>
            <a:endParaRPr lang="it-IT" sz="2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t-IT" sz="2000" dirty="0" smtClean="0">
                <a:latin typeface="Comic Sans MS" pitchFamily="66" charset="0"/>
              </a:rPr>
              <a:t>Non è obbligatorio accettare.</a:t>
            </a:r>
          </a:p>
          <a:p>
            <a:pPr>
              <a:lnSpc>
                <a:spcPct val="150000"/>
              </a:lnSpc>
            </a:pPr>
            <a:endParaRPr lang="it-IT" sz="2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t-IT" sz="2000" dirty="0" smtClean="0">
                <a:latin typeface="Comic Sans MS" pitchFamily="66" charset="0"/>
              </a:rPr>
              <a:t>In caso di risposta affermativa, l’arbitro verrà designato, ma verrà convocato in sede di torneo </a:t>
            </a:r>
          </a:p>
          <a:p>
            <a:pPr>
              <a:lnSpc>
                <a:spcPct val="150000"/>
              </a:lnSpc>
            </a:pPr>
            <a:r>
              <a:rPr lang="it-IT" sz="2000" dirty="0" smtClean="0">
                <a:latin typeface="Comic Sans MS" pitchFamily="66" charset="0"/>
              </a:rPr>
              <a:t>solo al superamento di x giocatori.</a:t>
            </a:r>
          </a:p>
          <a:p>
            <a:pPr>
              <a:lnSpc>
                <a:spcPct val="150000"/>
              </a:lnSpc>
            </a:pPr>
            <a:endParaRPr lang="it-IT" sz="2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t-IT" sz="2000" dirty="0" smtClean="0">
                <a:latin typeface="Comic Sans MS" pitchFamily="66" charset="0"/>
              </a:rPr>
              <a:t>L’Arbitro principale dovrà quindi informare il Designatore il prima possibile </a:t>
            </a:r>
          </a:p>
          <a:p>
            <a:pPr>
              <a:lnSpc>
                <a:spcPct val="150000"/>
              </a:lnSpc>
            </a:pPr>
            <a:r>
              <a:rPr lang="it-IT" sz="2000" dirty="0" smtClean="0">
                <a:latin typeface="Comic Sans MS" pitchFamily="66" charset="0"/>
              </a:rPr>
              <a:t>del superamento della soglia.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3407344" y="409647"/>
            <a:ext cx="6189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TORNEI CONCOMITANTI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808521" y="1544931"/>
            <a:ext cx="10395285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dirty="0" smtClean="0"/>
              <a:t>Qualora due o più manifestazioni diverse si svolgano nella stessa sede ed in tempi parzialmente o totalmente coincidenti, ove possibile sarà designato un unico staff arbitrale per tutte le manifestazioni.</a:t>
            </a:r>
            <a:endParaRPr lang="it-IT" sz="2800" dirty="0"/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2233062" y="303769"/>
            <a:ext cx="7392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COMUNICAZIONE DESIGNAZIONE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85010" y="1020851"/>
            <a:ext cx="1168507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dirty="0" smtClean="0">
                <a:latin typeface="Comic Sans MS" pitchFamily="66" charset="0"/>
              </a:rPr>
              <a:t>Invio mail </a:t>
            </a:r>
            <a:r>
              <a:rPr lang="it-IT" sz="2000" dirty="0" smtClean="0">
                <a:latin typeface="Comic Sans MS" pitchFamily="66" charset="0"/>
              </a:rPr>
              <a:t>di </a:t>
            </a:r>
            <a:r>
              <a:rPr lang="it-IT" sz="2000" dirty="0" smtClean="0">
                <a:latin typeface="Comic Sans MS" pitchFamily="66" charset="0"/>
              </a:rPr>
              <a:t>designazione </a:t>
            </a:r>
            <a:r>
              <a:rPr lang="it-IT" sz="2000" dirty="0" smtClean="0">
                <a:latin typeface="Comic Sans MS" pitchFamily="66" charset="0"/>
                <a:sym typeface="Wingdings" pitchFamily="2" charset="2"/>
              </a:rPr>
              <a:t> </a:t>
            </a:r>
            <a:r>
              <a:rPr lang="it-IT" sz="2400" b="1" dirty="0" smtClean="0">
                <a:solidFill>
                  <a:srgbClr val="0070C0"/>
                </a:solidFill>
                <a:latin typeface="Comic Sans MS" pitchFamily="66" charset="0"/>
                <a:sym typeface="Wingdings" pitchFamily="2" charset="2"/>
              </a:rPr>
              <a:t>a chi?</a:t>
            </a:r>
            <a:r>
              <a:rPr lang="it-IT" sz="2400" b="1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endParaRPr lang="it-IT" sz="2000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it-IT" sz="2000" dirty="0" smtClean="0">
              <a:latin typeface="Comic Sans MS" pitchFamily="66" charset="0"/>
            </a:endParaRPr>
          </a:p>
          <a:p>
            <a:r>
              <a:rPr lang="it-IT" sz="2000" dirty="0" smtClean="0">
                <a:latin typeface="Comic Sans MS" pitchFamily="66" charset="0"/>
              </a:rPr>
              <a:t>In casi di necessità e urgenza la designazione potrà essere comunicata all’Arbitro verbalmente. In tal caso nel più breve tempo possibile la CAF invierà designazione scritta.</a:t>
            </a:r>
          </a:p>
          <a:p>
            <a:endParaRPr lang="it-IT" sz="2000" dirty="0" smtClean="0">
              <a:latin typeface="Comic Sans MS" pitchFamily="66" charset="0"/>
            </a:endParaRPr>
          </a:p>
          <a:p>
            <a:r>
              <a:rPr lang="it-IT" sz="2000" dirty="0" smtClean="0">
                <a:latin typeface="Comic Sans MS" pitchFamily="66" charset="0"/>
              </a:rPr>
              <a:t>La designazione è da ritenere formalizzata solo dopo l’invio delle comunicazioni indicate.</a:t>
            </a:r>
          </a:p>
          <a:p>
            <a:endParaRPr lang="it-IT" sz="2000" dirty="0" smtClean="0">
              <a:latin typeface="Comic Sans MS" pitchFamily="66" charset="0"/>
            </a:endParaRPr>
          </a:p>
          <a:p>
            <a:r>
              <a:rPr lang="it-IT" sz="2000" dirty="0" smtClean="0">
                <a:latin typeface="Comic Sans MS" pitchFamily="66" charset="0"/>
              </a:rPr>
              <a:t>Agli </a:t>
            </a:r>
            <a:r>
              <a:rPr lang="it-IT" sz="2000" dirty="0" smtClean="0">
                <a:latin typeface="Comic Sans MS" pitchFamily="66" charset="0"/>
              </a:rPr>
              <a:t>Arbitri non designati sarà inviata apposita comunicazione, con la quale decadono  i vincoli di cui all’art. 6.6.</a:t>
            </a:r>
          </a:p>
          <a:p>
            <a:endParaRPr lang="it-IT" sz="20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r>
              <a:rPr lang="it-IT" sz="2800" b="1" dirty="0" smtClean="0">
                <a:solidFill>
                  <a:srgbClr val="00B050"/>
                </a:solidFill>
                <a:latin typeface="Comic Sans MS" pitchFamily="66" charset="0"/>
              </a:rPr>
              <a:t>ATTENZIONE!  </a:t>
            </a:r>
            <a:endParaRPr lang="it-IT" sz="28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endParaRPr lang="it-IT" sz="24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r>
              <a:rPr lang="it-IT" sz="2400" b="1" dirty="0" smtClean="0">
                <a:solidFill>
                  <a:srgbClr val="00B050"/>
                </a:solidFill>
                <a:latin typeface="Comic Sans MS" pitchFamily="66" charset="0"/>
              </a:rPr>
              <a:t>Anche </a:t>
            </a:r>
            <a:r>
              <a:rPr lang="it-IT" sz="2400" b="1" dirty="0" smtClean="0">
                <a:solidFill>
                  <a:srgbClr val="00B050"/>
                </a:solidFill>
                <a:latin typeface="Comic Sans MS" pitchFamily="66" charset="0"/>
              </a:rPr>
              <a:t>se non più vincolati è cortesia informare i designatori </a:t>
            </a:r>
            <a:r>
              <a:rPr lang="it-IT" sz="2400" b="1" dirty="0" smtClean="0">
                <a:solidFill>
                  <a:srgbClr val="00B050"/>
                </a:solidFill>
                <a:latin typeface="Comic Sans MS" pitchFamily="66" charset="0"/>
              </a:rPr>
              <a:t>di indisponibilità</a:t>
            </a:r>
            <a:r>
              <a:rPr lang="it-IT" sz="2400" b="1" dirty="0" smtClean="0">
                <a:solidFill>
                  <a:srgbClr val="00B050"/>
                </a:solidFill>
                <a:latin typeface="Comic Sans MS" pitchFamily="66" charset="0"/>
              </a:rPr>
              <a:t>!</a:t>
            </a:r>
            <a:endParaRPr lang="it-IT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3070460" y="371146"/>
            <a:ext cx="589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DESIGNAZIONI SUPPLETIVE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29389" y="1403727"/>
            <a:ext cx="1122305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dirty="0" smtClean="0">
                <a:latin typeface="Comic Sans MS" pitchFamily="66" charset="0"/>
              </a:rPr>
              <a:t> In caso di necessità di designazione di ulteriori Arbitri, il Designatore contatterà ( ed eventualmente designerà)  coloro che avevano dato la propria disponibilità.</a:t>
            </a:r>
          </a:p>
          <a:p>
            <a:pPr>
              <a:lnSpc>
                <a:spcPct val="150000"/>
              </a:lnSpc>
            </a:pPr>
            <a:endParaRPr lang="it-IT" sz="2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t-IT" sz="2000" dirty="0" smtClean="0">
                <a:latin typeface="Comic Sans MS" pitchFamily="66" charset="0"/>
              </a:rPr>
              <a:t>Nel caso nessuno di essi sia disponibile provvederà a cercare un altro arbitro che si renda disponibile.</a:t>
            </a:r>
          </a:p>
          <a:p>
            <a:pPr>
              <a:lnSpc>
                <a:spcPct val="150000"/>
              </a:lnSpc>
            </a:pPr>
            <a:endParaRPr lang="it-IT" sz="2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t-IT" sz="2000" b="1" dirty="0" smtClean="0">
                <a:solidFill>
                  <a:srgbClr val="00B050"/>
                </a:solidFill>
                <a:latin typeface="Comic Sans MS" pitchFamily="66" charset="0"/>
              </a:rPr>
              <a:t>Spetta all'Arbitro Principale monitorare il numero di iscritti e comunicare tempestivamente al Designatore l'eventuale necessità di designazioni suppletive.</a:t>
            </a:r>
          </a:p>
          <a:p>
            <a:pPr>
              <a:lnSpc>
                <a:spcPct val="150000"/>
              </a:lnSpc>
            </a:pPr>
            <a:endParaRPr lang="it-IT" sz="2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t-IT" sz="2000" dirty="0" smtClean="0">
                <a:latin typeface="Comic Sans MS" pitchFamily="66" charset="0"/>
              </a:rPr>
              <a:t>Casi di emergenza: entro e non oltre il completamento del primo turno di gioco.</a:t>
            </a: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4177365" y="419272"/>
            <a:ext cx="4119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TORNEI ANNULLATI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972152" y="1868443"/>
            <a:ext cx="106840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>
                <a:latin typeface="Comic Sans MS" pitchFamily="66" charset="0"/>
              </a:rPr>
              <a:t>Si devono informarne il Designatore e l'Amministratore del rating  tramite mail.</a:t>
            </a:r>
          </a:p>
          <a:p>
            <a:endParaRPr lang="it-IT" sz="2400" dirty="0" smtClean="0">
              <a:latin typeface="Comic Sans MS" pitchFamily="66" charset="0"/>
            </a:endParaRPr>
          </a:p>
          <a:p>
            <a:endParaRPr lang="it-IT" sz="2400" dirty="0" smtClean="0">
              <a:latin typeface="Comic Sans MS" pitchFamily="66" charset="0"/>
            </a:endParaRPr>
          </a:p>
          <a:p>
            <a:r>
              <a:rPr lang="it-IT" sz="2400" dirty="0" smtClean="0">
                <a:latin typeface="Comic Sans MS" pitchFamily="66" charset="0"/>
              </a:rPr>
              <a:t>L'Arbitro designato ha diritto al rimborso delle spese già sostenute</a:t>
            </a:r>
            <a:endParaRPr lang="it-IT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1280160" y="409647"/>
            <a:ext cx="8970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CAMPIONATI GIOVANILI E STUDENTESCHI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44892" y="1341709"/>
            <a:ext cx="11030552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latin typeface="Comic Sans MS" pitchFamily="66" charset="0"/>
              </a:rPr>
              <a:t>Per:</a:t>
            </a:r>
          </a:p>
          <a:p>
            <a:endParaRPr lang="it-IT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t-IT" dirty="0" smtClean="0">
                <a:latin typeface="Comic Sans MS" pitchFamily="66" charset="0"/>
              </a:rPr>
              <a:t>Fasi finali dei Campionati Giovanili (CIU18);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latin typeface="Comic Sans MS" pitchFamily="66" charset="0"/>
              </a:rPr>
              <a:t>Fasi finali dei Giochi Sportivi Studenteschi (TSS);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latin typeface="Comic Sans MS" pitchFamily="66" charset="0"/>
              </a:rPr>
              <a:t>Fasi finali dei Campionati Giovanili a Squadre (CISU18).</a:t>
            </a:r>
          </a:p>
          <a:p>
            <a:pPr>
              <a:lnSpc>
                <a:spcPct val="150000"/>
              </a:lnSpc>
            </a:pPr>
            <a:endParaRPr lang="it-IT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t-IT" u="sng" dirty="0" smtClean="0">
                <a:latin typeface="Comic Sans MS" pitchFamily="66" charset="0"/>
              </a:rPr>
              <a:t>Le designazioni terranno conto anche delle indicazioni fornite dal Direttore Nazionale.</a:t>
            </a:r>
          </a:p>
          <a:p>
            <a:pPr>
              <a:lnSpc>
                <a:spcPct val="150000"/>
              </a:lnSpc>
            </a:pPr>
            <a:endParaRPr lang="it-IT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t-IT" dirty="0" smtClean="0">
                <a:latin typeface="Comic Sans MS" pitchFamily="66" charset="0"/>
              </a:rPr>
              <a:t>Tra i collaboratori sarà designato almeno un addetto all’elaborazione dei dati</a:t>
            </a:r>
            <a:r>
              <a:rPr lang="it-IT" dirty="0" smtClean="0">
                <a:latin typeface="Comic Sans MS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it-IT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t-IT" dirty="0" smtClean="0">
                <a:latin typeface="Comic Sans MS" pitchFamily="66" charset="0"/>
              </a:rPr>
              <a:t>Ai fini di una maggiore rappresentatività, almeno il 50% dei collaboratori dovrà, ove possibile, provenire da regioni diverse da quella in cui si svolge la manifestazione e rappresentare un ampio spettro di regioni diverse tra loro.</a:t>
            </a:r>
            <a:endParaRPr lang="it-IT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1087656" y="332644"/>
            <a:ext cx="10327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CAMPIONATI ITALIANI INDIVIDUALI E A SQUADRE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94635" y="1194107"/>
            <a:ext cx="1116530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dirty="0" smtClean="0"/>
              <a:t>Campionato Italiano Assoluto, Femminile, Under 20;</a:t>
            </a:r>
          </a:p>
          <a:p>
            <a:pPr>
              <a:lnSpc>
                <a:spcPct val="150000"/>
              </a:lnSpc>
            </a:pPr>
            <a:r>
              <a:rPr lang="it-IT" sz="2000" dirty="0" smtClean="0"/>
              <a:t>Campionati d’Italia;</a:t>
            </a:r>
          </a:p>
          <a:p>
            <a:pPr>
              <a:lnSpc>
                <a:spcPct val="150000"/>
              </a:lnSpc>
            </a:pPr>
            <a:r>
              <a:rPr lang="it-IT" sz="2000" dirty="0" smtClean="0"/>
              <a:t>Campionato Italiano Seniores;</a:t>
            </a:r>
          </a:p>
          <a:p>
            <a:pPr>
              <a:lnSpc>
                <a:spcPct val="150000"/>
              </a:lnSpc>
            </a:pPr>
            <a:r>
              <a:rPr lang="it-IT" sz="2000" dirty="0" smtClean="0"/>
              <a:t>Campionato Italiano </a:t>
            </a:r>
            <a:r>
              <a:rPr lang="it-IT" sz="2000" dirty="0" err="1" smtClean="0"/>
              <a:t>Rapid</a:t>
            </a:r>
            <a:r>
              <a:rPr lang="it-IT" sz="2000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it-IT" sz="2000" dirty="0" smtClean="0"/>
              <a:t>Campionati Italiani a Squadre Assoluti, Femminili e Giovanili.</a:t>
            </a:r>
          </a:p>
          <a:p>
            <a:endParaRPr lang="it-IT" dirty="0" smtClean="0"/>
          </a:p>
          <a:p>
            <a:r>
              <a:rPr lang="it-IT" dirty="0" smtClean="0">
                <a:latin typeface="Comic Sans MS" pitchFamily="66" charset="0"/>
              </a:rPr>
              <a:t>Nel caso di più eventi concomitanti in un’unica manifestazione: unico staff arbitrale .</a:t>
            </a:r>
          </a:p>
          <a:p>
            <a:pPr>
              <a:lnSpc>
                <a:spcPct val="150000"/>
              </a:lnSpc>
            </a:pPr>
            <a:endParaRPr lang="it-IT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t-IT" dirty="0" smtClean="0">
                <a:latin typeface="Comic Sans MS" pitchFamily="66" charset="0"/>
              </a:rPr>
              <a:t>Manifestazioni collaterali, tornei secondari o altri eventi comunque collegati a quello principale, che abbiano luogo negli stessi giorni, anche se nella stessa sede, ai soli fini delle designazioni vanno considerati tornei autonomi e separati. </a:t>
            </a:r>
          </a:p>
          <a:p>
            <a:endParaRPr lang="it-IT" dirty="0" smtClean="0"/>
          </a:p>
          <a:p>
            <a:r>
              <a:rPr lang="it-IT" dirty="0" smtClean="0"/>
              <a:t>In tali casi </a:t>
            </a:r>
            <a:r>
              <a:rPr lang="it-IT" dirty="0" smtClean="0">
                <a:sym typeface="Wingdings" pitchFamily="2" charset="2"/>
              </a:rPr>
              <a:t> il</a:t>
            </a:r>
            <a:r>
              <a:rPr lang="it-IT" dirty="0" smtClean="0"/>
              <a:t> Designatore nomina un coordinatore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3994484" y="467399"/>
            <a:ext cx="3801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DISPONIBILITA’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10678" y="1341188"/>
            <a:ext cx="112647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/>
              <a:t>Disponibilità immesse oltre tali limiti potranno essere prese in considerazione a discrezione del Designatore.</a:t>
            </a:r>
          </a:p>
          <a:p>
            <a:pPr>
              <a:lnSpc>
                <a:spcPct val="150000"/>
              </a:lnSpc>
            </a:pPr>
            <a:endParaRPr lang="it-IT" sz="2400" dirty="0" smtClean="0"/>
          </a:p>
          <a:p>
            <a:pPr>
              <a:lnSpc>
                <a:spcPct val="150000"/>
              </a:lnSpc>
            </a:pPr>
            <a:r>
              <a:rPr lang="it-IT" sz="2400" dirty="0" smtClean="0">
                <a:latin typeface="Comic Sans MS" pitchFamily="66" charset="0"/>
              </a:rPr>
              <a:t>Devono essere casi particolari!!!!!</a:t>
            </a:r>
          </a:p>
        </p:txBody>
      </p:sp>
      <p:sp>
        <p:nvSpPr>
          <p:cNvPr id="6" name="Rettangolo 5"/>
          <p:cNvSpPr/>
          <p:nvPr/>
        </p:nvSpPr>
        <p:spPr>
          <a:xfrm>
            <a:off x="486076" y="4169410"/>
            <a:ext cx="112647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/>
              <a:t>Ogni Arbitro può indicare eventuali limitazioni alla propria disponibilità e disponibilità alternative per manifestazioni contemporanee.</a:t>
            </a:r>
          </a:p>
          <a:p>
            <a:pPr>
              <a:lnSpc>
                <a:spcPct val="150000"/>
              </a:lnSpc>
            </a:pPr>
            <a:endParaRPr lang="it-IT" sz="2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t-IT" sz="2400" dirty="0" smtClean="0">
                <a:latin typeface="Comic Sans MS" pitchFamily="66" charset="0"/>
              </a:rPr>
              <a:t>COME?????</a:t>
            </a: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1135780" y="255643"/>
            <a:ext cx="10077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CAMPIONATI ITALIANI INDIVIDUALI E A SQUADRE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25643" y="934225"/>
            <a:ext cx="11097929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dirty="0" smtClean="0">
                <a:latin typeface="Comic Sans MS" pitchFamily="66" charset="0"/>
              </a:rPr>
              <a:t>Il numero di Arbitri sarà calcolato sulla base del totale previsto dei giocatori della manifestazione,</a:t>
            </a:r>
          </a:p>
          <a:p>
            <a:pPr algn="ctr">
              <a:lnSpc>
                <a:spcPct val="150000"/>
              </a:lnSpc>
            </a:pPr>
            <a:r>
              <a:rPr lang="it-IT" sz="2400" b="1" dirty="0" smtClean="0">
                <a:solidFill>
                  <a:srgbClr val="0070C0"/>
                </a:solidFill>
                <a:latin typeface="Comic Sans MS" pitchFamily="66" charset="0"/>
              </a:rPr>
              <a:t>ma: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latin typeface="Comic Sans MS" pitchFamily="66" charset="0"/>
              </a:rPr>
              <a:t>-L’indicazione degli Arbitri per la finale CIA è di competenza della FSI. Se questa prerogativa non viene esercitata, e la manifestazione è isolata da altri eventi o campionati, sono designati due Arbitri.</a:t>
            </a:r>
          </a:p>
          <a:p>
            <a:pPr>
              <a:lnSpc>
                <a:spcPct val="150000"/>
              </a:lnSpc>
            </a:pPr>
            <a:endParaRPr lang="it-IT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t-IT" dirty="0" smtClean="0">
                <a:latin typeface="Comic Sans MS" pitchFamily="66" charset="0"/>
              </a:rPr>
              <a:t>-Per i raggruppamenti CIS, le designazioni terranno conto anche delle indicazioni fornite dal Direttore Nazionale CIS.</a:t>
            </a:r>
          </a:p>
          <a:p>
            <a:pPr>
              <a:lnSpc>
                <a:spcPct val="150000"/>
              </a:lnSpc>
            </a:pPr>
            <a:endParaRPr lang="it-IT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it-IT" dirty="0" smtClean="0">
                <a:latin typeface="Comic Sans MS" pitchFamily="66" charset="0"/>
              </a:rPr>
              <a:t>-Per le fasi finali dei CIS, indipendentemente dal numero di partecipanti, sono designati l’Arbitro Principale e almeno un collaboratore di categoria almeno AF. Il collaboratore potrà anche essere di categoria AN, purché abbia già frequentato il corso per il conseguimento di norma di AF e superato il relativo esame.</a:t>
            </a:r>
            <a:endParaRPr lang="it-IT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2204186" y="409647"/>
            <a:ext cx="7392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PUNTEGGI ARBITRALI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29389" y="1539573"/>
            <a:ext cx="11001675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/>
              <a:t>a. Evento di fascia A1: 8 punti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b. Evento di fascia A2: 6 punti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c. Evento di fascia B1: 4 punti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d. Evento di fascia B2: 2 punti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e. Evento di fascia C: 0 punti</a:t>
            </a:r>
          </a:p>
          <a:p>
            <a:pPr>
              <a:lnSpc>
                <a:spcPct val="150000"/>
              </a:lnSpc>
            </a:pPr>
            <a:endParaRPr lang="it-IT" sz="2400" dirty="0" smtClean="0"/>
          </a:p>
          <a:p>
            <a:pPr>
              <a:lnSpc>
                <a:spcPct val="150000"/>
              </a:lnSpc>
            </a:pPr>
            <a:r>
              <a:rPr lang="it-IT" sz="2400" dirty="0" smtClean="0"/>
              <a:t>All'Arbitro che per esigenze documentabili non termina il torneo, e al suo sostituto, non vengono attribuiti punti.</a:t>
            </a:r>
            <a:endParaRPr lang="it-IT" sz="2400" dirty="0"/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2204186" y="409647"/>
            <a:ext cx="7988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AGGIORNAMENTO PUNTEGGI ARBITRALI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80186" y="1335309"/>
            <a:ext cx="110048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/>
              <a:t>I punteggi sono calcolati totalizzando i tornei arbitrati e registrati negli ultimi dodici mesi; 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Fa fede la designazione da parte del Settore Arbitrale Italiano.</a:t>
            </a:r>
          </a:p>
          <a:p>
            <a:pPr>
              <a:lnSpc>
                <a:spcPct val="150000"/>
              </a:lnSpc>
            </a:pPr>
            <a:endParaRPr lang="it-IT" sz="2400" dirty="0" smtClean="0"/>
          </a:p>
          <a:p>
            <a:pPr>
              <a:lnSpc>
                <a:spcPct val="150000"/>
              </a:lnSpc>
            </a:pPr>
            <a:r>
              <a:rPr lang="it-IT" sz="2400" dirty="0" smtClean="0"/>
              <a:t>La CAF provvede all’aggiornamento dei punteggi mensilmente, entro l’ultimo giorno del mese.</a:t>
            </a:r>
          </a:p>
          <a:p>
            <a:pPr>
              <a:lnSpc>
                <a:spcPct val="150000"/>
              </a:lnSpc>
            </a:pPr>
            <a:endParaRPr lang="it-IT" sz="2400" dirty="0" smtClean="0"/>
          </a:p>
          <a:p>
            <a:pPr>
              <a:lnSpc>
                <a:spcPct val="150000"/>
              </a:lnSpc>
            </a:pPr>
            <a:r>
              <a:rPr lang="it-IT" sz="2400" dirty="0" smtClean="0"/>
              <a:t>Eventuali errori di aggiornamento potranno essere corretti anche in momenti diversi.</a:t>
            </a:r>
            <a:endParaRPr lang="it-IT" sz="2400" dirty="0"/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51413494-CA3B-4EBA-A059-58EB7B0A3FB3}"/>
              </a:ext>
            </a:extLst>
          </p:cNvPr>
          <p:cNvSpPr txBox="1"/>
          <p:nvPr/>
        </p:nvSpPr>
        <p:spPr>
          <a:xfrm>
            <a:off x="336885" y="1963554"/>
            <a:ext cx="44468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800" b="1" dirty="0" smtClean="0">
                <a:latin typeface="Comic Sans MS" pitchFamily="66" charset="0"/>
              </a:rPr>
              <a:t>Nella schermata delle disponibilità esistono le note: </a:t>
            </a:r>
          </a:p>
          <a:p>
            <a:pPr algn="just">
              <a:lnSpc>
                <a:spcPct val="150000"/>
              </a:lnSpc>
            </a:pPr>
            <a:r>
              <a:rPr lang="it-IT" sz="2800" b="1" dirty="0" smtClean="0">
                <a:latin typeface="Comic Sans MS" pitchFamily="66" charset="0"/>
              </a:rPr>
              <a:t>quando e perché usarle?</a:t>
            </a:r>
          </a:p>
          <a:p>
            <a:pPr algn="just">
              <a:lnSpc>
                <a:spcPct val="150000"/>
              </a:lnSpc>
            </a:pPr>
            <a:endParaRPr lang="it-IT" sz="32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endParaRPr lang="it-IT" sz="3200" b="1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3994484" y="467399"/>
            <a:ext cx="3801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DISPONIBILITA’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Segnaposto contenuto 8">
            <a:extLst>
              <a:ext uri="{FF2B5EF4-FFF2-40B4-BE49-F238E27FC236}">
                <a16:creationId xmlns="" xmlns:a16="http://schemas.microsoft.com/office/drawing/2014/main" id="{81DA3BAB-C8FB-641C-6580-03482625A0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768" y="1711574"/>
            <a:ext cx="6627968" cy="477104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3994484" y="467399"/>
            <a:ext cx="3801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DISPONIBILITA’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818146" y="1350813"/>
            <a:ext cx="108284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/>
              <a:t>La dichiarazione di disponibilità ad arbitrare comporta automaticamente l’accettazione della designazione.</a:t>
            </a:r>
          </a:p>
          <a:p>
            <a:pPr>
              <a:lnSpc>
                <a:spcPct val="150000"/>
              </a:lnSpc>
            </a:pPr>
            <a:endParaRPr lang="it-IT" sz="2400" dirty="0" smtClean="0"/>
          </a:p>
          <a:p>
            <a:pPr>
              <a:lnSpc>
                <a:spcPct val="150000"/>
              </a:lnSpc>
            </a:pPr>
            <a:r>
              <a:rPr lang="it-IT" sz="2400" dirty="0" err="1" smtClean="0">
                <a:latin typeface="Comic Sans MS" pitchFamily="66" charset="0"/>
              </a:rPr>
              <a:t>Quindi…</a:t>
            </a:r>
            <a:endParaRPr lang="it-IT" sz="2400" dirty="0"/>
          </a:p>
        </p:txBody>
      </p:sp>
      <p:sp>
        <p:nvSpPr>
          <p:cNvPr id="6" name="Rettangolo 5"/>
          <p:cNvSpPr/>
          <p:nvPr/>
        </p:nvSpPr>
        <p:spPr>
          <a:xfrm>
            <a:off x="1436082" y="4168360"/>
            <a:ext cx="590097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200" b="1" dirty="0" smtClean="0">
                <a:solidFill>
                  <a:srgbClr val="0070C0"/>
                </a:solidFill>
                <a:latin typeface="Comic Sans MS" pitchFamily="66" charset="0"/>
              </a:rPr>
              <a:t>La disponibilità è vincolante?</a:t>
            </a:r>
          </a:p>
          <a:p>
            <a:endParaRPr lang="it-IT" sz="3200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it-IT" sz="3200" b="1" dirty="0" smtClean="0">
                <a:solidFill>
                  <a:srgbClr val="0070C0"/>
                </a:solidFill>
                <a:latin typeface="Comic Sans MS" pitchFamily="66" charset="0"/>
              </a:rPr>
              <a:t>No, </a:t>
            </a:r>
            <a:r>
              <a:rPr lang="it-IT" sz="3200" b="1" dirty="0" err="1" smtClean="0">
                <a:solidFill>
                  <a:srgbClr val="0070C0"/>
                </a:solidFill>
                <a:latin typeface="Comic Sans MS" pitchFamily="66" charset="0"/>
              </a:rPr>
              <a:t>ma…</a:t>
            </a:r>
            <a:r>
              <a:rPr lang="it-IT" sz="3200" b="1" dirty="0" smtClean="0">
                <a:solidFill>
                  <a:srgbClr val="0070C0"/>
                </a:solidFill>
                <a:latin typeface="Comic Sans MS" pitchFamily="66" charset="0"/>
              </a:rPr>
              <a:t>..</a:t>
            </a:r>
            <a:endParaRPr lang="it-IT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51413494-CA3B-4EBA-A059-58EB7B0A3FB3}"/>
              </a:ext>
            </a:extLst>
          </p:cNvPr>
          <p:cNvSpPr txBox="1"/>
          <p:nvPr/>
        </p:nvSpPr>
        <p:spPr>
          <a:xfrm>
            <a:off x="837399" y="1626668"/>
            <a:ext cx="1102092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800" b="1" dirty="0" smtClean="0">
                <a:solidFill>
                  <a:srgbClr val="0070C0"/>
                </a:solidFill>
                <a:latin typeface="Comic Sans MS" pitchFamily="66" charset="0"/>
              </a:rPr>
              <a:t>Tutti gli arbitri possono mettere disponibilità in qualunque torneo, anzi i Designatori preferiscono avere più scelta.</a:t>
            </a:r>
          </a:p>
          <a:p>
            <a:pPr algn="just">
              <a:lnSpc>
                <a:spcPct val="150000"/>
              </a:lnSpc>
            </a:pPr>
            <a:endParaRPr lang="it-IT" sz="2800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endParaRPr lang="it-IT" sz="2800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endParaRPr lang="it-IT" sz="2800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it-IT" sz="3200" b="1" u="sng" dirty="0" smtClean="0">
                <a:solidFill>
                  <a:srgbClr val="00B050"/>
                </a:solidFill>
                <a:latin typeface="Comic Sans MS" pitchFamily="66" charset="0"/>
              </a:rPr>
              <a:t>Perché spesso ciò non avviene</a:t>
            </a:r>
            <a:r>
              <a:rPr lang="it-IT" sz="3200" b="1" u="sng" dirty="0" smtClean="0">
                <a:solidFill>
                  <a:srgbClr val="00B050"/>
                </a:solidFill>
                <a:latin typeface="Comic Sans MS" pitchFamily="66" charset="0"/>
              </a:rPr>
              <a:t>?</a:t>
            </a:r>
            <a:endParaRPr lang="it-IT" sz="3200" b="1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3445844" y="361521"/>
            <a:ext cx="4899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DISPONIBILITA’</a:t>
            </a:r>
            <a:endParaRPr lang="it-IT" sz="3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51413494-CA3B-4EBA-A059-58EB7B0A3FB3}"/>
              </a:ext>
            </a:extLst>
          </p:cNvPr>
          <p:cNvSpPr txBox="1"/>
          <p:nvPr/>
        </p:nvSpPr>
        <p:spPr>
          <a:xfrm>
            <a:off x="741145" y="1501540"/>
            <a:ext cx="1110755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it-IT" sz="28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it-IT" sz="2800" b="1" dirty="0" smtClean="0">
                <a:solidFill>
                  <a:srgbClr val="0070C0"/>
                </a:solidFill>
                <a:latin typeface="Comic Sans MS" pitchFamily="66" charset="0"/>
              </a:rPr>
              <a:t>In base alla categoria vi sono tornei adatti e altri no.</a:t>
            </a:r>
          </a:p>
          <a:p>
            <a:pPr algn="just">
              <a:lnSpc>
                <a:spcPct val="150000"/>
              </a:lnSpc>
            </a:pPr>
            <a:endParaRPr lang="it-IT" sz="28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endParaRPr lang="it-IT" sz="28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endParaRPr lang="it-IT" sz="28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it-IT" sz="3200" b="1" dirty="0" smtClean="0">
                <a:solidFill>
                  <a:srgbClr val="00B050"/>
                </a:solidFill>
                <a:latin typeface="Comic Sans MS" pitchFamily="66" charset="0"/>
              </a:rPr>
              <a:t>Perché?  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3436220" y="467399"/>
            <a:ext cx="4360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DISPONIBILITA’</a:t>
            </a:r>
            <a:endParaRPr lang="it-IT" sz="3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51413494-CA3B-4EBA-A059-58EB7B0A3FB3}"/>
              </a:ext>
            </a:extLst>
          </p:cNvPr>
          <p:cNvSpPr txBox="1"/>
          <p:nvPr/>
        </p:nvSpPr>
        <p:spPr>
          <a:xfrm>
            <a:off x="279132" y="1337911"/>
            <a:ext cx="115888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it-IT" sz="2400" b="1" u="sng" dirty="0" smtClean="0">
                <a:solidFill>
                  <a:srgbClr val="0070C0"/>
                </a:solidFill>
                <a:latin typeface="Comic Sans MS" pitchFamily="66" charset="0"/>
              </a:rPr>
              <a:t>AR</a:t>
            </a:r>
            <a:r>
              <a:rPr lang="it-IT" sz="2400" b="1" dirty="0" smtClean="0">
                <a:solidFill>
                  <a:srgbClr val="0070C0"/>
                </a:solidFill>
                <a:latin typeface="Comic Sans MS" pitchFamily="66" charset="0"/>
              </a:rPr>
              <a:t>: no promozioni o variazioni graduatoria internazionale </a:t>
            </a:r>
            <a:r>
              <a:rPr lang="it-IT" sz="2400" b="1" dirty="0" err="1" smtClean="0">
                <a:solidFill>
                  <a:srgbClr val="0070C0"/>
                </a:solidFill>
                <a:latin typeface="Comic Sans MS" pitchFamily="66" charset="0"/>
              </a:rPr>
              <a:t>Elo</a:t>
            </a:r>
            <a:r>
              <a:rPr lang="it-IT" sz="2400" b="1" dirty="0" smtClean="0">
                <a:solidFill>
                  <a:srgbClr val="0070C0"/>
                </a:solidFill>
                <a:latin typeface="Comic Sans MS" pitchFamily="66" charset="0"/>
              </a:rPr>
              <a:t> FIDE; </a:t>
            </a:r>
            <a:r>
              <a:rPr lang="it-IT" sz="2400" b="1" dirty="0" err="1" smtClean="0">
                <a:solidFill>
                  <a:srgbClr val="0070C0"/>
                </a:solidFill>
                <a:latin typeface="Comic Sans MS" pitchFamily="66" charset="0"/>
              </a:rPr>
              <a:t>Rapid</a:t>
            </a:r>
            <a:r>
              <a:rPr lang="it-IT" sz="2400" b="1" dirty="0" smtClean="0">
                <a:solidFill>
                  <a:srgbClr val="0070C0"/>
                </a:solidFill>
                <a:latin typeface="Comic Sans MS" pitchFamily="66" charset="0"/>
              </a:rPr>
              <a:t> e Blitz; altri su deroga. (Fascia C)</a:t>
            </a:r>
          </a:p>
          <a:p>
            <a:pPr algn="just">
              <a:lnSpc>
                <a:spcPct val="200000"/>
              </a:lnSpc>
            </a:pPr>
            <a:r>
              <a:rPr lang="it-IT" sz="2400" b="1" u="sng" dirty="0" smtClean="0">
                <a:solidFill>
                  <a:srgbClr val="0070C0"/>
                </a:solidFill>
                <a:latin typeface="Comic Sans MS" pitchFamily="66" charset="0"/>
              </a:rPr>
              <a:t>ACN:</a:t>
            </a:r>
            <a:r>
              <a:rPr lang="it-IT" sz="2400" b="1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it-IT" sz="2400" b="1" dirty="0" smtClean="0">
                <a:solidFill>
                  <a:srgbClr val="0070C0"/>
                </a:solidFill>
                <a:latin typeface="Comic Sans MS" pitchFamily="66" charset="0"/>
              </a:rPr>
              <a:t>manifestazioni per le quali siano previste variazioni nella graduatoria internazionale purché abbiano meno di sette TURNI (fascia B2)</a:t>
            </a:r>
          </a:p>
          <a:p>
            <a:pPr algn="just">
              <a:lnSpc>
                <a:spcPct val="200000"/>
              </a:lnSpc>
            </a:pPr>
            <a:r>
              <a:rPr lang="it-IT" sz="2400" b="1" u="sng" dirty="0" smtClean="0">
                <a:solidFill>
                  <a:srgbClr val="0070C0"/>
                </a:solidFill>
                <a:latin typeface="Comic Sans MS" pitchFamily="66" charset="0"/>
              </a:rPr>
              <a:t>AN</a:t>
            </a:r>
            <a:r>
              <a:rPr lang="it-IT" sz="2400" b="1" dirty="0" smtClean="0">
                <a:solidFill>
                  <a:srgbClr val="0070C0"/>
                </a:solidFill>
                <a:latin typeface="Comic Sans MS" pitchFamily="66" charset="0"/>
              </a:rPr>
              <a:t>: B1</a:t>
            </a:r>
          </a:p>
          <a:p>
            <a:pPr algn="just">
              <a:lnSpc>
                <a:spcPct val="200000"/>
              </a:lnSpc>
            </a:pPr>
            <a:r>
              <a:rPr lang="it-IT" sz="2400" b="1" u="sng" dirty="0" smtClean="0">
                <a:solidFill>
                  <a:srgbClr val="0070C0"/>
                </a:solidFill>
                <a:latin typeface="Comic Sans MS" pitchFamily="66" charset="0"/>
              </a:rPr>
              <a:t>AF e AI</a:t>
            </a:r>
            <a:r>
              <a:rPr lang="it-IT" sz="2400" b="1" dirty="0" smtClean="0">
                <a:solidFill>
                  <a:srgbClr val="0070C0"/>
                </a:solidFill>
                <a:latin typeface="Comic Sans MS" pitchFamily="66" charset="0"/>
              </a:rPr>
              <a:t>: fascia A1, A2.</a:t>
            </a:r>
            <a:endParaRPr lang="it-IT" sz="2400" b="1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3D0CAFD-08FA-48AB-B7C3-C5894D4849D0}"/>
              </a:ext>
            </a:extLst>
          </p:cNvPr>
          <p:cNvSpPr txBox="1"/>
          <p:nvPr/>
        </p:nvSpPr>
        <p:spPr>
          <a:xfrm>
            <a:off x="2839453" y="467399"/>
            <a:ext cx="62371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RSA Art. 26, 27, 28, 29</a:t>
            </a:r>
            <a:endParaRPr lang="it-IT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51413494-CA3B-4EBA-A059-58EB7B0A3FB3}"/>
              </a:ext>
            </a:extLst>
          </p:cNvPr>
          <p:cNvSpPr txBox="1"/>
          <p:nvPr/>
        </p:nvSpPr>
        <p:spPr>
          <a:xfrm>
            <a:off x="202130" y="1145405"/>
            <a:ext cx="115888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3200" b="1" dirty="0" smtClean="0">
                <a:solidFill>
                  <a:srgbClr val="0070C0"/>
                </a:solidFill>
                <a:latin typeface="Comic Sans MS" pitchFamily="66" charset="0"/>
              </a:rPr>
              <a:t>Si parla </a:t>
            </a:r>
            <a:r>
              <a:rPr lang="it-IT" sz="3200" b="1" dirty="0" smtClean="0">
                <a:solidFill>
                  <a:srgbClr val="0070C0"/>
                </a:solidFill>
                <a:latin typeface="Comic Sans MS" pitchFamily="66" charset="0"/>
              </a:rPr>
              <a:t>di Arbitri principali.</a:t>
            </a:r>
          </a:p>
          <a:p>
            <a:pPr algn="just">
              <a:lnSpc>
                <a:spcPct val="150000"/>
              </a:lnSpc>
            </a:pPr>
            <a:endParaRPr lang="it-IT" sz="32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it-IT" sz="3200" b="1" dirty="0" smtClean="0">
                <a:solidFill>
                  <a:srgbClr val="00B050"/>
                </a:solidFill>
                <a:latin typeface="Comic Sans MS" pitchFamily="66" charset="0"/>
              </a:rPr>
              <a:t>Come collaboratori nessuna limitazione, ma </a:t>
            </a:r>
          </a:p>
          <a:p>
            <a:pPr algn="ctr">
              <a:lnSpc>
                <a:spcPct val="150000"/>
              </a:lnSpc>
            </a:pPr>
            <a:endParaRPr lang="it-IT" sz="32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it-IT" sz="3200" b="1" dirty="0" smtClean="0">
                <a:solidFill>
                  <a:srgbClr val="FF0000"/>
                </a:solidFill>
                <a:latin typeface="Comic Sans MS" pitchFamily="66" charset="0"/>
              </a:rPr>
              <a:t>ATTENZIONE!!!!</a:t>
            </a:r>
          </a:p>
          <a:p>
            <a:pPr algn="just">
              <a:lnSpc>
                <a:spcPct val="150000"/>
              </a:lnSpc>
            </a:pPr>
            <a:endParaRPr lang="it-IT" sz="3200" b="1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3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9575</TotalTime>
  <Words>1793</Words>
  <Application>Microsoft Office PowerPoint</Application>
  <PresentationFormat>Personalizzato</PresentationFormat>
  <Paragraphs>229</Paragraphs>
  <Slides>32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3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Antonella</dc:creator>
  <cp:lastModifiedBy>Antonella Lay</cp:lastModifiedBy>
  <cp:revision>183</cp:revision>
  <dcterms:created xsi:type="dcterms:W3CDTF">2020-09-24T14:17:06Z</dcterms:created>
  <dcterms:modified xsi:type="dcterms:W3CDTF">2024-02-24T11:40:11Z</dcterms:modified>
</cp:coreProperties>
</file>