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5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32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394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6485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120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23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046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498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98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26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61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694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4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11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81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6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1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11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76423" y="1122363"/>
            <a:ext cx="10071161" cy="2387600"/>
          </a:xfrm>
        </p:spPr>
        <p:txBody>
          <a:bodyPr>
            <a:normAutofit/>
          </a:bodyPr>
          <a:lstStyle/>
          <a:p>
            <a:r>
              <a:rPr lang="it-IT" dirty="0"/>
              <a:t>FEDERAZIONE SCACCHISTICA ITALIANA</a:t>
            </a:r>
            <a:br>
              <a:rPr lang="it-IT" dirty="0"/>
            </a:br>
            <a:r>
              <a:rPr lang="it-IT" dirty="0"/>
              <a:t>SEMINARIO NAZIONALE SETTORE ARBITRALE 2023</a:t>
            </a:r>
            <a:endParaRPr lang="it-IT" sz="3000" i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76424" y="3602037"/>
            <a:ext cx="9829621" cy="3316348"/>
          </a:xfrm>
        </p:spPr>
        <p:txBody>
          <a:bodyPr>
            <a:normAutofit fontScale="47500" lnSpcReduction="20000"/>
          </a:bodyPr>
          <a:lstStyle/>
          <a:p>
            <a:r>
              <a:rPr lang="it-IT" sz="12300" b="1" dirty="0"/>
              <a:t>IL NUOVO REGOLAMENTO CALENDARIO</a:t>
            </a:r>
          </a:p>
          <a:p>
            <a:endParaRPr lang="it-IT" dirty="0"/>
          </a:p>
          <a:p>
            <a:r>
              <a:rPr lang="en-GB" sz="6800" dirty="0"/>
              <a:t>MARCO BIAGIOLI – IA (A’)</a:t>
            </a:r>
          </a:p>
        </p:txBody>
      </p:sp>
    </p:spTree>
    <p:extLst>
      <p:ext uri="{BB962C8B-B14F-4D97-AF65-F5344CB8AC3E}">
        <p14:creationId xmlns:p14="http://schemas.microsoft.com/office/powerpoint/2010/main" val="726883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PRINCIPI DEL NUOVO REGOLAMENTO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83894"/>
          </a:xfrm>
        </p:spPr>
        <p:txBody>
          <a:bodyPr>
            <a:normAutofit/>
          </a:bodyPr>
          <a:lstStyle/>
          <a:p>
            <a:pPr algn="just"/>
            <a:r>
              <a:rPr lang="it-IT" dirty="0"/>
              <a:t>Autorizzazione in base alla caratteristiche del torneo e non al periodo di svolgimento;</a:t>
            </a:r>
          </a:p>
          <a:p>
            <a:pPr algn="just"/>
            <a:r>
              <a:rPr lang="it-IT" dirty="0"/>
              <a:t>Abolizione della sovrapposizione di competenze tra Calendario e Comitati Regionali;</a:t>
            </a:r>
          </a:p>
          <a:p>
            <a:pPr algn="just"/>
            <a:r>
              <a:rPr lang="it-IT" dirty="0"/>
              <a:t>Procedura organica e chiara;</a:t>
            </a:r>
          </a:p>
          <a:p>
            <a:pPr algn="just"/>
            <a:r>
              <a:rPr lang="it-IT" dirty="0"/>
              <a:t>Tempi certi;</a:t>
            </a:r>
          </a:p>
          <a:p>
            <a:pPr algn="just"/>
            <a:r>
              <a:rPr lang="it-IT" dirty="0"/>
              <a:t>Non sovrapposizione di eventi simili.</a:t>
            </a:r>
          </a:p>
        </p:txBody>
      </p:sp>
    </p:spTree>
    <p:extLst>
      <p:ext uri="{BB962C8B-B14F-4D97-AF65-F5344CB8AC3E}">
        <p14:creationId xmlns:p14="http://schemas.microsoft.com/office/powerpoint/2010/main" val="4001173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2: REQUISITI MINIMI DI AUTORIZZAZIONE</a:t>
            </a:r>
            <a:br>
              <a:rPr lang="it-IT" dirty="0"/>
            </a:br>
            <a:r>
              <a:rPr lang="it-IT" dirty="0"/>
              <a:t>(Valido per CALENDARIO E C.R.)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83894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dirty="0"/>
              <a:t>a) lo svolgimento dell’intera manifestazione, o di un singolo torneo in essa incluso, non sia vincolato a un numero minimo di partecipanti;</a:t>
            </a:r>
          </a:p>
          <a:p>
            <a:pPr algn="just"/>
            <a:r>
              <a:rPr lang="it-IT" dirty="0"/>
              <a:t>b) il montepremi di classifica non sia vincolato al numero dei partecipanti;</a:t>
            </a:r>
          </a:p>
          <a:p>
            <a:pPr algn="just"/>
            <a:r>
              <a:rPr lang="it-IT" dirty="0"/>
              <a:t>c) la partecipazione alla manifestazione, né le condizioni di partecipazione, o le quote di iscrizione, non siano vincolati in alcun modo a determinate condizioni di soggiorno;</a:t>
            </a:r>
          </a:p>
          <a:p>
            <a:pPr algn="just"/>
            <a:r>
              <a:rPr lang="it-IT" dirty="0"/>
              <a:t>d) Siano state regolarmente versate le tasse di omologazione di precedenti tornei.</a:t>
            </a:r>
          </a:p>
        </p:txBody>
      </p:sp>
    </p:spTree>
    <p:extLst>
      <p:ext uri="{BB962C8B-B14F-4D97-AF65-F5344CB8AC3E}">
        <p14:creationId xmlns:p14="http://schemas.microsoft.com/office/powerpoint/2010/main" val="199623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ART. 10-14: CHI è CHI</a:t>
            </a:r>
            <a:br>
              <a:rPr lang="it-IT" dirty="0"/>
            </a:br>
            <a:r>
              <a:rPr lang="it-IT" dirty="0"/>
              <a:t>(Valido per CALENDARIO E C.R.)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8389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a) il Consiglio Federale: gestisce le autorizzazioni di manifestazioni istituzionali per cui esistono specifici bandi (FONTI: regolamento calendario, bandi);</a:t>
            </a:r>
          </a:p>
          <a:p>
            <a:pPr algn="just"/>
            <a:r>
              <a:rPr lang="it-IT" dirty="0"/>
              <a:t>b) la Commissione Calendario: gestisce le autorizzazioni di competenza centrale, escluse quelle di competenze del Consiglio Federale (FONTI: solo regolamento calendario);</a:t>
            </a:r>
          </a:p>
          <a:p>
            <a:pPr algn="just"/>
            <a:r>
              <a:rPr lang="it-IT" dirty="0"/>
              <a:t>b) il Comitato Regionale gestisce le autorizzazioni di competenza periferica (FONTI: regolamento calendario e EVENTUALI regolamenti locali);</a:t>
            </a:r>
          </a:p>
          <a:p>
            <a:pPr algn="just"/>
            <a:r>
              <a:rPr lang="it-IT" dirty="0"/>
              <a:t>c) Responsabile Calendario: attua la gestione operativa;</a:t>
            </a:r>
          </a:p>
          <a:p>
            <a:pPr algn="just"/>
            <a:r>
              <a:rPr lang="it-IT" dirty="0"/>
              <a:t>d) Proponente: l’organizzatore.</a:t>
            </a:r>
          </a:p>
        </p:txBody>
      </p:sp>
    </p:spTree>
    <p:extLst>
      <p:ext uri="{BB962C8B-B14F-4D97-AF65-F5344CB8AC3E}">
        <p14:creationId xmlns:p14="http://schemas.microsoft.com/office/powerpoint/2010/main" val="334198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ART. 4-9: TIPI DI TORNEI</a:t>
            </a:r>
            <a:br>
              <a:rPr lang="it-IT" dirty="0"/>
            </a:br>
            <a:r>
              <a:rPr lang="it-IT" dirty="0"/>
              <a:t>(Valido per CALENDARIO E C.R.)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8389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A1: le finali di un Campionato italiano a cadenza standard e le manifestazioni che contengono almeno un torneo valido per le norme internazionali dei giocatori;</a:t>
            </a:r>
          </a:p>
          <a:p>
            <a:pPr algn="just"/>
            <a:r>
              <a:rPr lang="it-IT" dirty="0"/>
              <a:t>A2: la finale del Trofeo Scacchi Scuola e le manifestazioni che contengono almeno un torneo valido per le norme di maestro FSI, esclusi i tornei infrasettimanali;</a:t>
            </a:r>
          </a:p>
          <a:p>
            <a:pPr algn="just"/>
            <a:r>
              <a:rPr lang="it-IT" dirty="0"/>
              <a:t>B1: manifestazioni che contengono uno o più tornei a cadenza standard giocati con formula week-end o in giorni consecutivi, la cui partecipazione complessiva degli ultimi due anni a tutti i tornei a cadenza standard che la compongono ha superato i 130 giocatori e i raggruppamenti del Campionato Italiano a Squadre con più di 30 squadre;</a:t>
            </a:r>
          </a:p>
          <a:p>
            <a:pPr algn="just"/>
            <a:r>
              <a:rPr lang="it-IT" dirty="0"/>
              <a:t>B2: altre manifestazioni che contengono uno o più tornei a cadenza standard giocati con formula weekend o in giorni consecutivi e altri raggruppamenti del Campionato Italiano a Squadre non rientranti in quelle di cui all’art. 7, co. 1, lett. b);</a:t>
            </a:r>
          </a:p>
          <a:p>
            <a:pPr algn="just"/>
            <a:r>
              <a:rPr lang="it-IT" dirty="0"/>
              <a:t>C: tutti gli altri.</a:t>
            </a:r>
          </a:p>
        </p:txBody>
      </p:sp>
    </p:spTree>
    <p:extLst>
      <p:ext uri="{BB962C8B-B14F-4D97-AF65-F5344CB8AC3E}">
        <p14:creationId xmlns:p14="http://schemas.microsoft.com/office/powerpoint/2010/main" val="2973918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ART. 15-16: CHI FA COSA</a:t>
            </a:r>
            <a:br>
              <a:rPr lang="it-IT" dirty="0"/>
            </a:br>
            <a:r>
              <a:rPr lang="it-IT" dirty="0"/>
              <a:t>(Valido per CALENDARIO E C.R.)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83894"/>
          </a:xfrm>
        </p:spPr>
        <p:txBody>
          <a:bodyPr>
            <a:normAutofit/>
          </a:bodyPr>
          <a:lstStyle/>
          <a:p>
            <a:pPr algn="just"/>
            <a:r>
              <a:rPr lang="it-IT" dirty="0"/>
              <a:t>Consiglio Federale: manifestazioni per cui esiste una gara e manifestazioni indette da organi sovranazionali;</a:t>
            </a:r>
          </a:p>
          <a:p>
            <a:pPr algn="just"/>
            <a:r>
              <a:rPr lang="it-IT" dirty="0"/>
              <a:t>Commissione Calendario: A1, A2, B1;</a:t>
            </a:r>
          </a:p>
          <a:p>
            <a:pPr algn="just"/>
            <a:r>
              <a:rPr lang="it-IT" dirty="0"/>
              <a:t>Comitati Regionali o Delegazioni Regionali: B2, C e manifestazioni delegate.</a:t>
            </a:r>
          </a:p>
        </p:txBody>
      </p:sp>
    </p:spTree>
    <p:extLst>
      <p:ext uri="{BB962C8B-B14F-4D97-AF65-F5344CB8AC3E}">
        <p14:creationId xmlns:p14="http://schemas.microsoft.com/office/powerpoint/2010/main" val="714111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ART. 32-36: BANDI (Valido per CALENDARIO E C.R.)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8389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it-IT" dirty="0"/>
              <a:t>CONTENUTO MINIMO DEL BANDO</a:t>
            </a:r>
          </a:p>
          <a:p>
            <a:pPr marL="0" indent="0" algn="just">
              <a:buNone/>
            </a:pPr>
            <a:r>
              <a:rPr lang="it-IT" dirty="0"/>
              <a:t>a) Il sistema o i sistemi di abbinamento della manifestazione;</a:t>
            </a:r>
          </a:p>
          <a:p>
            <a:pPr marL="0" indent="0" algn="just">
              <a:buNone/>
            </a:pPr>
            <a:r>
              <a:rPr lang="it-IT" dirty="0"/>
              <a:t>b) I criteri di spareggio adottati;</a:t>
            </a:r>
          </a:p>
          <a:p>
            <a:pPr marL="0" indent="0" algn="just">
              <a:buNone/>
            </a:pPr>
            <a:r>
              <a:rPr lang="it-IT" dirty="0"/>
              <a:t>c) Gli avvisi riguardanti la disciplina dei dispositivi elettronici;</a:t>
            </a:r>
          </a:p>
          <a:p>
            <a:pPr marL="0" indent="0" algn="just">
              <a:buNone/>
            </a:pPr>
            <a:r>
              <a:rPr lang="it-IT" dirty="0"/>
              <a:t>d) Il montepremi e la sua suddivisione;</a:t>
            </a:r>
          </a:p>
          <a:p>
            <a:pPr marL="0" indent="0" algn="just">
              <a:buNone/>
            </a:pPr>
            <a:r>
              <a:rPr lang="it-IT" dirty="0"/>
              <a:t>e) Il calendario del torneo;</a:t>
            </a:r>
          </a:p>
          <a:p>
            <a:pPr marL="0" indent="0" algn="just">
              <a:buNone/>
            </a:pPr>
            <a:r>
              <a:rPr lang="it-IT" dirty="0"/>
              <a:t>f) La disciplina dei mezzi punti BYE;</a:t>
            </a:r>
          </a:p>
          <a:p>
            <a:pPr marL="0" indent="0" algn="just">
              <a:buNone/>
            </a:pPr>
            <a:r>
              <a:rPr lang="it-IT" dirty="0"/>
              <a:t>g) Il numero delle eventuali wild cards ammesse;</a:t>
            </a:r>
          </a:p>
          <a:p>
            <a:pPr marL="0" indent="0" algn="just">
              <a:buNone/>
            </a:pPr>
            <a:r>
              <a:rPr lang="it-IT" dirty="0"/>
              <a:t>h) Il logo della Federazione.</a:t>
            </a:r>
          </a:p>
        </p:txBody>
      </p:sp>
    </p:spTree>
    <p:extLst>
      <p:ext uri="{BB962C8B-B14F-4D97-AF65-F5344CB8AC3E}">
        <p14:creationId xmlns:p14="http://schemas.microsoft.com/office/powerpoint/2010/main" val="2304259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ART. 32-36: BANDI (Valido per CALENDARIO E C.R.)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8389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it-IT" dirty="0"/>
              <a:t>Modifiche al bando non sono consentite se non con l’approvazione dell’organo competente per l’approvazione.</a:t>
            </a:r>
          </a:p>
          <a:p>
            <a:pPr algn="just"/>
            <a:r>
              <a:rPr lang="it-IT" dirty="0"/>
              <a:t>Il proponente può chiedere all’organo competente per l’approvazione di modificare il bando approvato.</a:t>
            </a:r>
          </a:p>
          <a:p>
            <a:pPr algn="just"/>
            <a:r>
              <a:rPr lang="it-IT" dirty="0"/>
              <a:t>Le clausole di cui all’art. 33, co. 1, lett. f) g) non possono in alcun caso essere modificate dopo l’approvazione del bando.</a:t>
            </a:r>
          </a:p>
          <a:p>
            <a:pPr algn="just"/>
            <a:r>
              <a:rPr lang="it-IT" dirty="0"/>
              <a:t>Eventuali clausole di libera modifica unilaterale del bando non hanno effetto rispetto ai contenuti di cui all’art. 33.</a:t>
            </a:r>
          </a:p>
          <a:p>
            <a:pPr algn="just"/>
            <a:r>
              <a:rPr lang="it-IT" dirty="0"/>
              <a:t>Modifiche al bando non autorizzate non hanno effetto ai fini dello svolgimento della manifestazione.</a:t>
            </a:r>
          </a:p>
          <a:p>
            <a:pPr algn="just"/>
            <a:r>
              <a:rPr lang="it-IT" dirty="0"/>
              <a:t>La verifica del rispetto delle condizioni del bando avviene nel rispetto del Titolo V del Regolamento per il Settore Arbitrale.</a:t>
            </a:r>
          </a:p>
          <a:p>
            <a:pPr algn="just"/>
            <a:r>
              <a:rPr lang="it-IT" dirty="0"/>
              <a:t>Gli arbitri disapplicano eventuali modifiche al bando che non siano state preventivamente autorizzate.</a:t>
            </a:r>
          </a:p>
          <a:p>
            <a:pPr algn="just"/>
            <a:r>
              <a:rPr lang="it-IT" dirty="0"/>
              <a:t>Manifestazioni che si svolgano in difformità da quanto preveduto dal bando possono non essere omologate.</a:t>
            </a:r>
          </a:p>
        </p:txBody>
      </p:sp>
    </p:spTree>
    <p:extLst>
      <p:ext uri="{BB962C8B-B14F-4D97-AF65-F5344CB8AC3E}">
        <p14:creationId xmlns:p14="http://schemas.microsoft.com/office/powerpoint/2010/main" val="39118202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1161</TotalTime>
  <Words>761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1" baseType="lpstr">
      <vt:lpstr>Arial</vt:lpstr>
      <vt:lpstr>Tw Cen MT</vt:lpstr>
      <vt:lpstr>Circuito</vt:lpstr>
      <vt:lpstr>FEDERAZIONE SCACCHISTICA ITALIANA SEMINARIO NAZIONALE SETTORE ARBITRALE 2023</vt:lpstr>
      <vt:lpstr>PRINCIPI DEL NUOVO REGOLAMENTO</vt:lpstr>
      <vt:lpstr>ART. 2: REQUISITI MINIMI DI AUTORIZZAZIONE (Valido per CALENDARIO E C.R.)</vt:lpstr>
      <vt:lpstr>ART. 10-14: CHI è CHI (Valido per CALENDARIO E C.R.)</vt:lpstr>
      <vt:lpstr>ART. 4-9: TIPI DI TORNEI (Valido per CALENDARIO E C.R.)</vt:lpstr>
      <vt:lpstr>ART. 15-16: CHI FA COSA (Valido per CALENDARIO E C.R.)</vt:lpstr>
      <vt:lpstr>ART. 32-36: BANDI (Valido per CALENDARIO E C.R.)</vt:lpstr>
      <vt:lpstr>ART. 32-36: BANDI (Valido per CALENDARIO E C.R.)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EQUAL OPPORTUNITY WORKSHOP THESSALONIKI, 20th – 22nd sept. 2019  &lt;&lt;SEMINAR FOR ARBITERS&gt;&gt;</dc:title>
  <dc:creator>I-Hooo</dc:creator>
  <cp:lastModifiedBy>Marco Biagioli</cp:lastModifiedBy>
  <cp:revision>59</cp:revision>
  <dcterms:created xsi:type="dcterms:W3CDTF">2019-09-18T18:09:50Z</dcterms:created>
  <dcterms:modified xsi:type="dcterms:W3CDTF">2023-02-07T16:49:33Z</dcterms:modified>
</cp:coreProperties>
</file>