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363" r:id="rId3"/>
    <p:sldId id="470" r:id="rId4"/>
    <p:sldId id="257" r:id="rId5"/>
    <p:sldId id="354" r:id="rId6"/>
    <p:sldId id="360" r:id="rId7"/>
    <p:sldId id="361" r:id="rId8"/>
    <p:sldId id="365" r:id="rId9"/>
    <p:sldId id="366" r:id="rId10"/>
    <p:sldId id="452" r:id="rId11"/>
    <p:sldId id="453" r:id="rId12"/>
    <p:sldId id="462" r:id="rId13"/>
    <p:sldId id="451" r:id="rId14"/>
    <p:sldId id="371" r:id="rId15"/>
    <p:sldId id="370" r:id="rId16"/>
    <p:sldId id="466" r:id="rId17"/>
    <p:sldId id="468" r:id="rId18"/>
    <p:sldId id="469" r:id="rId19"/>
    <p:sldId id="471" r:id="rId20"/>
    <p:sldId id="362" r:id="rId21"/>
    <p:sldId id="356" r:id="rId22"/>
    <p:sldId id="357" r:id="rId23"/>
    <p:sldId id="358" r:id="rId24"/>
    <p:sldId id="472" r:id="rId25"/>
    <p:sldId id="367" r:id="rId26"/>
    <p:sldId id="368" r:id="rId27"/>
    <p:sldId id="369" r:id="rId28"/>
    <p:sldId id="374" r:id="rId29"/>
    <p:sldId id="375" r:id="rId30"/>
    <p:sldId id="372" r:id="rId31"/>
    <p:sldId id="359" r:id="rId32"/>
    <p:sldId id="364" r:id="rId33"/>
    <p:sldId id="376" r:id="rId34"/>
    <p:sldId id="454" r:id="rId35"/>
    <p:sldId id="467" r:id="rId36"/>
    <p:sldId id="378" r:id="rId37"/>
    <p:sldId id="460" r:id="rId38"/>
    <p:sldId id="461" r:id="rId39"/>
    <p:sldId id="379" r:id="rId40"/>
    <p:sldId id="463" r:id="rId41"/>
    <p:sldId id="455" r:id="rId42"/>
    <p:sldId id="456" r:id="rId43"/>
    <p:sldId id="457" r:id="rId44"/>
    <p:sldId id="465" r:id="rId4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ile medio 2 - Color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38" y="6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51A704-44A3-445C-876E-BB8A18FEE816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D9F1DB6A-7FFF-456E-8D70-49B8F638FDB8}">
      <dgm:prSet/>
      <dgm:spPr/>
      <dgm:t>
        <a:bodyPr/>
        <a:lstStyle/>
        <a:p>
          <a:r>
            <a:rPr lang="it-IT" dirty="0"/>
            <a:t>5</a:t>
          </a:r>
        </a:p>
      </dgm:t>
    </dgm:pt>
    <dgm:pt modelId="{6197A1C9-F26A-4CF1-BEEB-637937AF0EFE}" type="parTrans" cxnId="{58144740-27EC-4E77-B7D5-01E29C6F8D66}">
      <dgm:prSet/>
      <dgm:spPr/>
      <dgm:t>
        <a:bodyPr/>
        <a:lstStyle/>
        <a:p>
          <a:endParaRPr lang="it-IT"/>
        </a:p>
      </dgm:t>
    </dgm:pt>
    <dgm:pt modelId="{8AAA19C5-4BE7-4AD2-87FD-A545246EBDED}" type="sibTrans" cxnId="{58144740-27EC-4E77-B7D5-01E29C6F8D66}">
      <dgm:prSet/>
      <dgm:spPr/>
      <dgm:t>
        <a:bodyPr/>
        <a:lstStyle/>
        <a:p>
          <a:endParaRPr lang="it-IT"/>
        </a:p>
      </dgm:t>
    </dgm:pt>
    <dgm:pt modelId="{006658A9-A743-42FB-9EC3-861C76F242D8}">
      <dgm:prSet/>
      <dgm:spPr/>
      <dgm:t>
        <a:bodyPr/>
        <a:lstStyle/>
        <a:p>
          <a:r>
            <a:rPr lang="it-IT" dirty="0"/>
            <a:t>6</a:t>
          </a:r>
        </a:p>
      </dgm:t>
    </dgm:pt>
    <dgm:pt modelId="{E4157959-7E05-4501-A4A9-FE7FE8C63C4F}" type="parTrans" cxnId="{0E0C9B4F-B6E1-42C9-B01F-6EE1AA8A1AB0}">
      <dgm:prSet/>
      <dgm:spPr/>
      <dgm:t>
        <a:bodyPr/>
        <a:lstStyle/>
        <a:p>
          <a:endParaRPr lang="it-IT"/>
        </a:p>
      </dgm:t>
    </dgm:pt>
    <dgm:pt modelId="{4B4900BF-2EE2-4C73-B5FB-A66661FE1D6B}" type="sibTrans" cxnId="{0E0C9B4F-B6E1-42C9-B01F-6EE1AA8A1AB0}">
      <dgm:prSet/>
      <dgm:spPr/>
      <dgm:t>
        <a:bodyPr/>
        <a:lstStyle/>
        <a:p>
          <a:endParaRPr lang="it-IT"/>
        </a:p>
      </dgm:t>
    </dgm:pt>
    <dgm:pt modelId="{87C0AD3B-1F58-48A1-9D68-9914D585D94D}">
      <dgm:prSet/>
      <dgm:spPr/>
      <dgm:t>
        <a:bodyPr/>
        <a:lstStyle/>
        <a:p>
          <a:r>
            <a:rPr lang="it-IT" dirty="0"/>
            <a:t>7</a:t>
          </a:r>
        </a:p>
      </dgm:t>
    </dgm:pt>
    <dgm:pt modelId="{AE604B5F-0028-485B-B5D1-622978A33003}" type="parTrans" cxnId="{BAADB03A-C482-4A36-B57F-FDD27DBEA987}">
      <dgm:prSet/>
      <dgm:spPr/>
      <dgm:t>
        <a:bodyPr/>
        <a:lstStyle/>
        <a:p>
          <a:endParaRPr lang="it-IT"/>
        </a:p>
      </dgm:t>
    </dgm:pt>
    <dgm:pt modelId="{9A8B8D98-B595-4900-AB61-2E76BF43D55D}" type="sibTrans" cxnId="{BAADB03A-C482-4A36-B57F-FDD27DBEA987}">
      <dgm:prSet/>
      <dgm:spPr/>
      <dgm:t>
        <a:bodyPr/>
        <a:lstStyle/>
        <a:p>
          <a:endParaRPr lang="it-IT"/>
        </a:p>
      </dgm:t>
    </dgm:pt>
    <dgm:pt modelId="{9A2CC62B-6F09-46D3-8F1F-B3BB91D09581}">
      <dgm:prSet/>
      <dgm:spPr/>
      <dgm:t>
        <a:bodyPr/>
        <a:lstStyle/>
        <a:p>
          <a:r>
            <a:rPr lang="it-IT" dirty="0"/>
            <a:t>8</a:t>
          </a:r>
        </a:p>
      </dgm:t>
    </dgm:pt>
    <dgm:pt modelId="{035E0694-FA28-4762-9437-B50538F3BF44}" type="parTrans" cxnId="{9C57889C-219C-4992-BF66-E4703C56FBA3}">
      <dgm:prSet/>
      <dgm:spPr/>
      <dgm:t>
        <a:bodyPr/>
        <a:lstStyle/>
        <a:p>
          <a:endParaRPr lang="it-IT"/>
        </a:p>
      </dgm:t>
    </dgm:pt>
    <dgm:pt modelId="{D9AAE076-2E0A-441C-AB2E-52E1FFD1787B}" type="sibTrans" cxnId="{9C57889C-219C-4992-BF66-E4703C56FBA3}">
      <dgm:prSet/>
      <dgm:spPr/>
      <dgm:t>
        <a:bodyPr/>
        <a:lstStyle/>
        <a:p>
          <a:endParaRPr lang="it-IT"/>
        </a:p>
      </dgm:t>
    </dgm:pt>
    <dgm:pt modelId="{207E5A13-8940-4108-AB26-CF37A307A482}">
      <dgm:prSet/>
      <dgm:spPr/>
      <dgm:t>
        <a:bodyPr/>
        <a:lstStyle/>
        <a:p>
          <a:r>
            <a:rPr lang="it-IT" dirty="0"/>
            <a:t>9</a:t>
          </a:r>
        </a:p>
      </dgm:t>
    </dgm:pt>
    <dgm:pt modelId="{2282F224-399A-46F9-9B0F-1367788BDD67}" type="parTrans" cxnId="{D00C5895-9A0C-4E84-A90F-A6EA2294C171}">
      <dgm:prSet/>
      <dgm:spPr/>
      <dgm:t>
        <a:bodyPr/>
        <a:lstStyle/>
        <a:p>
          <a:endParaRPr lang="it-IT"/>
        </a:p>
      </dgm:t>
    </dgm:pt>
    <dgm:pt modelId="{8F6F7674-C0AD-42E9-8F4B-E31E8AD18EE2}" type="sibTrans" cxnId="{D00C5895-9A0C-4E84-A90F-A6EA2294C171}">
      <dgm:prSet/>
      <dgm:spPr/>
      <dgm:t>
        <a:bodyPr/>
        <a:lstStyle/>
        <a:p>
          <a:endParaRPr lang="it-IT"/>
        </a:p>
      </dgm:t>
    </dgm:pt>
    <dgm:pt modelId="{77569920-DD5F-441A-8E37-A2E79B3D0764}" type="pres">
      <dgm:prSet presAssocID="{7051A704-44A3-445C-876E-BB8A18FEE816}" presName="rootnode" presStyleCnt="0">
        <dgm:presLayoutVars>
          <dgm:chMax/>
          <dgm:chPref/>
          <dgm:dir/>
          <dgm:animLvl val="lvl"/>
        </dgm:presLayoutVars>
      </dgm:prSet>
      <dgm:spPr/>
    </dgm:pt>
    <dgm:pt modelId="{5CE78B64-BB73-4BAE-87D2-95EDD3F92367}" type="pres">
      <dgm:prSet presAssocID="{D9F1DB6A-7FFF-456E-8D70-49B8F638FDB8}" presName="composite" presStyleCnt="0"/>
      <dgm:spPr/>
    </dgm:pt>
    <dgm:pt modelId="{A3EE8CE0-4FBC-4CB8-86ED-D9AA83B78AD7}" type="pres">
      <dgm:prSet presAssocID="{D9F1DB6A-7FFF-456E-8D70-49B8F638FDB8}" presName="LShape" presStyleLbl="alignNode1" presStyleIdx="0" presStyleCnt="9"/>
      <dgm:spPr/>
    </dgm:pt>
    <dgm:pt modelId="{B89F71EA-2F01-4155-8443-A0C01774A5C7}" type="pres">
      <dgm:prSet presAssocID="{D9F1DB6A-7FFF-456E-8D70-49B8F638FDB8}" presName="ParentText" presStyleLbl="revTx" presStyleIdx="0" presStyleCnt="5">
        <dgm:presLayoutVars>
          <dgm:chMax val="0"/>
          <dgm:chPref val="0"/>
          <dgm:bulletEnabled val="1"/>
        </dgm:presLayoutVars>
      </dgm:prSet>
      <dgm:spPr/>
    </dgm:pt>
    <dgm:pt modelId="{59858378-3F48-4112-9216-71155D0E6336}" type="pres">
      <dgm:prSet presAssocID="{D9F1DB6A-7FFF-456E-8D70-49B8F638FDB8}" presName="Triangle" presStyleLbl="alignNode1" presStyleIdx="1" presStyleCnt="9"/>
      <dgm:spPr/>
    </dgm:pt>
    <dgm:pt modelId="{F3FF28F9-99E4-4A45-9B18-2DE54C8544C8}" type="pres">
      <dgm:prSet presAssocID="{8AAA19C5-4BE7-4AD2-87FD-A545246EBDED}" presName="sibTrans" presStyleCnt="0"/>
      <dgm:spPr/>
    </dgm:pt>
    <dgm:pt modelId="{D5682028-3935-4BF0-9998-B70CB5092B79}" type="pres">
      <dgm:prSet presAssocID="{8AAA19C5-4BE7-4AD2-87FD-A545246EBDED}" presName="space" presStyleCnt="0"/>
      <dgm:spPr/>
    </dgm:pt>
    <dgm:pt modelId="{2FCA8DC4-66C8-4D4B-B28D-7F72A1D78225}" type="pres">
      <dgm:prSet presAssocID="{006658A9-A743-42FB-9EC3-861C76F242D8}" presName="composite" presStyleCnt="0"/>
      <dgm:spPr/>
    </dgm:pt>
    <dgm:pt modelId="{6C290142-A7C2-461E-B75D-3CC7D9F6E526}" type="pres">
      <dgm:prSet presAssocID="{006658A9-A743-42FB-9EC3-861C76F242D8}" presName="LShape" presStyleLbl="alignNode1" presStyleIdx="2" presStyleCnt="9"/>
      <dgm:spPr/>
    </dgm:pt>
    <dgm:pt modelId="{58F4F5BC-6DCE-4F06-9DA8-71C00BBFF467}" type="pres">
      <dgm:prSet presAssocID="{006658A9-A743-42FB-9EC3-861C76F242D8}" presName="ParentText" presStyleLbl="revTx" presStyleIdx="1" presStyleCnt="5">
        <dgm:presLayoutVars>
          <dgm:chMax val="0"/>
          <dgm:chPref val="0"/>
          <dgm:bulletEnabled val="1"/>
        </dgm:presLayoutVars>
      </dgm:prSet>
      <dgm:spPr/>
    </dgm:pt>
    <dgm:pt modelId="{417E9741-9E04-499F-A9E0-DD85EE3989E0}" type="pres">
      <dgm:prSet presAssocID="{006658A9-A743-42FB-9EC3-861C76F242D8}" presName="Triangle" presStyleLbl="alignNode1" presStyleIdx="3" presStyleCnt="9"/>
      <dgm:spPr/>
    </dgm:pt>
    <dgm:pt modelId="{4360C3D1-C842-4C1D-BB71-41AAC1A7FD9E}" type="pres">
      <dgm:prSet presAssocID="{4B4900BF-2EE2-4C73-B5FB-A66661FE1D6B}" presName="sibTrans" presStyleCnt="0"/>
      <dgm:spPr/>
    </dgm:pt>
    <dgm:pt modelId="{2D666485-702A-4293-9879-C0C3DAC5B516}" type="pres">
      <dgm:prSet presAssocID="{4B4900BF-2EE2-4C73-B5FB-A66661FE1D6B}" presName="space" presStyleCnt="0"/>
      <dgm:spPr/>
    </dgm:pt>
    <dgm:pt modelId="{7F038849-4734-4345-BB54-7B1C968512C9}" type="pres">
      <dgm:prSet presAssocID="{87C0AD3B-1F58-48A1-9D68-9914D585D94D}" presName="composite" presStyleCnt="0"/>
      <dgm:spPr/>
    </dgm:pt>
    <dgm:pt modelId="{04194C63-4867-483A-8F44-7289A78D0854}" type="pres">
      <dgm:prSet presAssocID="{87C0AD3B-1F58-48A1-9D68-9914D585D94D}" presName="LShape" presStyleLbl="alignNode1" presStyleIdx="4" presStyleCnt="9"/>
      <dgm:spPr/>
    </dgm:pt>
    <dgm:pt modelId="{F5ACA4D8-9EC8-425F-B551-ECEF04658CD5}" type="pres">
      <dgm:prSet presAssocID="{87C0AD3B-1F58-48A1-9D68-9914D585D94D}" presName="ParentText" presStyleLbl="revTx" presStyleIdx="2" presStyleCnt="5">
        <dgm:presLayoutVars>
          <dgm:chMax val="0"/>
          <dgm:chPref val="0"/>
          <dgm:bulletEnabled val="1"/>
        </dgm:presLayoutVars>
      </dgm:prSet>
      <dgm:spPr/>
    </dgm:pt>
    <dgm:pt modelId="{C5FABF09-EA75-4C2F-B5B7-631D0744C806}" type="pres">
      <dgm:prSet presAssocID="{87C0AD3B-1F58-48A1-9D68-9914D585D94D}" presName="Triangle" presStyleLbl="alignNode1" presStyleIdx="5" presStyleCnt="9"/>
      <dgm:spPr/>
    </dgm:pt>
    <dgm:pt modelId="{71D2ECE7-E479-40E1-8663-0EE6A8924C5E}" type="pres">
      <dgm:prSet presAssocID="{9A8B8D98-B595-4900-AB61-2E76BF43D55D}" presName="sibTrans" presStyleCnt="0"/>
      <dgm:spPr/>
    </dgm:pt>
    <dgm:pt modelId="{879D7966-4204-4E4F-9DDE-04BC8A49B219}" type="pres">
      <dgm:prSet presAssocID="{9A8B8D98-B595-4900-AB61-2E76BF43D55D}" presName="space" presStyleCnt="0"/>
      <dgm:spPr/>
    </dgm:pt>
    <dgm:pt modelId="{1286CD47-4DC5-456C-8829-79CEDC9F2283}" type="pres">
      <dgm:prSet presAssocID="{9A2CC62B-6F09-46D3-8F1F-B3BB91D09581}" presName="composite" presStyleCnt="0"/>
      <dgm:spPr/>
    </dgm:pt>
    <dgm:pt modelId="{4AD7CDA1-61E8-491E-B1E8-0F77AAC14965}" type="pres">
      <dgm:prSet presAssocID="{9A2CC62B-6F09-46D3-8F1F-B3BB91D09581}" presName="LShape" presStyleLbl="alignNode1" presStyleIdx="6" presStyleCnt="9"/>
      <dgm:spPr/>
    </dgm:pt>
    <dgm:pt modelId="{6ABDDF6A-AB8D-4B90-BF62-D692C2380CC3}" type="pres">
      <dgm:prSet presAssocID="{9A2CC62B-6F09-46D3-8F1F-B3BB91D09581}" presName="ParentText" presStyleLbl="revTx" presStyleIdx="3" presStyleCnt="5">
        <dgm:presLayoutVars>
          <dgm:chMax val="0"/>
          <dgm:chPref val="0"/>
          <dgm:bulletEnabled val="1"/>
        </dgm:presLayoutVars>
      </dgm:prSet>
      <dgm:spPr/>
    </dgm:pt>
    <dgm:pt modelId="{2AE67FF5-DEDF-4361-8227-9FBDA2C83B7E}" type="pres">
      <dgm:prSet presAssocID="{9A2CC62B-6F09-46D3-8F1F-B3BB91D09581}" presName="Triangle" presStyleLbl="alignNode1" presStyleIdx="7" presStyleCnt="9"/>
      <dgm:spPr/>
    </dgm:pt>
    <dgm:pt modelId="{FF3D3313-CE2A-414D-A6BA-06C5DEFE283E}" type="pres">
      <dgm:prSet presAssocID="{D9AAE076-2E0A-441C-AB2E-52E1FFD1787B}" presName="sibTrans" presStyleCnt="0"/>
      <dgm:spPr/>
    </dgm:pt>
    <dgm:pt modelId="{2986548E-C73C-42DF-9D81-D98BCAC98472}" type="pres">
      <dgm:prSet presAssocID="{D9AAE076-2E0A-441C-AB2E-52E1FFD1787B}" presName="space" presStyleCnt="0"/>
      <dgm:spPr/>
    </dgm:pt>
    <dgm:pt modelId="{8C754882-5AE2-4019-AF6C-F6D1360EABB1}" type="pres">
      <dgm:prSet presAssocID="{207E5A13-8940-4108-AB26-CF37A307A482}" presName="composite" presStyleCnt="0"/>
      <dgm:spPr/>
    </dgm:pt>
    <dgm:pt modelId="{AE3556B3-CEB7-41C3-99E6-E3F5E9FE4D8B}" type="pres">
      <dgm:prSet presAssocID="{207E5A13-8940-4108-AB26-CF37A307A482}" presName="LShape" presStyleLbl="alignNode1" presStyleIdx="8" presStyleCnt="9"/>
      <dgm:spPr/>
    </dgm:pt>
    <dgm:pt modelId="{FA2E7622-EBF3-4D5B-BAAA-B78CAA5E069E}" type="pres">
      <dgm:prSet presAssocID="{207E5A13-8940-4108-AB26-CF37A307A482}" presName="ParentText" presStyleLbl="revTx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D3617E1B-9284-47C1-B57C-4DFCAA34A0B1}" type="presOf" srcId="{7051A704-44A3-445C-876E-BB8A18FEE816}" destId="{77569920-DD5F-441A-8E37-A2E79B3D0764}" srcOrd="0" destOrd="0" presId="urn:microsoft.com/office/officeart/2009/3/layout/StepUpProcess"/>
    <dgm:cxn modelId="{BAADB03A-C482-4A36-B57F-FDD27DBEA987}" srcId="{7051A704-44A3-445C-876E-BB8A18FEE816}" destId="{87C0AD3B-1F58-48A1-9D68-9914D585D94D}" srcOrd="2" destOrd="0" parTransId="{AE604B5F-0028-485B-B5D1-622978A33003}" sibTransId="{9A8B8D98-B595-4900-AB61-2E76BF43D55D}"/>
    <dgm:cxn modelId="{58144740-27EC-4E77-B7D5-01E29C6F8D66}" srcId="{7051A704-44A3-445C-876E-BB8A18FEE816}" destId="{D9F1DB6A-7FFF-456E-8D70-49B8F638FDB8}" srcOrd="0" destOrd="0" parTransId="{6197A1C9-F26A-4CF1-BEEB-637937AF0EFE}" sibTransId="{8AAA19C5-4BE7-4AD2-87FD-A545246EBDED}"/>
    <dgm:cxn modelId="{C5D8F946-766D-41BF-BE60-61C1E209FECC}" type="presOf" srcId="{006658A9-A743-42FB-9EC3-861C76F242D8}" destId="{58F4F5BC-6DCE-4F06-9DA8-71C00BBFF467}" srcOrd="0" destOrd="0" presId="urn:microsoft.com/office/officeart/2009/3/layout/StepUpProcess"/>
    <dgm:cxn modelId="{3AA6B148-B2B5-4511-B5D4-E799EFAA2E37}" type="presOf" srcId="{D9F1DB6A-7FFF-456E-8D70-49B8F638FDB8}" destId="{B89F71EA-2F01-4155-8443-A0C01774A5C7}" srcOrd="0" destOrd="0" presId="urn:microsoft.com/office/officeart/2009/3/layout/StepUpProcess"/>
    <dgm:cxn modelId="{0E0C9B4F-B6E1-42C9-B01F-6EE1AA8A1AB0}" srcId="{7051A704-44A3-445C-876E-BB8A18FEE816}" destId="{006658A9-A743-42FB-9EC3-861C76F242D8}" srcOrd="1" destOrd="0" parTransId="{E4157959-7E05-4501-A4A9-FE7FE8C63C4F}" sibTransId="{4B4900BF-2EE2-4C73-B5FB-A66661FE1D6B}"/>
    <dgm:cxn modelId="{D00C5895-9A0C-4E84-A90F-A6EA2294C171}" srcId="{7051A704-44A3-445C-876E-BB8A18FEE816}" destId="{207E5A13-8940-4108-AB26-CF37A307A482}" srcOrd="4" destOrd="0" parTransId="{2282F224-399A-46F9-9B0F-1367788BDD67}" sibTransId="{8F6F7674-C0AD-42E9-8F4B-E31E8AD18EE2}"/>
    <dgm:cxn modelId="{252F6397-F633-4713-BCBC-988C32F0CCF2}" type="presOf" srcId="{207E5A13-8940-4108-AB26-CF37A307A482}" destId="{FA2E7622-EBF3-4D5B-BAAA-B78CAA5E069E}" srcOrd="0" destOrd="0" presId="urn:microsoft.com/office/officeart/2009/3/layout/StepUpProcess"/>
    <dgm:cxn modelId="{9C57889C-219C-4992-BF66-E4703C56FBA3}" srcId="{7051A704-44A3-445C-876E-BB8A18FEE816}" destId="{9A2CC62B-6F09-46D3-8F1F-B3BB91D09581}" srcOrd="3" destOrd="0" parTransId="{035E0694-FA28-4762-9437-B50538F3BF44}" sibTransId="{D9AAE076-2E0A-441C-AB2E-52E1FFD1787B}"/>
    <dgm:cxn modelId="{904A07CC-369D-481A-BCB9-B34B1F473840}" type="presOf" srcId="{87C0AD3B-1F58-48A1-9D68-9914D585D94D}" destId="{F5ACA4D8-9EC8-425F-B551-ECEF04658CD5}" srcOrd="0" destOrd="0" presId="urn:microsoft.com/office/officeart/2009/3/layout/StepUpProcess"/>
    <dgm:cxn modelId="{264111D2-69EF-43A3-9EC6-993DBEE68610}" type="presOf" srcId="{9A2CC62B-6F09-46D3-8F1F-B3BB91D09581}" destId="{6ABDDF6A-AB8D-4B90-BF62-D692C2380CC3}" srcOrd="0" destOrd="0" presId="urn:microsoft.com/office/officeart/2009/3/layout/StepUpProcess"/>
    <dgm:cxn modelId="{FFC55EA2-545E-411A-BAE6-AEA0B8D988D8}" type="presParOf" srcId="{77569920-DD5F-441A-8E37-A2E79B3D0764}" destId="{5CE78B64-BB73-4BAE-87D2-95EDD3F92367}" srcOrd="0" destOrd="0" presId="urn:microsoft.com/office/officeart/2009/3/layout/StepUpProcess"/>
    <dgm:cxn modelId="{BC6F8598-8382-46F5-AD18-F43D0B7B18D6}" type="presParOf" srcId="{5CE78B64-BB73-4BAE-87D2-95EDD3F92367}" destId="{A3EE8CE0-4FBC-4CB8-86ED-D9AA83B78AD7}" srcOrd="0" destOrd="0" presId="urn:microsoft.com/office/officeart/2009/3/layout/StepUpProcess"/>
    <dgm:cxn modelId="{93424F2D-ADB7-4EDA-A8B1-B13B264A2E13}" type="presParOf" srcId="{5CE78B64-BB73-4BAE-87D2-95EDD3F92367}" destId="{B89F71EA-2F01-4155-8443-A0C01774A5C7}" srcOrd="1" destOrd="0" presId="urn:microsoft.com/office/officeart/2009/3/layout/StepUpProcess"/>
    <dgm:cxn modelId="{D8549646-DDC5-4F8C-8201-26068FF1A56B}" type="presParOf" srcId="{5CE78B64-BB73-4BAE-87D2-95EDD3F92367}" destId="{59858378-3F48-4112-9216-71155D0E6336}" srcOrd="2" destOrd="0" presId="urn:microsoft.com/office/officeart/2009/3/layout/StepUpProcess"/>
    <dgm:cxn modelId="{7F9EEA3D-9AF4-4A0A-BBD6-E04CF4C8A4BD}" type="presParOf" srcId="{77569920-DD5F-441A-8E37-A2E79B3D0764}" destId="{F3FF28F9-99E4-4A45-9B18-2DE54C8544C8}" srcOrd="1" destOrd="0" presId="urn:microsoft.com/office/officeart/2009/3/layout/StepUpProcess"/>
    <dgm:cxn modelId="{04185687-6C71-4EF4-BE23-56C82AADDB07}" type="presParOf" srcId="{F3FF28F9-99E4-4A45-9B18-2DE54C8544C8}" destId="{D5682028-3935-4BF0-9998-B70CB5092B79}" srcOrd="0" destOrd="0" presId="urn:microsoft.com/office/officeart/2009/3/layout/StepUpProcess"/>
    <dgm:cxn modelId="{FD536235-5139-47A1-B118-AD4AB1D56187}" type="presParOf" srcId="{77569920-DD5F-441A-8E37-A2E79B3D0764}" destId="{2FCA8DC4-66C8-4D4B-B28D-7F72A1D78225}" srcOrd="2" destOrd="0" presId="urn:microsoft.com/office/officeart/2009/3/layout/StepUpProcess"/>
    <dgm:cxn modelId="{67FA258D-FBE9-499F-A358-367FF9A97979}" type="presParOf" srcId="{2FCA8DC4-66C8-4D4B-B28D-7F72A1D78225}" destId="{6C290142-A7C2-461E-B75D-3CC7D9F6E526}" srcOrd="0" destOrd="0" presId="urn:microsoft.com/office/officeart/2009/3/layout/StepUpProcess"/>
    <dgm:cxn modelId="{9421BD11-408F-4774-BA78-3BBAA876F633}" type="presParOf" srcId="{2FCA8DC4-66C8-4D4B-B28D-7F72A1D78225}" destId="{58F4F5BC-6DCE-4F06-9DA8-71C00BBFF467}" srcOrd="1" destOrd="0" presId="urn:microsoft.com/office/officeart/2009/3/layout/StepUpProcess"/>
    <dgm:cxn modelId="{7648E5A0-BFEB-425B-BED1-9875AAE2B580}" type="presParOf" srcId="{2FCA8DC4-66C8-4D4B-B28D-7F72A1D78225}" destId="{417E9741-9E04-499F-A9E0-DD85EE3989E0}" srcOrd="2" destOrd="0" presId="urn:microsoft.com/office/officeart/2009/3/layout/StepUpProcess"/>
    <dgm:cxn modelId="{1C5B6694-1CEA-4CA7-9EE3-CAB354DCB3A5}" type="presParOf" srcId="{77569920-DD5F-441A-8E37-A2E79B3D0764}" destId="{4360C3D1-C842-4C1D-BB71-41AAC1A7FD9E}" srcOrd="3" destOrd="0" presId="urn:microsoft.com/office/officeart/2009/3/layout/StepUpProcess"/>
    <dgm:cxn modelId="{D89AF457-06B6-455E-A922-CD2412A26E0C}" type="presParOf" srcId="{4360C3D1-C842-4C1D-BB71-41AAC1A7FD9E}" destId="{2D666485-702A-4293-9879-C0C3DAC5B516}" srcOrd="0" destOrd="0" presId="urn:microsoft.com/office/officeart/2009/3/layout/StepUpProcess"/>
    <dgm:cxn modelId="{66E994F9-82F9-4CE3-9891-E4976D1D34A1}" type="presParOf" srcId="{77569920-DD5F-441A-8E37-A2E79B3D0764}" destId="{7F038849-4734-4345-BB54-7B1C968512C9}" srcOrd="4" destOrd="0" presId="urn:microsoft.com/office/officeart/2009/3/layout/StepUpProcess"/>
    <dgm:cxn modelId="{090D2B78-9F2C-4F4C-BDC8-166F005221D8}" type="presParOf" srcId="{7F038849-4734-4345-BB54-7B1C968512C9}" destId="{04194C63-4867-483A-8F44-7289A78D0854}" srcOrd="0" destOrd="0" presId="urn:microsoft.com/office/officeart/2009/3/layout/StepUpProcess"/>
    <dgm:cxn modelId="{2050706B-06F0-475A-8F6B-7F2901E4BE28}" type="presParOf" srcId="{7F038849-4734-4345-BB54-7B1C968512C9}" destId="{F5ACA4D8-9EC8-425F-B551-ECEF04658CD5}" srcOrd="1" destOrd="0" presId="urn:microsoft.com/office/officeart/2009/3/layout/StepUpProcess"/>
    <dgm:cxn modelId="{AD546A0A-8278-4355-B905-07F5C19D3C56}" type="presParOf" srcId="{7F038849-4734-4345-BB54-7B1C968512C9}" destId="{C5FABF09-EA75-4C2F-B5B7-631D0744C806}" srcOrd="2" destOrd="0" presId="urn:microsoft.com/office/officeart/2009/3/layout/StepUpProcess"/>
    <dgm:cxn modelId="{D11E2F03-2FA7-4F73-B7D0-28C24C94A2E5}" type="presParOf" srcId="{77569920-DD5F-441A-8E37-A2E79B3D0764}" destId="{71D2ECE7-E479-40E1-8663-0EE6A8924C5E}" srcOrd="5" destOrd="0" presId="urn:microsoft.com/office/officeart/2009/3/layout/StepUpProcess"/>
    <dgm:cxn modelId="{8B6B7862-1CFF-4A74-8E6E-2CC6344F645D}" type="presParOf" srcId="{71D2ECE7-E479-40E1-8663-0EE6A8924C5E}" destId="{879D7966-4204-4E4F-9DDE-04BC8A49B219}" srcOrd="0" destOrd="0" presId="urn:microsoft.com/office/officeart/2009/3/layout/StepUpProcess"/>
    <dgm:cxn modelId="{14456EB1-5EBC-45FA-AE7D-4684A839F9A8}" type="presParOf" srcId="{77569920-DD5F-441A-8E37-A2E79B3D0764}" destId="{1286CD47-4DC5-456C-8829-79CEDC9F2283}" srcOrd="6" destOrd="0" presId="urn:microsoft.com/office/officeart/2009/3/layout/StepUpProcess"/>
    <dgm:cxn modelId="{2DFB4182-6883-45F9-9562-24BC93507BF1}" type="presParOf" srcId="{1286CD47-4DC5-456C-8829-79CEDC9F2283}" destId="{4AD7CDA1-61E8-491E-B1E8-0F77AAC14965}" srcOrd="0" destOrd="0" presId="urn:microsoft.com/office/officeart/2009/3/layout/StepUpProcess"/>
    <dgm:cxn modelId="{B8935E58-1AE8-41A8-A30A-261BA0070EE0}" type="presParOf" srcId="{1286CD47-4DC5-456C-8829-79CEDC9F2283}" destId="{6ABDDF6A-AB8D-4B90-BF62-D692C2380CC3}" srcOrd="1" destOrd="0" presId="urn:microsoft.com/office/officeart/2009/3/layout/StepUpProcess"/>
    <dgm:cxn modelId="{760CDF45-7014-4C01-B59F-61E6CDC9E55B}" type="presParOf" srcId="{1286CD47-4DC5-456C-8829-79CEDC9F2283}" destId="{2AE67FF5-DEDF-4361-8227-9FBDA2C83B7E}" srcOrd="2" destOrd="0" presId="urn:microsoft.com/office/officeart/2009/3/layout/StepUpProcess"/>
    <dgm:cxn modelId="{5A1845FD-A666-40DF-AF7A-0E11131A1BF7}" type="presParOf" srcId="{77569920-DD5F-441A-8E37-A2E79B3D0764}" destId="{FF3D3313-CE2A-414D-A6BA-06C5DEFE283E}" srcOrd="7" destOrd="0" presId="urn:microsoft.com/office/officeart/2009/3/layout/StepUpProcess"/>
    <dgm:cxn modelId="{769D7EAF-D2E0-497F-83C5-2CB00458EB95}" type="presParOf" srcId="{FF3D3313-CE2A-414D-A6BA-06C5DEFE283E}" destId="{2986548E-C73C-42DF-9D81-D98BCAC98472}" srcOrd="0" destOrd="0" presId="urn:microsoft.com/office/officeart/2009/3/layout/StepUpProcess"/>
    <dgm:cxn modelId="{1B246A12-176E-4A53-9FA3-CD2721AB9D73}" type="presParOf" srcId="{77569920-DD5F-441A-8E37-A2E79B3D0764}" destId="{8C754882-5AE2-4019-AF6C-F6D1360EABB1}" srcOrd="8" destOrd="0" presId="urn:microsoft.com/office/officeart/2009/3/layout/StepUpProcess"/>
    <dgm:cxn modelId="{D6BE112D-E0CD-435F-8A56-4794B5AA35BF}" type="presParOf" srcId="{8C754882-5AE2-4019-AF6C-F6D1360EABB1}" destId="{AE3556B3-CEB7-41C3-99E6-E3F5E9FE4D8B}" srcOrd="0" destOrd="0" presId="urn:microsoft.com/office/officeart/2009/3/layout/StepUpProcess"/>
    <dgm:cxn modelId="{614380C8-D34E-450F-9E96-40AC49451659}" type="presParOf" srcId="{8C754882-5AE2-4019-AF6C-F6D1360EABB1}" destId="{FA2E7622-EBF3-4D5B-BAAA-B78CAA5E069E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C1DE8D6-7594-497E-9AE0-7F68DCA55DD8}" type="doc">
      <dgm:prSet loTypeId="urn:microsoft.com/office/officeart/2005/8/layout/process4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it-IT"/>
        </a:p>
      </dgm:t>
    </dgm:pt>
    <dgm:pt modelId="{850865BC-5837-43A0-BB0B-CD693B836EFA}">
      <dgm:prSet phldrT="[Testo]"/>
      <dgm:spPr/>
      <dgm:t>
        <a:bodyPr/>
        <a:lstStyle/>
        <a:p>
          <a:r>
            <a:rPr lang="it-IT" b="1" dirty="0">
              <a:solidFill>
                <a:schemeClr val="accent2">
                  <a:lumMod val="50000"/>
                </a:schemeClr>
              </a:solidFill>
            </a:rPr>
            <a:t>Turni aggiunti</a:t>
          </a:r>
        </a:p>
      </dgm:t>
    </dgm:pt>
    <dgm:pt modelId="{FE1CB74A-321C-4360-A987-B459469F828C}" type="parTrans" cxnId="{B2A32E16-0483-4FA7-B29E-D04FEA536C26}">
      <dgm:prSet/>
      <dgm:spPr/>
      <dgm:t>
        <a:bodyPr/>
        <a:lstStyle/>
        <a:p>
          <a:endParaRPr lang="it-IT"/>
        </a:p>
      </dgm:t>
    </dgm:pt>
    <dgm:pt modelId="{C3540C74-517B-472B-BECF-F47681CD6524}" type="sibTrans" cxnId="{B2A32E16-0483-4FA7-B29E-D04FEA536C26}">
      <dgm:prSet/>
      <dgm:spPr/>
      <dgm:t>
        <a:bodyPr/>
        <a:lstStyle/>
        <a:p>
          <a:endParaRPr lang="it-IT"/>
        </a:p>
      </dgm:t>
    </dgm:pt>
    <dgm:pt modelId="{11930F7A-7D97-485B-AAEC-918D2AF440DF}">
      <dgm:prSet phldrT="[Testo]"/>
      <dgm:spPr/>
      <dgm:t>
        <a:bodyPr/>
        <a:lstStyle/>
        <a:p>
          <a:r>
            <a:rPr lang="it-IT" dirty="0"/>
            <a:t>1</a:t>
          </a:r>
        </a:p>
      </dgm:t>
    </dgm:pt>
    <dgm:pt modelId="{15BC81E5-8B48-4398-AA64-D674A5AAFA92}" type="parTrans" cxnId="{36CF0CD3-059B-4AFC-83C3-9D9213CDDCB6}">
      <dgm:prSet/>
      <dgm:spPr/>
      <dgm:t>
        <a:bodyPr/>
        <a:lstStyle/>
        <a:p>
          <a:endParaRPr lang="it-IT"/>
        </a:p>
      </dgm:t>
    </dgm:pt>
    <dgm:pt modelId="{2C2384E7-56F5-4B42-93CA-CC9CFAC8F279}" type="sibTrans" cxnId="{36CF0CD3-059B-4AFC-83C3-9D9213CDDCB6}">
      <dgm:prSet/>
      <dgm:spPr/>
      <dgm:t>
        <a:bodyPr/>
        <a:lstStyle/>
        <a:p>
          <a:endParaRPr lang="it-IT"/>
        </a:p>
      </dgm:t>
    </dgm:pt>
    <dgm:pt modelId="{968B2C49-3B28-49D2-B74E-F66BEF42661B}">
      <dgm:prSet phldrT="[Testo]"/>
      <dgm:spPr/>
      <dgm:t>
        <a:bodyPr/>
        <a:lstStyle/>
        <a:p>
          <a:r>
            <a:rPr lang="it-IT" dirty="0"/>
            <a:t>2</a:t>
          </a:r>
        </a:p>
      </dgm:t>
    </dgm:pt>
    <dgm:pt modelId="{FB34B8C2-F817-454E-95EA-F045183C18EC}" type="parTrans" cxnId="{964A0009-B956-4EAF-A10E-BA18E4AF05B8}">
      <dgm:prSet/>
      <dgm:spPr/>
      <dgm:t>
        <a:bodyPr/>
        <a:lstStyle/>
        <a:p>
          <a:endParaRPr lang="it-IT"/>
        </a:p>
      </dgm:t>
    </dgm:pt>
    <dgm:pt modelId="{1D9D1E2C-C5D1-4B14-896D-1109AD6BA0D0}" type="sibTrans" cxnId="{964A0009-B956-4EAF-A10E-BA18E4AF05B8}">
      <dgm:prSet/>
      <dgm:spPr/>
      <dgm:t>
        <a:bodyPr/>
        <a:lstStyle/>
        <a:p>
          <a:endParaRPr lang="it-IT"/>
        </a:p>
      </dgm:t>
    </dgm:pt>
    <dgm:pt modelId="{4C8DD74B-D1AA-49B7-9961-EC76847429D6}">
      <dgm:prSet phldrT="[Testo]"/>
      <dgm:spPr/>
      <dgm:t>
        <a:bodyPr/>
        <a:lstStyle/>
        <a:p>
          <a:r>
            <a:rPr lang="it-IT" b="1" dirty="0">
              <a:solidFill>
                <a:schemeClr val="accent2">
                  <a:lumMod val="50000"/>
                </a:schemeClr>
              </a:solidFill>
            </a:rPr>
            <a:t>Problematiche</a:t>
          </a:r>
        </a:p>
      </dgm:t>
    </dgm:pt>
    <dgm:pt modelId="{72C9A799-E99B-4B60-BE6C-8315CFE6546E}" type="parTrans" cxnId="{6C909AB3-00D1-4491-A954-6EF321F68058}">
      <dgm:prSet/>
      <dgm:spPr/>
      <dgm:t>
        <a:bodyPr/>
        <a:lstStyle/>
        <a:p>
          <a:endParaRPr lang="it-IT"/>
        </a:p>
      </dgm:t>
    </dgm:pt>
    <dgm:pt modelId="{B253399A-46A1-4F44-83F4-71BFF5098314}" type="sibTrans" cxnId="{6C909AB3-00D1-4491-A954-6EF321F68058}">
      <dgm:prSet/>
      <dgm:spPr/>
      <dgm:t>
        <a:bodyPr/>
        <a:lstStyle/>
        <a:p>
          <a:endParaRPr lang="it-IT"/>
        </a:p>
      </dgm:t>
    </dgm:pt>
    <dgm:pt modelId="{F7570ABD-7738-40B7-9E3C-A19BC9FDE7BA}">
      <dgm:prSet phldrT="[Testo]"/>
      <dgm:spPr/>
      <dgm:t>
        <a:bodyPr/>
        <a:lstStyle/>
        <a:p>
          <a:r>
            <a:rPr lang="it-IT" dirty="0"/>
            <a:t>Classifica anomala</a:t>
          </a:r>
        </a:p>
      </dgm:t>
    </dgm:pt>
    <dgm:pt modelId="{B71DF2ED-301B-482C-913B-30D160A4F1E3}" type="parTrans" cxnId="{1AC78C47-4084-4E5A-9A77-CD58E5414F4B}">
      <dgm:prSet/>
      <dgm:spPr/>
      <dgm:t>
        <a:bodyPr/>
        <a:lstStyle/>
        <a:p>
          <a:endParaRPr lang="it-IT"/>
        </a:p>
      </dgm:t>
    </dgm:pt>
    <dgm:pt modelId="{91B2EC45-0533-49E4-9FE6-1BAAD79F41BC}" type="sibTrans" cxnId="{1AC78C47-4084-4E5A-9A77-CD58E5414F4B}">
      <dgm:prSet/>
      <dgm:spPr/>
      <dgm:t>
        <a:bodyPr/>
        <a:lstStyle/>
        <a:p>
          <a:endParaRPr lang="it-IT"/>
        </a:p>
      </dgm:t>
    </dgm:pt>
    <dgm:pt modelId="{5082A351-684D-48D5-B627-3A221DE540F1}">
      <dgm:prSet phldrT="[Testo]"/>
      <dgm:spPr/>
      <dgm:t>
        <a:bodyPr/>
        <a:lstStyle/>
        <a:p>
          <a:r>
            <a:rPr lang="it-IT" dirty="0"/>
            <a:t>Classifica più adeguata</a:t>
          </a:r>
        </a:p>
      </dgm:t>
    </dgm:pt>
    <dgm:pt modelId="{DC140CAA-38E9-4EAD-A487-38ED26844731}" type="parTrans" cxnId="{8DF18E2E-7FB9-48BF-BC73-C4A493CFE74E}">
      <dgm:prSet/>
      <dgm:spPr/>
      <dgm:t>
        <a:bodyPr/>
        <a:lstStyle/>
        <a:p>
          <a:endParaRPr lang="it-IT"/>
        </a:p>
      </dgm:t>
    </dgm:pt>
    <dgm:pt modelId="{51940840-9BD7-4B85-9C91-A4F4EA3F4434}" type="sibTrans" cxnId="{8DF18E2E-7FB9-48BF-BC73-C4A493CFE74E}">
      <dgm:prSet/>
      <dgm:spPr/>
      <dgm:t>
        <a:bodyPr/>
        <a:lstStyle/>
        <a:p>
          <a:endParaRPr lang="it-IT"/>
        </a:p>
      </dgm:t>
    </dgm:pt>
    <dgm:pt modelId="{4897BBF8-F3EB-4313-A4FB-324B16B77DE5}">
      <dgm:prSet phldrT="[Testo]"/>
      <dgm:spPr/>
      <dgm:t>
        <a:bodyPr/>
        <a:lstStyle/>
        <a:p>
          <a:r>
            <a:rPr lang="it-IT" b="1" dirty="0">
              <a:solidFill>
                <a:schemeClr val="accent2">
                  <a:lumMod val="50000"/>
                </a:schemeClr>
              </a:solidFill>
            </a:rPr>
            <a:t>Favoritismi</a:t>
          </a:r>
        </a:p>
      </dgm:t>
    </dgm:pt>
    <dgm:pt modelId="{9F382118-FAE1-47FB-9557-F78D843A57C6}" type="parTrans" cxnId="{5D579EAF-A8C3-47E7-B9DB-5EB0674AB2FE}">
      <dgm:prSet/>
      <dgm:spPr/>
      <dgm:t>
        <a:bodyPr/>
        <a:lstStyle/>
        <a:p>
          <a:endParaRPr lang="it-IT"/>
        </a:p>
      </dgm:t>
    </dgm:pt>
    <dgm:pt modelId="{D134AED7-4961-43E2-A1F8-AC3ADA9AF1C7}" type="sibTrans" cxnId="{5D579EAF-A8C3-47E7-B9DB-5EB0674AB2FE}">
      <dgm:prSet/>
      <dgm:spPr/>
      <dgm:t>
        <a:bodyPr/>
        <a:lstStyle/>
        <a:p>
          <a:endParaRPr lang="it-IT"/>
        </a:p>
      </dgm:t>
    </dgm:pt>
    <dgm:pt modelId="{A88E7703-20BC-426E-A9A5-25E8E480044F}">
      <dgm:prSet phldrT="[Testo]"/>
      <dgm:spPr/>
      <dgm:t>
        <a:bodyPr/>
        <a:lstStyle/>
        <a:p>
          <a:r>
            <a:rPr lang="it-IT" dirty="0"/>
            <a:t>I meno forti avanzano</a:t>
          </a:r>
        </a:p>
      </dgm:t>
    </dgm:pt>
    <dgm:pt modelId="{86C74DBB-E59B-4E6A-85C8-434918EA1369}" type="parTrans" cxnId="{7EA97F90-11A3-4EF6-93DD-09B41544DA4D}">
      <dgm:prSet/>
      <dgm:spPr/>
      <dgm:t>
        <a:bodyPr/>
        <a:lstStyle/>
        <a:p>
          <a:endParaRPr lang="it-IT"/>
        </a:p>
      </dgm:t>
    </dgm:pt>
    <dgm:pt modelId="{499A0098-0759-413F-A250-66668AB487B8}" type="sibTrans" cxnId="{7EA97F90-11A3-4EF6-93DD-09B41544DA4D}">
      <dgm:prSet/>
      <dgm:spPr/>
      <dgm:t>
        <a:bodyPr/>
        <a:lstStyle/>
        <a:p>
          <a:endParaRPr lang="it-IT"/>
        </a:p>
      </dgm:t>
    </dgm:pt>
    <dgm:pt modelId="{2A86A5A5-0948-4924-97BA-E12C58C97746}">
      <dgm:prSet phldrT="[Testo]"/>
      <dgm:spPr/>
      <dgm:t>
        <a:bodyPr/>
        <a:lstStyle/>
        <a:p>
          <a:r>
            <a:rPr lang="it-IT" dirty="0"/>
            <a:t>Si equilibra un poco</a:t>
          </a:r>
        </a:p>
      </dgm:t>
    </dgm:pt>
    <dgm:pt modelId="{23BC4CE3-2E2D-4628-B187-06A0AECB1A7A}" type="parTrans" cxnId="{DCDCE297-E258-43DC-A916-D3AA8D875F03}">
      <dgm:prSet/>
      <dgm:spPr/>
      <dgm:t>
        <a:bodyPr/>
        <a:lstStyle/>
        <a:p>
          <a:endParaRPr lang="it-IT"/>
        </a:p>
      </dgm:t>
    </dgm:pt>
    <dgm:pt modelId="{FDC4902F-B5E5-4FDA-A97E-F8D88884FC70}" type="sibTrans" cxnId="{DCDCE297-E258-43DC-A916-D3AA8D875F03}">
      <dgm:prSet/>
      <dgm:spPr/>
      <dgm:t>
        <a:bodyPr/>
        <a:lstStyle/>
        <a:p>
          <a:endParaRPr lang="it-IT"/>
        </a:p>
      </dgm:t>
    </dgm:pt>
    <dgm:pt modelId="{EC8C8692-69F1-401B-8314-8839A9C7C45C}" type="pres">
      <dgm:prSet presAssocID="{AC1DE8D6-7594-497E-9AE0-7F68DCA55DD8}" presName="Name0" presStyleCnt="0">
        <dgm:presLayoutVars>
          <dgm:dir/>
          <dgm:animLvl val="lvl"/>
          <dgm:resizeHandles val="exact"/>
        </dgm:presLayoutVars>
      </dgm:prSet>
      <dgm:spPr/>
    </dgm:pt>
    <dgm:pt modelId="{24BB1929-1BAB-42CA-85BA-300A1073FC6A}" type="pres">
      <dgm:prSet presAssocID="{4897BBF8-F3EB-4313-A4FB-324B16B77DE5}" presName="boxAndChildren" presStyleCnt="0"/>
      <dgm:spPr/>
    </dgm:pt>
    <dgm:pt modelId="{DAA3C1BC-46C0-437F-A75C-A67795B8AC83}" type="pres">
      <dgm:prSet presAssocID="{4897BBF8-F3EB-4313-A4FB-324B16B77DE5}" presName="parentTextBox" presStyleLbl="node1" presStyleIdx="0" presStyleCnt="3"/>
      <dgm:spPr/>
    </dgm:pt>
    <dgm:pt modelId="{BD7A786D-B67C-4CFB-A620-9CBA1367BD16}" type="pres">
      <dgm:prSet presAssocID="{4897BBF8-F3EB-4313-A4FB-324B16B77DE5}" presName="entireBox" presStyleLbl="node1" presStyleIdx="0" presStyleCnt="3"/>
      <dgm:spPr/>
    </dgm:pt>
    <dgm:pt modelId="{F4CC051A-00C5-4788-8702-DED3D955CF16}" type="pres">
      <dgm:prSet presAssocID="{4897BBF8-F3EB-4313-A4FB-324B16B77DE5}" presName="descendantBox" presStyleCnt="0"/>
      <dgm:spPr/>
    </dgm:pt>
    <dgm:pt modelId="{6F4295A9-87D7-450D-95CB-3B3A5FCC3BFE}" type="pres">
      <dgm:prSet presAssocID="{A88E7703-20BC-426E-A9A5-25E8E480044F}" presName="childTextBox" presStyleLbl="fgAccFollowNode1" presStyleIdx="0" presStyleCnt="6">
        <dgm:presLayoutVars>
          <dgm:bulletEnabled val="1"/>
        </dgm:presLayoutVars>
      </dgm:prSet>
      <dgm:spPr/>
    </dgm:pt>
    <dgm:pt modelId="{F790A3FD-439A-4C7C-A9B0-7D69F3F02AC7}" type="pres">
      <dgm:prSet presAssocID="{2A86A5A5-0948-4924-97BA-E12C58C97746}" presName="childTextBox" presStyleLbl="fgAccFollowNode1" presStyleIdx="1" presStyleCnt="6">
        <dgm:presLayoutVars>
          <dgm:bulletEnabled val="1"/>
        </dgm:presLayoutVars>
      </dgm:prSet>
      <dgm:spPr/>
    </dgm:pt>
    <dgm:pt modelId="{62A919E0-D267-4310-8B95-D416253BA408}" type="pres">
      <dgm:prSet presAssocID="{B253399A-46A1-4F44-83F4-71BFF5098314}" presName="sp" presStyleCnt="0"/>
      <dgm:spPr/>
    </dgm:pt>
    <dgm:pt modelId="{5561C1B1-A828-4F14-B7A4-7A9A0DE9C40B}" type="pres">
      <dgm:prSet presAssocID="{4C8DD74B-D1AA-49B7-9961-EC76847429D6}" presName="arrowAndChildren" presStyleCnt="0"/>
      <dgm:spPr/>
    </dgm:pt>
    <dgm:pt modelId="{F4202A71-E320-4089-BCC1-58BFFDAF274B}" type="pres">
      <dgm:prSet presAssocID="{4C8DD74B-D1AA-49B7-9961-EC76847429D6}" presName="parentTextArrow" presStyleLbl="node1" presStyleIdx="0" presStyleCnt="3"/>
      <dgm:spPr/>
    </dgm:pt>
    <dgm:pt modelId="{206585C3-ACFA-4D90-95BC-FE03115C0CE9}" type="pres">
      <dgm:prSet presAssocID="{4C8DD74B-D1AA-49B7-9961-EC76847429D6}" presName="arrow" presStyleLbl="node1" presStyleIdx="1" presStyleCnt="3"/>
      <dgm:spPr/>
    </dgm:pt>
    <dgm:pt modelId="{3E445034-EA72-4C20-AD4A-291914ED7AFD}" type="pres">
      <dgm:prSet presAssocID="{4C8DD74B-D1AA-49B7-9961-EC76847429D6}" presName="descendantArrow" presStyleCnt="0"/>
      <dgm:spPr/>
    </dgm:pt>
    <dgm:pt modelId="{3A45462D-A936-4D24-832C-0499FE22D4C5}" type="pres">
      <dgm:prSet presAssocID="{F7570ABD-7738-40B7-9E3C-A19BC9FDE7BA}" presName="childTextArrow" presStyleLbl="fgAccFollowNode1" presStyleIdx="2" presStyleCnt="6">
        <dgm:presLayoutVars>
          <dgm:bulletEnabled val="1"/>
        </dgm:presLayoutVars>
      </dgm:prSet>
      <dgm:spPr/>
    </dgm:pt>
    <dgm:pt modelId="{E9734D3B-4DBF-4FA8-879C-E2713886F6A8}" type="pres">
      <dgm:prSet presAssocID="{5082A351-684D-48D5-B627-3A221DE540F1}" presName="childTextArrow" presStyleLbl="fgAccFollowNode1" presStyleIdx="3" presStyleCnt="6">
        <dgm:presLayoutVars>
          <dgm:bulletEnabled val="1"/>
        </dgm:presLayoutVars>
      </dgm:prSet>
      <dgm:spPr/>
    </dgm:pt>
    <dgm:pt modelId="{BE5280FA-D540-442F-9F25-B3103CC8CF14}" type="pres">
      <dgm:prSet presAssocID="{C3540C74-517B-472B-BECF-F47681CD6524}" presName="sp" presStyleCnt="0"/>
      <dgm:spPr/>
    </dgm:pt>
    <dgm:pt modelId="{74BEE129-CC7C-448F-8FEF-88C3FFD26954}" type="pres">
      <dgm:prSet presAssocID="{850865BC-5837-43A0-BB0B-CD693B836EFA}" presName="arrowAndChildren" presStyleCnt="0"/>
      <dgm:spPr/>
    </dgm:pt>
    <dgm:pt modelId="{1B292B3B-3512-44E2-984B-805868802A53}" type="pres">
      <dgm:prSet presAssocID="{850865BC-5837-43A0-BB0B-CD693B836EFA}" presName="parentTextArrow" presStyleLbl="node1" presStyleIdx="1" presStyleCnt="3"/>
      <dgm:spPr/>
    </dgm:pt>
    <dgm:pt modelId="{77D8D281-5C47-4BE7-8AFA-30E2C0A8A775}" type="pres">
      <dgm:prSet presAssocID="{850865BC-5837-43A0-BB0B-CD693B836EFA}" presName="arrow" presStyleLbl="node1" presStyleIdx="2" presStyleCnt="3"/>
      <dgm:spPr/>
    </dgm:pt>
    <dgm:pt modelId="{9D890070-A9A9-4EF0-849B-811404A901A9}" type="pres">
      <dgm:prSet presAssocID="{850865BC-5837-43A0-BB0B-CD693B836EFA}" presName="descendantArrow" presStyleCnt="0"/>
      <dgm:spPr/>
    </dgm:pt>
    <dgm:pt modelId="{2D8C81BA-51CF-43D8-BA8A-995CF96E7F40}" type="pres">
      <dgm:prSet presAssocID="{11930F7A-7D97-485B-AAEC-918D2AF440DF}" presName="childTextArrow" presStyleLbl="fgAccFollowNode1" presStyleIdx="4" presStyleCnt="6">
        <dgm:presLayoutVars>
          <dgm:bulletEnabled val="1"/>
        </dgm:presLayoutVars>
      </dgm:prSet>
      <dgm:spPr/>
    </dgm:pt>
    <dgm:pt modelId="{58DADF5B-62E8-46F9-B60E-1A8324A53DB1}" type="pres">
      <dgm:prSet presAssocID="{968B2C49-3B28-49D2-B74E-F66BEF42661B}" presName="childTextArrow" presStyleLbl="fgAccFollowNode1" presStyleIdx="5" presStyleCnt="6">
        <dgm:presLayoutVars>
          <dgm:bulletEnabled val="1"/>
        </dgm:presLayoutVars>
      </dgm:prSet>
      <dgm:spPr/>
    </dgm:pt>
  </dgm:ptLst>
  <dgm:cxnLst>
    <dgm:cxn modelId="{964A0009-B956-4EAF-A10E-BA18E4AF05B8}" srcId="{850865BC-5837-43A0-BB0B-CD693B836EFA}" destId="{968B2C49-3B28-49D2-B74E-F66BEF42661B}" srcOrd="1" destOrd="0" parTransId="{FB34B8C2-F817-454E-95EA-F045183C18EC}" sibTransId="{1D9D1E2C-C5D1-4B14-896D-1109AD6BA0D0}"/>
    <dgm:cxn modelId="{B2A32E16-0483-4FA7-B29E-D04FEA536C26}" srcId="{AC1DE8D6-7594-497E-9AE0-7F68DCA55DD8}" destId="{850865BC-5837-43A0-BB0B-CD693B836EFA}" srcOrd="0" destOrd="0" parTransId="{FE1CB74A-321C-4360-A987-B459469F828C}" sibTransId="{C3540C74-517B-472B-BECF-F47681CD6524}"/>
    <dgm:cxn modelId="{8F107D1B-610B-4703-8ED6-F0671C7E1560}" type="presOf" srcId="{AC1DE8D6-7594-497E-9AE0-7F68DCA55DD8}" destId="{EC8C8692-69F1-401B-8314-8839A9C7C45C}" srcOrd="0" destOrd="0" presId="urn:microsoft.com/office/officeart/2005/8/layout/process4"/>
    <dgm:cxn modelId="{8DF18E2E-7FB9-48BF-BC73-C4A493CFE74E}" srcId="{4C8DD74B-D1AA-49B7-9961-EC76847429D6}" destId="{5082A351-684D-48D5-B627-3A221DE540F1}" srcOrd="1" destOrd="0" parTransId="{DC140CAA-38E9-4EAD-A487-38ED26844731}" sibTransId="{51940840-9BD7-4B85-9C91-A4F4EA3F4434}"/>
    <dgm:cxn modelId="{604F603A-1C78-47EF-97AD-B7B3C615D67E}" type="presOf" srcId="{F7570ABD-7738-40B7-9E3C-A19BC9FDE7BA}" destId="{3A45462D-A936-4D24-832C-0499FE22D4C5}" srcOrd="0" destOrd="0" presId="urn:microsoft.com/office/officeart/2005/8/layout/process4"/>
    <dgm:cxn modelId="{0A32C265-9996-4877-8D8A-A2525AEB2C8C}" type="presOf" srcId="{4897BBF8-F3EB-4313-A4FB-324B16B77DE5}" destId="{DAA3C1BC-46C0-437F-A75C-A67795B8AC83}" srcOrd="0" destOrd="0" presId="urn:microsoft.com/office/officeart/2005/8/layout/process4"/>
    <dgm:cxn modelId="{1AC78C47-4084-4E5A-9A77-CD58E5414F4B}" srcId="{4C8DD74B-D1AA-49B7-9961-EC76847429D6}" destId="{F7570ABD-7738-40B7-9E3C-A19BC9FDE7BA}" srcOrd="0" destOrd="0" parTransId="{B71DF2ED-301B-482C-913B-30D160A4F1E3}" sibTransId="{91B2EC45-0533-49E4-9FE6-1BAAD79F41BC}"/>
    <dgm:cxn modelId="{7EA97F90-11A3-4EF6-93DD-09B41544DA4D}" srcId="{4897BBF8-F3EB-4313-A4FB-324B16B77DE5}" destId="{A88E7703-20BC-426E-A9A5-25E8E480044F}" srcOrd="0" destOrd="0" parTransId="{86C74DBB-E59B-4E6A-85C8-434918EA1369}" sibTransId="{499A0098-0759-413F-A250-66668AB487B8}"/>
    <dgm:cxn modelId="{37C99290-EE27-40D7-89BB-A7DF6B28712B}" type="presOf" srcId="{4C8DD74B-D1AA-49B7-9961-EC76847429D6}" destId="{F4202A71-E320-4089-BCC1-58BFFDAF274B}" srcOrd="0" destOrd="0" presId="urn:microsoft.com/office/officeart/2005/8/layout/process4"/>
    <dgm:cxn modelId="{DCDCE297-E258-43DC-A916-D3AA8D875F03}" srcId="{4897BBF8-F3EB-4313-A4FB-324B16B77DE5}" destId="{2A86A5A5-0948-4924-97BA-E12C58C97746}" srcOrd="1" destOrd="0" parTransId="{23BC4CE3-2E2D-4628-B187-06A0AECB1A7A}" sibTransId="{FDC4902F-B5E5-4FDA-A97E-F8D88884FC70}"/>
    <dgm:cxn modelId="{08EFCAA4-7A6D-47C4-A8C4-4056F702C6ED}" type="presOf" srcId="{4C8DD74B-D1AA-49B7-9961-EC76847429D6}" destId="{206585C3-ACFA-4D90-95BC-FE03115C0CE9}" srcOrd="1" destOrd="0" presId="urn:microsoft.com/office/officeart/2005/8/layout/process4"/>
    <dgm:cxn modelId="{5D579EAF-A8C3-47E7-B9DB-5EB0674AB2FE}" srcId="{AC1DE8D6-7594-497E-9AE0-7F68DCA55DD8}" destId="{4897BBF8-F3EB-4313-A4FB-324B16B77DE5}" srcOrd="2" destOrd="0" parTransId="{9F382118-FAE1-47FB-9557-F78D843A57C6}" sibTransId="{D134AED7-4961-43E2-A1F8-AC3ADA9AF1C7}"/>
    <dgm:cxn modelId="{6C909AB3-00D1-4491-A954-6EF321F68058}" srcId="{AC1DE8D6-7594-497E-9AE0-7F68DCA55DD8}" destId="{4C8DD74B-D1AA-49B7-9961-EC76847429D6}" srcOrd="1" destOrd="0" parTransId="{72C9A799-E99B-4B60-BE6C-8315CFE6546E}" sibTransId="{B253399A-46A1-4F44-83F4-71BFF5098314}"/>
    <dgm:cxn modelId="{19D36BC0-FFE9-49CA-BA37-4A84F88D463D}" type="presOf" srcId="{5082A351-684D-48D5-B627-3A221DE540F1}" destId="{E9734D3B-4DBF-4FA8-879C-E2713886F6A8}" srcOrd="0" destOrd="0" presId="urn:microsoft.com/office/officeart/2005/8/layout/process4"/>
    <dgm:cxn modelId="{4D60BDC6-294F-48C1-9E44-A426625205AD}" type="presOf" srcId="{2A86A5A5-0948-4924-97BA-E12C58C97746}" destId="{F790A3FD-439A-4C7C-A9B0-7D69F3F02AC7}" srcOrd="0" destOrd="0" presId="urn:microsoft.com/office/officeart/2005/8/layout/process4"/>
    <dgm:cxn modelId="{9F657FD1-E611-4815-8AE8-A4B0ED36FF26}" type="presOf" srcId="{A88E7703-20BC-426E-A9A5-25E8E480044F}" destId="{6F4295A9-87D7-450D-95CB-3B3A5FCC3BFE}" srcOrd="0" destOrd="0" presId="urn:microsoft.com/office/officeart/2005/8/layout/process4"/>
    <dgm:cxn modelId="{F3EA03D3-841A-4432-8077-652CACF44BA5}" type="presOf" srcId="{11930F7A-7D97-485B-AAEC-918D2AF440DF}" destId="{2D8C81BA-51CF-43D8-BA8A-995CF96E7F40}" srcOrd="0" destOrd="0" presId="urn:microsoft.com/office/officeart/2005/8/layout/process4"/>
    <dgm:cxn modelId="{36CF0CD3-059B-4AFC-83C3-9D9213CDDCB6}" srcId="{850865BC-5837-43A0-BB0B-CD693B836EFA}" destId="{11930F7A-7D97-485B-AAEC-918D2AF440DF}" srcOrd="0" destOrd="0" parTransId="{15BC81E5-8B48-4398-AA64-D674A5AAFA92}" sibTransId="{2C2384E7-56F5-4B42-93CA-CC9CFAC8F279}"/>
    <dgm:cxn modelId="{5D6D20DE-BE80-445C-B793-65BFFDB690B8}" type="presOf" srcId="{850865BC-5837-43A0-BB0B-CD693B836EFA}" destId="{1B292B3B-3512-44E2-984B-805868802A53}" srcOrd="0" destOrd="0" presId="urn:microsoft.com/office/officeart/2005/8/layout/process4"/>
    <dgm:cxn modelId="{C36E0EE6-F916-4FCF-8AF2-4FD95DA0CB75}" type="presOf" srcId="{4897BBF8-F3EB-4313-A4FB-324B16B77DE5}" destId="{BD7A786D-B67C-4CFB-A620-9CBA1367BD16}" srcOrd="1" destOrd="0" presId="urn:microsoft.com/office/officeart/2005/8/layout/process4"/>
    <dgm:cxn modelId="{4F878BEE-66D8-4CCD-9A3F-9964EFCC4698}" type="presOf" srcId="{850865BC-5837-43A0-BB0B-CD693B836EFA}" destId="{77D8D281-5C47-4BE7-8AFA-30E2C0A8A775}" srcOrd="1" destOrd="0" presId="urn:microsoft.com/office/officeart/2005/8/layout/process4"/>
    <dgm:cxn modelId="{0A67AAFF-9B8A-4298-BC8A-0C863CA2B853}" type="presOf" srcId="{968B2C49-3B28-49D2-B74E-F66BEF42661B}" destId="{58DADF5B-62E8-46F9-B60E-1A8324A53DB1}" srcOrd="0" destOrd="0" presId="urn:microsoft.com/office/officeart/2005/8/layout/process4"/>
    <dgm:cxn modelId="{BFFC1159-17AA-4D09-97F1-FEAB57F06E2E}" type="presParOf" srcId="{EC8C8692-69F1-401B-8314-8839A9C7C45C}" destId="{24BB1929-1BAB-42CA-85BA-300A1073FC6A}" srcOrd="0" destOrd="0" presId="urn:microsoft.com/office/officeart/2005/8/layout/process4"/>
    <dgm:cxn modelId="{78E0BA02-6057-4E06-819E-676EFB2FA286}" type="presParOf" srcId="{24BB1929-1BAB-42CA-85BA-300A1073FC6A}" destId="{DAA3C1BC-46C0-437F-A75C-A67795B8AC83}" srcOrd="0" destOrd="0" presId="urn:microsoft.com/office/officeart/2005/8/layout/process4"/>
    <dgm:cxn modelId="{B0DB0F47-16EE-4D52-A50D-6CC49FF388D4}" type="presParOf" srcId="{24BB1929-1BAB-42CA-85BA-300A1073FC6A}" destId="{BD7A786D-B67C-4CFB-A620-9CBA1367BD16}" srcOrd="1" destOrd="0" presId="urn:microsoft.com/office/officeart/2005/8/layout/process4"/>
    <dgm:cxn modelId="{AC61D344-404C-4AC1-A768-1BAF6C46F0DF}" type="presParOf" srcId="{24BB1929-1BAB-42CA-85BA-300A1073FC6A}" destId="{F4CC051A-00C5-4788-8702-DED3D955CF16}" srcOrd="2" destOrd="0" presId="urn:microsoft.com/office/officeart/2005/8/layout/process4"/>
    <dgm:cxn modelId="{82F112BB-83EE-489F-87B2-291E31D17707}" type="presParOf" srcId="{F4CC051A-00C5-4788-8702-DED3D955CF16}" destId="{6F4295A9-87D7-450D-95CB-3B3A5FCC3BFE}" srcOrd="0" destOrd="0" presId="urn:microsoft.com/office/officeart/2005/8/layout/process4"/>
    <dgm:cxn modelId="{9D573177-93A3-4F98-A230-FB1FF5C4FC08}" type="presParOf" srcId="{F4CC051A-00C5-4788-8702-DED3D955CF16}" destId="{F790A3FD-439A-4C7C-A9B0-7D69F3F02AC7}" srcOrd="1" destOrd="0" presId="urn:microsoft.com/office/officeart/2005/8/layout/process4"/>
    <dgm:cxn modelId="{38C69423-EB89-4E21-8243-D1DF223895CC}" type="presParOf" srcId="{EC8C8692-69F1-401B-8314-8839A9C7C45C}" destId="{62A919E0-D267-4310-8B95-D416253BA408}" srcOrd="1" destOrd="0" presId="urn:microsoft.com/office/officeart/2005/8/layout/process4"/>
    <dgm:cxn modelId="{9A6B133E-FF89-4243-BC12-4DA23D00A597}" type="presParOf" srcId="{EC8C8692-69F1-401B-8314-8839A9C7C45C}" destId="{5561C1B1-A828-4F14-B7A4-7A9A0DE9C40B}" srcOrd="2" destOrd="0" presId="urn:microsoft.com/office/officeart/2005/8/layout/process4"/>
    <dgm:cxn modelId="{6192B841-1E12-4C17-A98E-E64FF93A01D7}" type="presParOf" srcId="{5561C1B1-A828-4F14-B7A4-7A9A0DE9C40B}" destId="{F4202A71-E320-4089-BCC1-58BFFDAF274B}" srcOrd="0" destOrd="0" presId="urn:microsoft.com/office/officeart/2005/8/layout/process4"/>
    <dgm:cxn modelId="{4B7F2ED6-33E5-47F4-B858-11D97EDE7565}" type="presParOf" srcId="{5561C1B1-A828-4F14-B7A4-7A9A0DE9C40B}" destId="{206585C3-ACFA-4D90-95BC-FE03115C0CE9}" srcOrd="1" destOrd="0" presId="urn:microsoft.com/office/officeart/2005/8/layout/process4"/>
    <dgm:cxn modelId="{2657EB48-09DD-48A8-89AE-025E26F7ABA5}" type="presParOf" srcId="{5561C1B1-A828-4F14-B7A4-7A9A0DE9C40B}" destId="{3E445034-EA72-4C20-AD4A-291914ED7AFD}" srcOrd="2" destOrd="0" presId="urn:microsoft.com/office/officeart/2005/8/layout/process4"/>
    <dgm:cxn modelId="{B2C4F97F-5A7B-412B-BCC4-DDCDE3D1A889}" type="presParOf" srcId="{3E445034-EA72-4C20-AD4A-291914ED7AFD}" destId="{3A45462D-A936-4D24-832C-0499FE22D4C5}" srcOrd="0" destOrd="0" presId="urn:microsoft.com/office/officeart/2005/8/layout/process4"/>
    <dgm:cxn modelId="{D92996E2-D1D9-4067-A597-D1A2407C9905}" type="presParOf" srcId="{3E445034-EA72-4C20-AD4A-291914ED7AFD}" destId="{E9734D3B-4DBF-4FA8-879C-E2713886F6A8}" srcOrd="1" destOrd="0" presId="urn:microsoft.com/office/officeart/2005/8/layout/process4"/>
    <dgm:cxn modelId="{2104A307-658A-4E7C-9459-AC59BA3C746A}" type="presParOf" srcId="{EC8C8692-69F1-401B-8314-8839A9C7C45C}" destId="{BE5280FA-D540-442F-9F25-B3103CC8CF14}" srcOrd="3" destOrd="0" presId="urn:microsoft.com/office/officeart/2005/8/layout/process4"/>
    <dgm:cxn modelId="{504D580D-B24E-4542-AA82-106CBDA90E14}" type="presParOf" srcId="{EC8C8692-69F1-401B-8314-8839A9C7C45C}" destId="{74BEE129-CC7C-448F-8FEF-88C3FFD26954}" srcOrd="4" destOrd="0" presId="urn:microsoft.com/office/officeart/2005/8/layout/process4"/>
    <dgm:cxn modelId="{2688FC0F-3A68-4914-8E88-3FD488FD1B82}" type="presParOf" srcId="{74BEE129-CC7C-448F-8FEF-88C3FFD26954}" destId="{1B292B3B-3512-44E2-984B-805868802A53}" srcOrd="0" destOrd="0" presId="urn:microsoft.com/office/officeart/2005/8/layout/process4"/>
    <dgm:cxn modelId="{0ABADE2E-F7AC-4D78-BDE2-5A940631F824}" type="presParOf" srcId="{74BEE129-CC7C-448F-8FEF-88C3FFD26954}" destId="{77D8D281-5C47-4BE7-8AFA-30E2C0A8A775}" srcOrd="1" destOrd="0" presId="urn:microsoft.com/office/officeart/2005/8/layout/process4"/>
    <dgm:cxn modelId="{5DC6C1C8-C295-4CA8-8875-FF4038F97FB4}" type="presParOf" srcId="{74BEE129-CC7C-448F-8FEF-88C3FFD26954}" destId="{9D890070-A9A9-4EF0-849B-811404A901A9}" srcOrd="2" destOrd="0" presId="urn:microsoft.com/office/officeart/2005/8/layout/process4"/>
    <dgm:cxn modelId="{91B70EAA-76B5-4332-8CB9-8FB0B3476B63}" type="presParOf" srcId="{9D890070-A9A9-4EF0-849B-811404A901A9}" destId="{2D8C81BA-51CF-43D8-BA8A-995CF96E7F40}" srcOrd="0" destOrd="0" presId="urn:microsoft.com/office/officeart/2005/8/layout/process4"/>
    <dgm:cxn modelId="{66D6A127-1A36-4B5A-8137-DD36F3D62FC3}" type="presParOf" srcId="{9D890070-A9A9-4EF0-849B-811404A901A9}" destId="{58DADF5B-62E8-46F9-B60E-1A8324A53DB1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EE8CE0-4FBC-4CB8-86ED-D9AA83B78AD7}">
      <dsp:nvSpPr>
        <dsp:cNvPr id="0" name=""/>
        <dsp:cNvSpPr/>
      </dsp:nvSpPr>
      <dsp:spPr>
        <a:xfrm rot="5400000">
          <a:off x="314092" y="2232622"/>
          <a:ext cx="937020" cy="155918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9F71EA-2F01-4155-8443-A0C01774A5C7}">
      <dsp:nvSpPr>
        <dsp:cNvPr id="0" name=""/>
        <dsp:cNvSpPr/>
      </dsp:nvSpPr>
      <dsp:spPr>
        <a:xfrm>
          <a:off x="157680" y="2698481"/>
          <a:ext cx="1407637" cy="12338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7170" tIns="217170" rIns="217170" bIns="217170" numCol="1" spcCol="1270" anchor="t" anchorCtr="0">
          <a:noAutofit/>
        </a:bodyPr>
        <a:lstStyle/>
        <a:p>
          <a:pPr marL="0" lvl="0" indent="0" algn="l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5700" kern="1200" dirty="0"/>
            <a:t>5</a:t>
          </a:r>
        </a:p>
      </dsp:txBody>
      <dsp:txXfrm>
        <a:off x="157680" y="2698481"/>
        <a:ext cx="1407637" cy="1233877"/>
      </dsp:txXfrm>
    </dsp:sp>
    <dsp:sp modelId="{59858378-3F48-4112-9216-71155D0E6336}">
      <dsp:nvSpPr>
        <dsp:cNvPr id="0" name=""/>
        <dsp:cNvSpPr/>
      </dsp:nvSpPr>
      <dsp:spPr>
        <a:xfrm>
          <a:off x="1299726" y="2117833"/>
          <a:ext cx="265592" cy="265592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290142-A7C2-461E-B75D-3CC7D9F6E526}">
      <dsp:nvSpPr>
        <dsp:cNvPr id="0" name=""/>
        <dsp:cNvSpPr/>
      </dsp:nvSpPr>
      <dsp:spPr>
        <a:xfrm rot="5400000">
          <a:off x="2037316" y="1806208"/>
          <a:ext cx="937020" cy="155918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F4F5BC-6DCE-4F06-9DA8-71C00BBFF467}">
      <dsp:nvSpPr>
        <dsp:cNvPr id="0" name=""/>
        <dsp:cNvSpPr/>
      </dsp:nvSpPr>
      <dsp:spPr>
        <a:xfrm>
          <a:off x="1880904" y="2272068"/>
          <a:ext cx="1407637" cy="12338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7170" tIns="217170" rIns="217170" bIns="217170" numCol="1" spcCol="1270" anchor="t" anchorCtr="0">
          <a:noAutofit/>
        </a:bodyPr>
        <a:lstStyle/>
        <a:p>
          <a:pPr marL="0" lvl="0" indent="0" algn="l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5700" kern="1200" dirty="0"/>
            <a:t>6</a:t>
          </a:r>
        </a:p>
      </dsp:txBody>
      <dsp:txXfrm>
        <a:off x="1880904" y="2272068"/>
        <a:ext cx="1407637" cy="1233877"/>
      </dsp:txXfrm>
    </dsp:sp>
    <dsp:sp modelId="{417E9741-9E04-499F-A9E0-DD85EE3989E0}">
      <dsp:nvSpPr>
        <dsp:cNvPr id="0" name=""/>
        <dsp:cNvSpPr/>
      </dsp:nvSpPr>
      <dsp:spPr>
        <a:xfrm>
          <a:off x="3022950" y="1691420"/>
          <a:ext cx="265592" cy="265592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194C63-4867-483A-8F44-7289A78D0854}">
      <dsp:nvSpPr>
        <dsp:cNvPr id="0" name=""/>
        <dsp:cNvSpPr/>
      </dsp:nvSpPr>
      <dsp:spPr>
        <a:xfrm rot="5400000">
          <a:off x="3760540" y="1379795"/>
          <a:ext cx="937020" cy="155918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ACA4D8-9EC8-425F-B551-ECEF04658CD5}">
      <dsp:nvSpPr>
        <dsp:cNvPr id="0" name=""/>
        <dsp:cNvSpPr/>
      </dsp:nvSpPr>
      <dsp:spPr>
        <a:xfrm>
          <a:off x="3604128" y="1845654"/>
          <a:ext cx="1407637" cy="12338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7170" tIns="217170" rIns="217170" bIns="217170" numCol="1" spcCol="1270" anchor="t" anchorCtr="0">
          <a:noAutofit/>
        </a:bodyPr>
        <a:lstStyle/>
        <a:p>
          <a:pPr marL="0" lvl="0" indent="0" algn="l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5700" kern="1200" dirty="0"/>
            <a:t>7</a:t>
          </a:r>
        </a:p>
      </dsp:txBody>
      <dsp:txXfrm>
        <a:off x="3604128" y="1845654"/>
        <a:ext cx="1407637" cy="1233877"/>
      </dsp:txXfrm>
    </dsp:sp>
    <dsp:sp modelId="{C5FABF09-EA75-4C2F-B5B7-631D0744C806}">
      <dsp:nvSpPr>
        <dsp:cNvPr id="0" name=""/>
        <dsp:cNvSpPr/>
      </dsp:nvSpPr>
      <dsp:spPr>
        <a:xfrm>
          <a:off x="4746174" y="1265006"/>
          <a:ext cx="265592" cy="265592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D7CDA1-61E8-491E-B1E8-0F77AAC14965}">
      <dsp:nvSpPr>
        <dsp:cNvPr id="0" name=""/>
        <dsp:cNvSpPr/>
      </dsp:nvSpPr>
      <dsp:spPr>
        <a:xfrm rot="5400000">
          <a:off x="5483764" y="953382"/>
          <a:ext cx="937020" cy="155918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BDDF6A-AB8D-4B90-BF62-D692C2380CC3}">
      <dsp:nvSpPr>
        <dsp:cNvPr id="0" name=""/>
        <dsp:cNvSpPr/>
      </dsp:nvSpPr>
      <dsp:spPr>
        <a:xfrm>
          <a:off x="5327352" y="1419241"/>
          <a:ext cx="1407637" cy="12338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7170" tIns="217170" rIns="217170" bIns="217170" numCol="1" spcCol="1270" anchor="t" anchorCtr="0">
          <a:noAutofit/>
        </a:bodyPr>
        <a:lstStyle/>
        <a:p>
          <a:pPr marL="0" lvl="0" indent="0" algn="l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5700" kern="1200" dirty="0"/>
            <a:t>8</a:t>
          </a:r>
        </a:p>
      </dsp:txBody>
      <dsp:txXfrm>
        <a:off x="5327352" y="1419241"/>
        <a:ext cx="1407637" cy="1233877"/>
      </dsp:txXfrm>
    </dsp:sp>
    <dsp:sp modelId="{2AE67FF5-DEDF-4361-8227-9FBDA2C83B7E}">
      <dsp:nvSpPr>
        <dsp:cNvPr id="0" name=""/>
        <dsp:cNvSpPr/>
      </dsp:nvSpPr>
      <dsp:spPr>
        <a:xfrm>
          <a:off x="6469397" y="838593"/>
          <a:ext cx="265592" cy="265592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3556B3-CEB7-41C3-99E6-E3F5E9FE4D8B}">
      <dsp:nvSpPr>
        <dsp:cNvPr id="0" name=""/>
        <dsp:cNvSpPr/>
      </dsp:nvSpPr>
      <dsp:spPr>
        <a:xfrm rot="5400000">
          <a:off x="7206987" y="526968"/>
          <a:ext cx="937020" cy="155918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2E7622-EBF3-4D5B-BAAA-B78CAA5E069E}">
      <dsp:nvSpPr>
        <dsp:cNvPr id="0" name=""/>
        <dsp:cNvSpPr/>
      </dsp:nvSpPr>
      <dsp:spPr>
        <a:xfrm>
          <a:off x="7050575" y="992828"/>
          <a:ext cx="1407637" cy="12338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7170" tIns="217170" rIns="217170" bIns="217170" numCol="1" spcCol="1270" anchor="t" anchorCtr="0">
          <a:noAutofit/>
        </a:bodyPr>
        <a:lstStyle/>
        <a:p>
          <a:pPr marL="0" lvl="0" indent="0" algn="l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5700" kern="1200" dirty="0"/>
            <a:t>9</a:t>
          </a:r>
        </a:p>
      </dsp:txBody>
      <dsp:txXfrm>
        <a:off x="7050575" y="992828"/>
        <a:ext cx="1407637" cy="123387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7A786D-B67C-4CFB-A620-9CBA1367BD16}">
      <dsp:nvSpPr>
        <dsp:cNvPr id="0" name=""/>
        <dsp:cNvSpPr/>
      </dsp:nvSpPr>
      <dsp:spPr>
        <a:xfrm>
          <a:off x="0" y="2356446"/>
          <a:ext cx="6422190" cy="77343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b="1" kern="1200" dirty="0">
              <a:solidFill>
                <a:schemeClr val="accent2">
                  <a:lumMod val="50000"/>
                </a:schemeClr>
              </a:solidFill>
            </a:rPr>
            <a:t>Favoritismi</a:t>
          </a:r>
        </a:p>
      </dsp:txBody>
      <dsp:txXfrm>
        <a:off x="0" y="2356446"/>
        <a:ext cx="6422190" cy="417656"/>
      </dsp:txXfrm>
    </dsp:sp>
    <dsp:sp modelId="{6F4295A9-87D7-450D-95CB-3B3A5FCC3BFE}">
      <dsp:nvSpPr>
        <dsp:cNvPr id="0" name=""/>
        <dsp:cNvSpPr/>
      </dsp:nvSpPr>
      <dsp:spPr>
        <a:xfrm>
          <a:off x="0" y="2758634"/>
          <a:ext cx="3211094" cy="355781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24130" rIns="135128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900" kern="1200" dirty="0"/>
            <a:t>I meno forti avanzano</a:t>
          </a:r>
        </a:p>
      </dsp:txBody>
      <dsp:txXfrm>
        <a:off x="0" y="2758634"/>
        <a:ext cx="3211094" cy="355781"/>
      </dsp:txXfrm>
    </dsp:sp>
    <dsp:sp modelId="{F790A3FD-439A-4C7C-A9B0-7D69F3F02AC7}">
      <dsp:nvSpPr>
        <dsp:cNvPr id="0" name=""/>
        <dsp:cNvSpPr/>
      </dsp:nvSpPr>
      <dsp:spPr>
        <a:xfrm>
          <a:off x="3211095" y="2758634"/>
          <a:ext cx="3211094" cy="355781"/>
        </a:xfrm>
        <a:prstGeom prst="rect">
          <a:avLst/>
        </a:prstGeom>
        <a:solidFill>
          <a:schemeClr val="accent2">
            <a:tint val="40000"/>
            <a:alpha val="90000"/>
            <a:hueOff val="185731"/>
            <a:satOff val="-8371"/>
            <a:lumOff val="-591"/>
            <a:alphaOff val="0"/>
          </a:schemeClr>
        </a:solidFill>
        <a:ln w="15875" cap="rnd" cmpd="sng" algn="ctr">
          <a:solidFill>
            <a:schemeClr val="accent2">
              <a:tint val="40000"/>
              <a:alpha val="90000"/>
              <a:hueOff val="185731"/>
              <a:satOff val="-8371"/>
              <a:lumOff val="-59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24130" rIns="135128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900" kern="1200" dirty="0"/>
            <a:t>Si equilibra un poco</a:t>
          </a:r>
        </a:p>
      </dsp:txBody>
      <dsp:txXfrm>
        <a:off x="3211095" y="2758634"/>
        <a:ext cx="3211094" cy="355781"/>
      </dsp:txXfrm>
    </dsp:sp>
    <dsp:sp modelId="{206585C3-ACFA-4D90-95BC-FE03115C0CE9}">
      <dsp:nvSpPr>
        <dsp:cNvPr id="0" name=""/>
        <dsp:cNvSpPr/>
      </dsp:nvSpPr>
      <dsp:spPr>
        <a:xfrm rot="10800000">
          <a:off x="0" y="1178499"/>
          <a:ext cx="6422190" cy="1189548"/>
        </a:xfrm>
        <a:prstGeom prst="upArrowCallout">
          <a:avLst/>
        </a:prstGeom>
        <a:solidFill>
          <a:schemeClr val="accent2">
            <a:hueOff val="226582"/>
            <a:satOff val="-23996"/>
            <a:lumOff val="-588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b="1" kern="1200" dirty="0">
              <a:solidFill>
                <a:schemeClr val="accent2">
                  <a:lumMod val="50000"/>
                </a:schemeClr>
              </a:solidFill>
            </a:rPr>
            <a:t>Problematiche</a:t>
          </a:r>
        </a:p>
      </dsp:txBody>
      <dsp:txXfrm rot="-10800000">
        <a:off x="0" y="1178499"/>
        <a:ext cx="6422190" cy="417531"/>
      </dsp:txXfrm>
    </dsp:sp>
    <dsp:sp modelId="{3A45462D-A936-4D24-832C-0499FE22D4C5}">
      <dsp:nvSpPr>
        <dsp:cNvPr id="0" name=""/>
        <dsp:cNvSpPr/>
      </dsp:nvSpPr>
      <dsp:spPr>
        <a:xfrm>
          <a:off x="0" y="1596031"/>
          <a:ext cx="3211094" cy="355674"/>
        </a:xfrm>
        <a:prstGeom prst="rect">
          <a:avLst/>
        </a:prstGeom>
        <a:solidFill>
          <a:schemeClr val="accent2">
            <a:tint val="40000"/>
            <a:alpha val="90000"/>
            <a:hueOff val="371462"/>
            <a:satOff val="-16742"/>
            <a:lumOff val="-1182"/>
            <a:alphaOff val="0"/>
          </a:schemeClr>
        </a:solidFill>
        <a:ln w="15875" cap="rnd" cmpd="sng" algn="ctr">
          <a:solidFill>
            <a:schemeClr val="accent2">
              <a:tint val="40000"/>
              <a:alpha val="90000"/>
              <a:hueOff val="371462"/>
              <a:satOff val="-16742"/>
              <a:lumOff val="-118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24130" rIns="135128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900" kern="1200" dirty="0"/>
            <a:t>Classifica anomala</a:t>
          </a:r>
        </a:p>
      </dsp:txBody>
      <dsp:txXfrm>
        <a:off x="0" y="1596031"/>
        <a:ext cx="3211094" cy="355674"/>
      </dsp:txXfrm>
    </dsp:sp>
    <dsp:sp modelId="{E9734D3B-4DBF-4FA8-879C-E2713886F6A8}">
      <dsp:nvSpPr>
        <dsp:cNvPr id="0" name=""/>
        <dsp:cNvSpPr/>
      </dsp:nvSpPr>
      <dsp:spPr>
        <a:xfrm>
          <a:off x="3211095" y="1596031"/>
          <a:ext cx="3211094" cy="355674"/>
        </a:xfrm>
        <a:prstGeom prst="rect">
          <a:avLst/>
        </a:prstGeom>
        <a:solidFill>
          <a:schemeClr val="accent2">
            <a:tint val="40000"/>
            <a:alpha val="90000"/>
            <a:hueOff val="557194"/>
            <a:satOff val="-25114"/>
            <a:lumOff val="-1772"/>
            <a:alphaOff val="0"/>
          </a:schemeClr>
        </a:solidFill>
        <a:ln w="15875" cap="rnd" cmpd="sng" algn="ctr">
          <a:solidFill>
            <a:schemeClr val="accent2">
              <a:tint val="40000"/>
              <a:alpha val="90000"/>
              <a:hueOff val="557194"/>
              <a:satOff val="-25114"/>
              <a:lumOff val="-177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24130" rIns="135128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900" kern="1200" dirty="0"/>
            <a:t>Classifica più adeguata</a:t>
          </a:r>
        </a:p>
      </dsp:txBody>
      <dsp:txXfrm>
        <a:off x="3211095" y="1596031"/>
        <a:ext cx="3211094" cy="355674"/>
      </dsp:txXfrm>
    </dsp:sp>
    <dsp:sp modelId="{77D8D281-5C47-4BE7-8AFA-30E2C0A8A775}">
      <dsp:nvSpPr>
        <dsp:cNvPr id="0" name=""/>
        <dsp:cNvSpPr/>
      </dsp:nvSpPr>
      <dsp:spPr>
        <a:xfrm rot="10800000">
          <a:off x="0" y="553"/>
          <a:ext cx="6422190" cy="1189548"/>
        </a:xfrm>
        <a:prstGeom prst="upArrowCallout">
          <a:avLst/>
        </a:prstGeom>
        <a:solidFill>
          <a:schemeClr val="accent2">
            <a:hueOff val="453165"/>
            <a:satOff val="-47993"/>
            <a:lumOff val="-1176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b="1" kern="1200" dirty="0">
              <a:solidFill>
                <a:schemeClr val="accent2">
                  <a:lumMod val="50000"/>
                </a:schemeClr>
              </a:solidFill>
            </a:rPr>
            <a:t>Turni aggiunti</a:t>
          </a:r>
        </a:p>
      </dsp:txBody>
      <dsp:txXfrm rot="-10800000">
        <a:off x="0" y="553"/>
        <a:ext cx="6422190" cy="417531"/>
      </dsp:txXfrm>
    </dsp:sp>
    <dsp:sp modelId="{2D8C81BA-51CF-43D8-BA8A-995CF96E7F40}">
      <dsp:nvSpPr>
        <dsp:cNvPr id="0" name=""/>
        <dsp:cNvSpPr/>
      </dsp:nvSpPr>
      <dsp:spPr>
        <a:xfrm>
          <a:off x="0" y="418084"/>
          <a:ext cx="3211094" cy="355674"/>
        </a:xfrm>
        <a:prstGeom prst="rect">
          <a:avLst/>
        </a:prstGeom>
        <a:solidFill>
          <a:schemeClr val="accent2">
            <a:tint val="40000"/>
            <a:alpha val="90000"/>
            <a:hueOff val="742925"/>
            <a:satOff val="-33485"/>
            <a:lumOff val="-2363"/>
            <a:alphaOff val="0"/>
          </a:schemeClr>
        </a:solidFill>
        <a:ln w="15875" cap="rnd" cmpd="sng" algn="ctr">
          <a:solidFill>
            <a:schemeClr val="accent2">
              <a:tint val="40000"/>
              <a:alpha val="90000"/>
              <a:hueOff val="742925"/>
              <a:satOff val="-33485"/>
              <a:lumOff val="-236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24130" rIns="135128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900" kern="1200" dirty="0"/>
            <a:t>1</a:t>
          </a:r>
        </a:p>
      </dsp:txBody>
      <dsp:txXfrm>
        <a:off x="0" y="418084"/>
        <a:ext cx="3211094" cy="355674"/>
      </dsp:txXfrm>
    </dsp:sp>
    <dsp:sp modelId="{58DADF5B-62E8-46F9-B60E-1A8324A53DB1}">
      <dsp:nvSpPr>
        <dsp:cNvPr id="0" name=""/>
        <dsp:cNvSpPr/>
      </dsp:nvSpPr>
      <dsp:spPr>
        <a:xfrm>
          <a:off x="3211095" y="418084"/>
          <a:ext cx="3211094" cy="355674"/>
        </a:xfrm>
        <a:prstGeom prst="rect">
          <a:avLst/>
        </a:prstGeom>
        <a:solidFill>
          <a:schemeClr val="accent2">
            <a:tint val="40000"/>
            <a:alpha val="90000"/>
            <a:hueOff val="928656"/>
            <a:satOff val="-41856"/>
            <a:lumOff val="-2954"/>
            <a:alphaOff val="0"/>
          </a:schemeClr>
        </a:solidFill>
        <a:ln w="15875" cap="rnd" cmpd="sng" algn="ctr">
          <a:solidFill>
            <a:schemeClr val="accent2">
              <a:tint val="40000"/>
              <a:alpha val="90000"/>
              <a:hueOff val="928656"/>
              <a:satOff val="-41856"/>
              <a:lumOff val="-295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24130" rIns="135128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900" kern="1200" dirty="0"/>
            <a:t>2</a:t>
          </a:r>
        </a:p>
      </dsp:txBody>
      <dsp:txXfrm>
        <a:off x="3211095" y="418084"/>
        <a:ext cx="3211094" cy="3556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B7417-D7A0-4998-9374-4C1A4C4EAFB0}" type="datetime1">
              <a:rPr lang="it-IT" smtClean="0"/>
              <a:pPr/>
              <a:t>10/01/2023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D6DF1F9-C564-4417-8622-185B0EE91FA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5008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C4BED-E7B2-4C90-9624-ABF2569BE988}" type="datetime1">
              <a:rPr lang="it-IT" smtClean="0"/>
              <a:pPr/>
              <a:t>10/01/2023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D6DF1F9-C564-4417-8622-185B0EE91FA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0591434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C4BED-E7B2-4C90-9624-ABF2569BE988}" type="datetime1">
              <a:rPr lang="it-IT" smtClean="0"/>
              <a:pPr/>
              <a:t>10/01/2023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D6DF1F9-C564-4417-8622-185B0EE91FAC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46603861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C4BED-E7B2-4C90-9624-ABF2569BE988}" type="datetime1">
              <a:rPr lang="it-IT" smtClean="0"/>
              <a:pPr/>
              <a:t>10/01/2023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D6DF1F9-C564-4417-8622-185B0EE91FA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8538897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C4BED-E7B2-4C90-9624-ABF2569BE988}" type="datetime1">
              <a:rPr lang="it-IT" smtClean="0"/>
              <a:pPr/>
              <a:t>10/01/2023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D6DF1F9-C564-4417-8622-185B0EE91FAC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77524622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C4BED-E7B2-4C90-9624-ABF2569BE988}" type="datetime1">
              <a:rPr lang="it-IT" smtClean="0"/>
              <a:pPr/>
              <a:t>10/01/2023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D6DF1F9-C564-4417-8622-185B0EE91FA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8576870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A484-82A4-4318-91CA-D4CB68CDCDA9}" type="datetime1">
              <a:rPr lang="it-IT" smtClean="0"/>
              <a:pPr/>
              <a:t>10/01/2023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F1F9-C564-4417-8622-185B0EE91FA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61376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B42F-B585-411C-8BC0-20DCAA0A1C60}" type="datetime1">
              <a:rPr lang="it-IT" smtClean="0"/>
              <a:pPr/>
              <a:t>10/01/2023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F1F9-C564-4417-8622-185B0EE91FA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6695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58842-1154-45D2-94B6-4BF7A1035D5E}" type="datetime1">
              <a:rPr lang="it-IT" smtClean="0"/>
              <a:pPr/>
              <a:t>10/01/2023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F1F9-C564-4417-8622-185B0EE91FA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017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57C2D-62C7-439D-96DD-6E318687A55B}" type="datetime1">
              <a:rPr lang="it-IT" smtClean="0"/>
              <a:pPr/>
              <a:t>10/01/2023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D6DF1F9-C564-4417-8622-185B0EE91FA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3255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AD8D8-31DF-436A-BB4D-27FA205EA508}" type="datetime1">
              <a:rPr lang="it-IT" smtClean="0"/>
              <a:pPr/>
              <a:t>10/01/2023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D6DF1F9-C564-4417-8622-185B0EE91FA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6598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F6A91-7B80-4F51-9B4B-EA8D7311682F}" type="datetime1">
              <a:rPr lang="it-IT" smtClean="0"/>
              <a:pPr/>
              <a:t>10/01/2023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D6DF1F9-C564-4417-8622-185B0EE91FA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1381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1B46-DE2D-4CC0-B31A-27C0096DD54D}" type="datetime1">
              <a:rPr lang="it-IT" smtClean="0"/>
              <a:pPr/>
              <a:t>10/01/2023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F1F9-C564-4417-8622-185B0EE91FA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94184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CE7FE-C2AE-41C2-B6F6-F51609866D60}" type="datetime1">
              <a:rPr lang="it-IT" smtClean="0"/>
              <a:pPr/>
              <a:t>10/01/2023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F1F9-C564-4417-8622-185B0EE91FA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96660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777D8-A642-4F7B-A6C8-5CFE31EF6C7B}" type="datetime1">
              <a:rPr lang="it-IT" smtClean="0"/>
              <a:pPr/>
              <a:t>10/01/2023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F1F9-C564-4417-8622-185B0EE91FA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3210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9976C-50B9-42B5-9D73-D3DA16311644}" type="datetime1">
              <a:rPr lang="it-IT" smtClean="0"/>
              <a:pPr/>
              <a:t>10/01/2023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D6DF1F9-C564-4417-8622-185B0EE91FA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5183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3C4BED-E7B2-4C90-9624-ABF2569BE988}" type="datetime1">
              <a:rPr lang="it-IT" smtClean="0"/>
              <a:pPr/>
              <a:t>10/01/2023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D6DF1F9-C564-4417-8622-185B0EE91FA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4315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  <p:sldLayoutId id="2147483818" r:id="rId14"/>
    <p:sldLayoutId id="2147483819" r:id="rId15"/>
    <p:sldLayoutId id="2147483820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guidapapercraft.blogspot.com/2015/11/cancellare-o-timbrare.html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gartic.com.br/jehhh/desenho-jogo/1229706090" TargetMode="External"/><Relationship Id="rId5" Type="http://schemas.openxmlformats.org/officeDocument/2006/relationships/image" Target="../media/image11.png"/><Relationship Id="rId4" Type="http://schemas.openxmlformats.org/officeDocument/2006/relationships/hyperlink" Target="https://lamiatecnica.blogspot.com/p/il-materiale-per-il-disegno-tecnoco.html" TargetMode="Externa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3B4DC09-C92B-412C-8669-7F0D6F4B56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61937" y="2514600"/>
            <a:ext cx="9242675" cy="2262781"/>
          </a:xfrm>
        </p:spPr>
        <p:txBody>
          <a:bodyPr>
            <a:noAutofit/>
          </a:bodyPr>
          <a:lstStyle/>
          <a:p>
            <a:r>
              <a:rPr lang="it-IT" dirty="0">
                <a:solidFill>
                  <a:schemeClr val="accent5">
                    <a:lumMod val="75000"/>
                  </a:schemeClr>
                </a:solidFill>
                <a:latin typeface="LetterOMatic!" panose="020B0603050302020204" pitchFamily="34" charset="0"/>
              </a:rPr>
              <a:t>Sistemi di gestione abbinamenti specifici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974E5C26-F2AD-41E8-9C96-DFACB13AB5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it-IT" sz="2400" dirty="0"/>
              <a:t>(per tornei particolari)</a:t>
            </a:r>
          </a:p>
        </p:txBody>
      </p:sp>
    </p:spTree>
    <p:extLst>
      <p:ext uri="{BB962C8B-B14F-4D97-AF65-F5344CB8AC3E}">
        <p14:creationId xmlns:p14="http://schemas.microsoft.com/office/powerpoint/2010/main" val="17275575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753714B-F84B-4A76-8CAA-664D108DE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F1F9-C564-4417-8622-185B0EE91FAC}" type="slidenum">
              <a:rPr lang="it-IT" smtClean="0"/>
              <a:pPr/>
              <a:t>10</a:t>
            </a:fld>
            <a:endParaRPr lang="it-IT"/>
          </a:p>
        </p:txBody>
      </p:sp>
      <p:sp>
        <p:nvSpPr>
          <p:cNvPr id="8" name="Segnaposto contenuto 7">
            <a:extLst>
              <a:ext uri="{FF2B5EF4-FFF2-40B4-BE49-F238E27FC236}">
                <a16:creationId xmlns:a16="http://schemas.microsoft.com/office/drawing/2014/main" id="{4AE86E36-4EF3-4860-8464-8016BD7AF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95942" y="393032"/>
            <a:ext cx="8255251" cy="607995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Tabellone (all’italiana) dopo 5 turni di gioco a sistema svizzero</a:t>
            </a:r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pPr marL="0" indent="0">
              <a:buNone/>
            </a:pPr>
            <a:endParaRPr 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Coppie disponibili per poter effettuare il turno 6:</a:t>
            </a:r>
          </a:p>
          <a:p>
            <a:pPr marL="0" indent="0">
              <a:buNone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1-8		2-7		3-4		7-5		</a:t>
            </a:r>
          </a:p>
          <a:p>
            <a:pPr marL="0" indent="0">
              <a:buNone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1-6		2-5		3-8		6-4</a:t>
            </a:r>
          </a:p>
          <a:p>
            <a:pPr marL="0" indent="0">
              <a:buNone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										Possibilità?   </a:t>
            </a:r>
            <a:r>
              <a:rPr lang="it-IT" sz="3200" dirty="0">
                <a:latin typeface="Calibri" panose="020F0502020204030204" pitchFamily="34" charset="0"/>
                <a:cs typeface="Calibri" panose="020F0502020204030204" pitchFamily="34" charset="0"/>
              </a:rPr>
              <a:t>Zero</a:t>
            </a:r>
            <a:endParaRPr lang="it-IT" sz="3200" dirty="0"/>
          </a:p>
        </p:txBody>
      </p:sp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36C9B531-3452-4B36-8B54-38B0CE520B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7347791"/>
              </p:ext>
            </p:extLst>
          </p:nvPr>
        </p:nvGraphicFramePr>
        <p:xfrm>
          <a:off x="2302042" y="1075824"/>
          <a:ext cx="8101261" cy="3528258"/>
        </p:xfrm>
        <a:graphic>
          <a:graphicData uri="http://schemas.openxmlformats.org/drawingml/2006/table">
            <a:tbl>
              <a:tblPr/>
              <a:tblGrid>
                <a:gridCol w="537976">
                  <a:extLst>
                    <a:ext uri="{9D8B030D-6E8A-4147-A177-3AD203B41FA5}">
                      <a16:colId xmlns:a16="http://schemas.microsoft.com/office/drawing/2014/main" val="3980827386"/>
                    </a:ext>
                  </a:extLst>
                </a:gridCol>
                <a:gridCol w="1059873">
                  <a:extLst>
                    <a:ext uri="{9D8B030D-6E8A-4147-A177-3AD203B41FA5}">
                      <a16:colId xmlns:a16="http://schemas.microsoft.com/office/drawing/2014/main" val="4036117340"/>
                    </a:ext>
                  </a:extLst>
                </a:gridCol>
                <a:gridCol w="502011">
                  <a:extLst>
                    <a:ext uri="{9D8B030D-6E8A-4147-A177-3AD203B41FA5}">
                      <a16:colId xmlns:a16="http://schemas.microsoft.com/office/drawing/2014/main" val="3112183274"/>
                    </a:ext>
                  </a:extLst>
                </a:gridCol>
                <a:gridCol w="502011">
                  <a:extLst>
                    <a:ext uri="{9D8B030D-6E8A-4147-A177-3AD203B41FA5}">
                      <a16:colId xmlns:a16="http://schemas.microsoft.com/office/drawing/2014/main" val="4240890926"/>
                    </a:ext>
                  </a:extLst>
                </a:gridCol>
                <a:gridCol w="502011">
                  <a:extLst>
                    <a:ext uri="{9D8B030D-6E8A-4147-A177-3AD203B41FA5}">
                      <a16:colId xmlns:a16="http://schemas.microsoft.com/office/drawing/2014/main" val="1439253625"/>
                    </a:ext>
                  </a:extLst>
                </a:gridCol>
                <a:gridCol w="502011">
                  <a:extLst>
                    <a:ext uri="{9D8B030D-6E8A-4147-A177-3AD203B41FA5}">
                      <a16:colId xmlns:a16="http://schemas.microsoft.com/office/drawing/2014/main" val="880370453"/>
                    </a:ext>
                  </a:extLst>
                </a:gridCol>
                <a:gridCol w="414882">
                  <a:extLst>
                    <a:ext uri="{9D8B030D-6E8A-4147-A177-3AD203B41FA5}">
                      <a16:colId xmlns:a16="http://schemas.microsoft.com/office/drawing/2014/main" val="3412961508"/>
                    </a:ext>
                  </a:extLst>
                </a:gridCol>
                <a:gridCol w="575331">
                  <a:extLst>
                    <a:ext uri="{9D8B030D-6E8A-4147-A177-3AD203B41FA5}">
                      <a16:colId xmlns:a16="http://schemas.microsoft.com/office/drawing/2014/main" val="161336471"/>
                    </a:ext>
                  </a:extLst>
                </a:gridCol>
                <a:gridCol w="475207">
                  <a:extLst>
                    <a:ext uri="{9D8B030D-6E8A-4147-A177-3AD203B41FA5}">
                      <a16:colId xmlns:a16="http://schemas.microsoft.com/office/drawing/2014/main" val="2449817855"/>
                    </a:ext>
                  </a:extLst>
                </a:gridCol>
                <a:gridCol w="578338">
                  <a:extLst>
                    <a:ext uri="{9D8B030D-6E8A-4147-A177-3AD203B41FA5}">
                      <a16:colId xmlns:a16="http://schemas.microsoft.com/office/drawing/2014/main" val="80487840"/>
                    </a:ext>
                  </a:extLst>
                </a:gridCol>
                <a:gridCol w="634692">
                  <a:extLst>
                    <a:ext uri="{9D8B030D-6E8A-4147-A177-3AD203B41FA5}">
                      <a16:colId xmlns:a16="http://schemas.microsoft.com/office/drawing/2014/main" val="1862491459"/>
                    </a:ext>
                  </a:extLst>
                </a:gridCol>
                <a:gridCol w="563177">
                  <a:extLst>
                    <a:ext uri="{9D8B030D-6E8A-4147-A177-3AD203B41FA5}">
                      <a16:colId xmlns:a16="http://schemas.microsoft.com/office/drawing/2014/main" val="3641409266"/>
                    </a:ext>
                  </a:extLst>
                </a:gridCol>
                <a:gridCol w="545299">
                  <a:extLst>
                    <a:ext uri="{9D8B030D-6E8A-4147-A177-3AD203B41FA5}">
                      <a16:colId xmlns:a16="http://schemas.microsoft.com/office/drawing/2014/main" val="359694325"/>
                    </a:ext>
                  </a:extLst>
                </a:gridCol>
                <a:gridCol w="708442">
                  <a:extLst>
                    <a:ext uri="{9D8B030D-6E8A-4147-A177-3AD203B41FA5}">
                      <a16:colId xmlns:a16="http://schemas.microsoft.com/office/drawing/2014/main" val="3544981776"/>
                    </a:ext>
                  </a:extLst>
                </a:gridCol>
              </a:tblGrid>
              <a:tr h="459090"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Nr</a:t>
                      </a:r>
                      <a:endParaRPr lang="it-I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Name</a:t>
                      </a:r>
                      <a:endParaRPr lang="it-I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it-I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it-I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</a:t>
                      </a:r>
                      <a:endParaRPr lang="it-I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</a:t>
                      </a:r>
                      <a:endParaRPr lang="it-I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</a:t>
                      </a:r>
                      <a:endParaRPr lang="it-I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</a:t>
                      </a:r>
                      <a:endParaRPr lang="it-I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</a:t>
                      </a:r>
                      <a:endParaRPr lang="it-I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</a:t>
                      </a:r>
                      <a:endParaRPr lang="it-I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Punti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Tot</a:t>
                      </a:r>
                      <a:endParaRPr lang="it-I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TB</a:t>
                      </a:r>
                      <a:endParaRPr lang="it-I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Class</a:t>
                      </a:r>
                      <a:endParaRPr lang="it-I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9350172"/>
                  </a:ext>
                </a:extLst>
              </a:tr>
              <a:tr h="383646"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Bruno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442A"/>
                    </a:solidFill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 sz="160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8575120"/>
                  </a:ext>
                </a:extLst>
              </a:tr>
              <a:tr h="383646"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Costanzo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442A"/>
                    </a:solidFill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 sz="160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5760728"/>
                  </a:ext>
                </a:extLst>
              </a:tr>
              <a:tr h="383646"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Felice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x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442A"/>
                    </a:solidFill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 sz="160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9568867"/>
                  </a:ext>
                </a:extLst>
              </a:tr>
              <a:tr h="383646"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Massimo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442A"/>
                    </a:solidFill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4.5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 sz="160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1399659"/>
                  </a:ext>
                </a:extLst>
              </a:tr>
              <a:tr h="383646"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Primo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442A"/>
                    </a:solidFill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 sz="160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5933857"/>
                  </a:ext>
                </a:extLst>
              </a:tr>
              <a:tr h="383646"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Natale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x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442A"/>
                    </a:solidFill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x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 sz="160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8078739"/>
                  </a:ext>
                </a:extLst>
              </a:tr>
              <a:tr h="383646"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Mirko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x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442A"/>
                    </a:solidFill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 sz="160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2295273"/>
                  </a:ext>
                </a:extLst>
              </a:tr>
              <a:tr h="383646"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Valerio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x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x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442A"/>
                    </a:solidFill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11746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53721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753714B-F84B-4A76-8CAA-664D108DE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F1F9-C564-4417-8622-185B0EE91FAC}" type="slidenum">
              <a:rPr lang="it-IT" smtClean="0"/>
              <a:pPr/>
              <a:t>11</a:t>
            </a:fld>
            <a:endParaRPr lang="it-IT"/>
          </a:p>
        </p:txBody>
      </p:sp>
      <p:sp>
        <p:nvSpPr>
          <p:cNvPr id="8" name="Segnaposto contenuto 7">
            <a:extLst>
              <a:ext uri="{FF2B5EF4-FFF2-40B4-BE49-F238E27FC236}">
                <a16:creationId xmlns:a16="http://schemas.microsoft.com/office/drawing/2014/main" id="{4AE86E36-4EF3-4860-8464-8016BD7AF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0138" y="529389"/>
            <a:ext cx="8255251" cy="599974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Tabellone (all’italiana) dopo 4 turni di gioco a sistema svizzero</a:t>
            </a:r>
          </a:p>
          <a:p>
            <a:pPr marL="0" indent="0">
              <a:buNone/>
            </a:pPr>
            <a:endParaRPr 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pPr marL="0" indent="0">
              <a:buNone/>
            </a:pP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it-IT" sz="2200" dirty="0">
                <a:latin typeface="Calibri" panose="020F0502020204030204" pitchFamily="34" charset="0"/>
                <a:cs typeface="Calibri" panose="020F0502020204030204" pitchFamily="34" charset="0"/>
              </a:rPr>
              <a:t>Coppie disponibili per poter effettuare i turni 5 e 6:</a:t>
            </a:r>
          </a:p>
          <a:p>
            <a:pPr marL="0" indent="0">
              <a:buNone/>
            </a:pPr>
            <a:r>
              <a:rPr lang="it-IT" sz="2200" dirty="0">
                <a:latin typeface="Calibri" panose="020F0502020204030204" pitchFamily="34" charset="0"/>
                <a:cs typeface="Calibri" panose="020F0502020204030204" pitchFamily="34" charset="0"/>
              </a:rPr>
              <a:t>1-2		3-6		4-7		5-8</a:t>
            </a:r>
          </a:p>
          <a:p>
            <a:pPr marL="0" indent="0">
              <a:buNone/>
            </a:pPr>
            <a:r>
              <a:rPr lang="it-IT" sz="2200" dirty="0">
                <a:latin typeface="Calibri" panose="020F0502020204030204" pitchFamily="34" charset="0"/>
                <a:cs typeface="Calibri" panose="020F0502020204030204" pitchFamily="34" charset="0"/>
              </a:rPr>
              <a:t>1-6		2-5		3-8		4-6</a:t>
            </a:r>
          </a:p>
          <a:p>
            <a:pPr marL="0" indent="0">
              <a:buNone/>
            </a:pPr>
            <a:r>
              <a:rPr lang="it-IT" sz="2200" dirty="0">
                <a:latin typeface="Calibri" panose="020F0502020204030204" pitchFamily="34" charset="0"/>
                <a:cs typeface="Calibri" panose="020F0502020204030204" pitchFamily="34" charset="0"/>
              </a:rPr>
              <a:t>1-8		2-7		3-4		5-7		</a:t>
            </a:r>
          </a:p>
          <a:p>
            <a:pPr marL="0" indent="0">
              <a:buNone/>
            </a:pPr>
            <a:endParaRPr lang="it-IT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dirty="0"/>
          </a:p>
          <a:p>
            <a:endParaRPr lang="it-IT" dirty="0"/>
          </a:p>
        </p:txBody>
      </p:sp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36C9B531-3452-4B36-8B54-38B0CE520B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7510428"/>
              </p:ext>
            </p:extLst>
          </p:nvPr>
        </p:nvGraphicFramePr>
        <p:xfrm>
          <a:off x="2261935" y="1002632"/>
          <a:ext cx="7571874" cy="3777918"/>
        </p:xfrm>
        <a:graphic>
          <a:graphicData uri="http://schemas.openxmlformats.org/drawingml/2006/table">
            <a:tbl>
              <a:tblPr/>
              <a:tblGrid>
                <a:gridCol w="462405">
                  <a:extLst>
                    <a:ext uri="{9D8B030D-6E8A-4147-A177-3AD203B41FA5}">
                      <a16:colId xmlns:a16="http://schemas.microsoft.com/office/drawing/2014/main" val="3980827386"/>
                    </a:ext>
                  </a:extLst>
                </a:gridCol>
                <a:gridCol w="1031030">
                  <a:extLst>
                    <a:ext uri="{9D8B030D-6E8A-4147-A177-3AD203B41FA5}">
                      <a16:colId xmlns:a16="http://schemas.microsoft.com/office/drawing/2014/main" val="4036117340"/>
                    </a:ext>
                  </a:extLst>
                </a:gridCol>
                <a:gridCol w="469207">
                  <a:extLst>
                    <a:ext uri="{9D8B030D-6E8A-4147-A177-3AD203B41FA5}">
                      <a16:colId xmlns:a16="http://schemas.microsoft.com/office/drawing/2014/main" val="3112183274"/>
                    </a:ext>
                  </a:extLst>
                </a:gridCol>
                <a:gridCol w="469207">
                  <a:extLst>
                    <a:ext uri="{9D8B030D-6E8A-4147-A177-3AD203B41FA5}">
                      <a16:colId xmlns:a16="http://schemas.microsoft.com/office/drawing/2014/main" val="4240890926"/>
                    </a:ext>
                  </a:extLst>
                </a:gridCol>
                <a:gridCol w="469207">
                  <a:extLst>
                    <a:ext uri="{9D8B030D-6E8A-4147-A177-3AD203B41FA5}">
                      <a16:colId xmlns:a16="http://schemas.microsoft.com/office/drawing/2014/main" val="1439253625"/>
                    </a:ext>
                  </a:extLst>
                </a:gridCol>
                <a:gridCol w="469207">
                  <a:extLst>
                    <a:ext uri="{9D8B030D-6E8A-4147-A177-3AD203B41FA5}">
                      <a16:colId xmlns:a16="http://schemas.microsoft.com/office/drawing/2014/main" val="880370453"/>
                    </a:ext>
                  </a:extLst>
                </a:gridCol>
                <a:gridCol w="469207">
                  <a:extLst>
                    <a:ext uri="{9D8B030D-6E8A-4147-A177-3AD203B41FA5}">
                      <a16:colId xmlns:a16="http://schemas.microsoft.com/office/drawing/2014/main" val="3412961508"/>
                    </a:ext>
                  </a:extLst>
                </a:gridCol>
                <a:gridCol w="456301">
                  <a:extLst>
                    <a:ext uri="{9D8B030D-6E8A-4147-A177-3AD203B41FA5}">
                      <a16:colId xmlns:a16="http://schemas.microsoft.com/office/drawing/2014/main" val="161336471"/>
                    </a:ext>
                  </a:extLst>
                </a:gridCol>
                <a:gridCol w="444154">
                  <a:extLst>
                    <a:ext uri="{9D8B030D-6E8A-4147-A177-3AD203B41FA5}">
                      <a16:colId xmlns:a16="http://schemas.microsoft.com/office/drawing/2014/main" val="2449817855"/>
                    </a:ext>
                  </a:extLst>
                </a:gridCol>
                <a:gridCol w="455541">
                  <a:extLst>
                    <a:ext uri="{9D8B030D-6E8A-4147-A177-3AD203B41FA5}">
                      <a16:colId xmlns:a16="http://schemas.microsoft.com/office/drawing/2014/main" val="80487840"/>
                    </a:ext>
                  </a:extLst>
                </a:gridCol>
                <a:gridCol w="639494">
                  <a:extLst>
                    <a:ext uri="{9D8B030D-6E8A-4147-A177-3AD203B41FA5}">
                      <a16:colId xmlns:a16="http://schemas.microsoft.com/office/drawing/2014/main" val="1862491459"/>
                    </a:ext>
                  </a:extLst>
                </a:gridCol>
                <a:gridCol w="477911">
                  <a:extLst>
                    <a:ext uri="{9D8B030D-6E8A-4147-A177-3AD203B41FA5}">
                      <a16:colId xmlns:a16="http://schemas.microsoft.com/office/drawing/2014/main" val="3641409266"/>
                    </a:ext>
                  </a:extLst>
                </a:gridCol>
                <a:gridCol w="535745">
                  <a:extLst>
                    <a:ext uri="{9D8B030D-6E8A-4147-A177-3AD203B41FA5}">
                      <a16:colId xmlns:a16="http://schemas.microsoft.com/office/drawing/2014/main" val="359694325"/>
                    </a:ext>
                  </a:extLst>
                </a:gridCol>
                <a:gridCol w="723258">
                  <a:extLst>
                    <a:ext uri="{9D8B030D-6E8A-4147-A177-3AD203B41FA5}">
                      <a16:colId xmlns:a16="http://schemas.microsoft.com/office/drawing/2014/main" val="3544981776"/>
                    </a:ext>
                  </a:extLst>
                </a:gridCol>
              </a:tblGrid>
              <a:tr h="488966"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Nr</a:t>
                      </a:r>
                      <a:endParaRPr lang="it-I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Name</a:t>
                      </a:r>
                      <a:endParaRPr lang="it-I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it-I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it-I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</a:t>
                      </a:r>
                      <a:endParaRPr lang="it-I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</a:t>
                      </a:r>
                      <a:endParaRPr lang="it-I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</a:t>
                      </a:r>
                      <a:endParaRPr lang="it-I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</a:t>
                      </a:r>
                      <a:endParaRPr lang="it-I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</a:t>
                      </a:r>
                      <a:endParaRPr lang="it-I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</a:t>
                      </a:r>
                      <a:endParaRPr lang="it-I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Punti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Tot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TB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Class.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9350172"/>
                  </a:ext>
                </a:extLst>
              </a:tr>
              <a:tr h="411119"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Bruno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442A"/>
                    </a:solidFill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40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40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8575120"/>
                  </a:ext>
                </a:extLst>
              </a:tr>
              <a:tr h="411119"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Costanzo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442A"/>
                    </a:solidFill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40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40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5760728"/>
                  </a:ext>
                </a:extLst>
              </a:tr>
              <a:tr h="411119"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Felice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x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442A"/>
                    </a:solidFill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40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40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9568867"/>
                  </a:ext>
                </a:extLst>
              </a:tr>
              <a:tr h="411119"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Massimo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442A"/>
                    </a:solidFill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40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40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1399659"/>
                  </a:ext>
                </a:extLst>
              </a:tr>
              <a:tr h="411119"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Primo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442A"/>
                    </a:solidFill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40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40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5933857"/>
                  </a:ext>
                </a:extLst>
              </a:tr>
              <a:tr h="411119"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Natale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x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442A"/>
                    </a:solidFill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x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40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40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8078739"/>
                  </a:ext>
                </a:extLst>
              </a:tr>
              <a:tr h="411119"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Mirko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x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442A"/>
                    </a:solidFill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40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40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2295273"/>
                  </a:ext>
                </a:extLst>
              </a:tr>
              <a:tr h="411119"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Valerio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x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x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 algn="ctr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442A"/>
                    </a:solidFill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40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 marR="17780">
                        <a:lnSpc>
                          <a:spcPts val="2550"/>
                        </a:lnSpc>
                        <a:spcAft>
                          <a:spcPts val="0"/>
                        </a:spcAft>
                      </a:pPr>
                      <a:r>
                        <a:rPr lang="it-IT" sz="140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11746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0418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EF4347A-5065-43FC-A823-26F106424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Abbinamenti per 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709977C-A3D0-4888-BD41-D353478729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32062" y="1343024"/>
            <a:ext cx="8202613" cy="4841207"/>
          </a:xfrm>
        </p:spPr>
        <p:txBody>
          <a:bodyPr/>
          <a:lstStyle/>
          <a:p>
            <a:pPr marL="0" indent="0">
              <a:buNone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Turno 5</a:t>
            </a:r>
          </a:p>
          <a:p>
            <a:pPr marL="0" indent="0">
              <a:buNone/>
            </a:pPr>
            <a:endParaRPr 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Turno 6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7E7911E-25CB-4FFF-A466-920A71BFF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F1F9-C564-4417-8622-185B0EE91FAC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01021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F925F-216A-40DC-B402-DFB268A42637}" type="slidenum">
              <a:rPr lang="it-IT" smtClean="0"/>
              <a:pPr/>
              <a:t>13</a:t>
            </a:fld>
            <a:endParaRPr lang="it-IT"/>
          </a:p>
        </p:txBody>
      </p:sp>
      <p:sp>
        <p:nvSpPr>
          <p:cNvPr id="6" name="CasellaDiTesto 5"/>
          <p:cNvSpPr txBox="1"/>
          <p:nvPr/>
        </p:nvSpPr>
        <p:spPr>
          <a:xfrm>
            <a:off x="1870684" y="1028674"/>
            <a:ext cx="905399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In genere potrebbe bastare:</a:t>
            </a:r>
          </a:p>
          <a:p>
            <a:pPr marL="457200" indent="-457200">
              <a:buAutoNum type="arabicParenR"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Organizzare normalmente un sistema svizzero</a:t>
            </a:r>
          </a:p>
          <a:p>
            <a:pPr marL="457200" indent="-457200">
              <a:buAutoNum type="arabicParenR"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Almeno a  </a:t>
            </a:r>
            <a:r>
              <a:rPr lang="it-IT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due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 turni dalla fine, procedere all’abbinamento fittizio sia del penultimo che dell’ultimo turno inserendo tutti i risultati come “patta”.</a:t>
            </a:r>
          </a:p>
          <a:p>
            <a:pPr marL="457200" indent="-457200">
              <a:buAutoNum type="arabicParenR"/>
            </a:pPr>
            <a:r>
              <a:rPr lang="it-IT" sz="2000" b="1" dirty="0">
                <a:latin typeface="Calibri" panose="020F0502020204030204" pitchFamily="34" charset="0"/>
                <a:cs typeface="Calibri" panose="020F0502020204030204" pitchFamily="34" charset="0"/>
              </a:rPr>
              <a:t>Conservare gli abbinamenti ottenuti</a:t>
            </a:r>
          </a:p>
          <a:p>
            <a:pPr marL="457200" indent="-457200">
              <a:buAutoNum type="arabicParenR"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Riprendere  dal terz’ultimo turno e proseguire normalmente con il penultimo turno, verificando sempre la possibilità di abbinamento per il turno successivo.</a:t>
            </a:r>
          </a:p>
          <a:p>
            <a:pPr marL="457200" indent="-457200">
              <a:buAutoNum type="arabicParenR"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Nel caso ci fossero problemi utilizzare  i “turni salvati”</a:t>
            </a:r>
          </a:p>
          <a:p>
            <a:pPr marL="457200" indent="-457200"/>
            <a:endParaRPr 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/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Spiegazione: </a:t>
            </a:r>
          </a:p>
          <a:p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A due turni dalla fine ci sono tre possibili avversari per ciascun giocatore, per cui gli abbinamenti si possono approntare.</a:t>
            </a:r>
          </a:p>
          <a:p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Una volta stabiliti due turni “possibili”, è semplice scegliere quale dei due si avvicina di più al penultimo turno regolarmente abbinato ed utilizzare l’altro per l’ultimo turno,  se si presentassero problemi con il programma di gestione. </a:t>
            </a:r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38C9CCD4-71E2-4764-8BE6-6C7D20A8B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7283" y="263163"/>
            <a:ext cx="8911687" cy="661226"/>
          </a:xfrm>
        </p:spPr>
        <p:txBody>
          <a:bodyPr/>
          <a:lstStyle/>
          <a:p>
            <a:r>
              <a:rPr lang="it-IT" dirty="0">
                <a:latin typeface="LetterOMatic!" panose="020B0603050302020204" pitchFamily="34" charset="0"/>
              </a:rPr>
              <a:t>6 turni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797CE7E-4E85-4B4F-A429-3CE6FE144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61226"/>
          </a:xfrm>
        </p:spPr>
        <p:txBody>
          <a:bodyPr/>
          <a:lstStyle/>
          <a:p>
            <a:r>
              <a:rPr lang="it-IT" dirty="0">
                <a:latin typeface="LetterOMatic!" panose="020B0603050302020204" pitchFamily="34" charset="0"/>
              </a:rPr>
              <a:t>6 turni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03E0CB6-158F-4DFF-9CCF-75A1ABEF80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397479"/>
            <a:ext cx="8915400" cy="45137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Salvare in luogo sicuro gli abbinamenti predisposti. </a:t>
            </a:r>
          </a:p>
          <a:p>
            <a:pPr>
              <a:buFontTx/>
              <a:buChar char="-"/>
            </a:pPr>
            <a:r>
              <a:rPr lang="it-IT" dirty="0"/>
              <a:t>Fare ad ogni turno l’abbinamento corretto  e prima di pubblicarlo fare il controllo sui turni successivi</a:t>
            </a:r>
          </a:p>
          <a:p>
            <a:pPr>
              <a:buFontTx/>
              <a:buChar char="-"/>
            </a:pPr>
            <a:r>
              <a:rPr lang="it-IT" dirty="0"/>
              <a:t>Nel momento in cui non si riesce più a fare i turni successivi, utilizzare i turni preparati, scegliendo quello più vicino a quello che sarebbe stato il turno «bloccante» </a:t>
            </a:r>
          </a:p>
          <a:p>
            <a:pPr>
              <a:buFontTx/>
              <a:buChar char="-"/>
            </a:pPr>
            <a:r>
              <a:rPr lang="it-IT" dirty="0"/>
              <a:t>Proseguire sempre facendo l’abbinamento corretto, verifica, ed eventuale sostituzione.</a:t>
            </a:r>
          </a:p>
          <a:p>
            <a:pPr marL="0" indent="0">
              <a:buNone/>
            </a:pPr>
            <a:r>
              <a:rPr lang="it-IT" dirty="0"/>
              <a:t>E per chi si dimentica di farlo: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							e tanta pazienza (e fortuna!)</a:t>
            </a:r>
          </a:p>
          <a:p>
            <a:pPr marL="1431925" indent="-1431925">
              <a:buNone/>
            </a:pP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753714B-F84B-4A76-8CAA-664D108DE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F1F9-C564-4417-8622-185B0EE91FAC}" type="slidenum">
              <a:rPr lang="it-IT" smtClean="0"/>
              <a:pPr/>
              <a:t>14</a:t>
            </a:fld>
            <a:endParaRPr lang="it-IT"/>
          </a:p>
        </p:txBody>
      </p:sp>
      <p:pic>
        <p:nvPicPr>
          <p:cNvPr id="28" name="Picture 4" descr="Carta e penna per scrivere immagine stock. Immagine di carta - 39976241">
            <a:extLst>
              <a:ext uri="{FF2B5EF4-FFF2-40B4-BE49-F238E27FC236}">
                <a16:creationId xmlns:a16="http://schemas.microsoft.com/office/drawing/2014/main" id="{DC3ED40E-A715-496C-A4E5-004F0D0530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9" t="429" r="-401" b="8538"/>
          <a:stretch/>
        </p:blipFill>
        <p:spPr bwMode="auto">
          <a:xfrm>
            <a:off x="3799472" y="4608096"/>
            <a:ext cx="1809750" cy="1181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60767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797CE7E-4E85-4B4F-A429-3CE6FE144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61226"/>
          </a:xfrm>
        </p:spPr>
        <p:txBody>
          <a:bodyPr/>
          <a:lstStyle/>
          <a:p>
            <a:r>
              <a:rPr lang="it-IT" dirty="0">
                <a:latin typeface="LetterOMatic!" panose="020B0603050302020204" pitchFamily="34" charset="0"/>
              </a:rPr>
              <a:t>6 turni e i relativi spareggi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03E0CB6-158F-4DFF-9CCF-75A1ABEF80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397479"/>
            <a:ext cx="8915400" cy="479477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it-IT" sz="2600" dirty="0"/>
              <a:t>Quando si accorpano due o più fasce si pone un altro problema: </a:t>
            </a:r>
          </a:p>
          <a:p>
            <a:pPr marL="0" indent="0">
              <a:buNone/>
            </a:pPr>
            <a:r>
              <a:rPr lang="it-IT" sz="2600" dirty="0"/>
              <a:t>quale tipo di </a:t>
            </a:r>
            <a:r>
              <a:rPr lang="it-IT" sz="2600" b="1" dirty="0"/>
              <a:t>spareggio</a:t>
            </a:r>
            <a:r>
              <a:rPr lang="it-IT" sz="2600" dirty="0"/>
              <a:t> usare?</a:t>
            </a:r>
          </a:p>
          <a:p>
            <a:pPr marL="0" indent="0">
              <a:buNone/>
            </a:pPr>
            <a:r>
              <a:rPr lang="it-IT" sz="2600" dirty="0"/>
              <a:t>Esempio -  torneo a 6 turni con</a:t>
            </a:r>
          </a:p>
          <a:p>
            <a:pPr marL="2149475" indent="-2149475">
              <a:buNone/>
              <a:tabLst>
                <a:tab pos="2149475" algn="l"/>
              </a:tabLst>
            </a:pPr>
            <a:r>
              <a:rPr lang="it-IT" sz="2600" dirty="0"/>
              <a:t>	3 partecipanti U8</a:t>
            </a:r>
          </a:p>
          <a:p>
            <a:pPr marL="2149475" indent="-2149475">
              <a:buNone/>
              <a:tabLst>
                <a:tab pos="2149475" algn="l"/>
              </a:tabLst>
            </a:pPr>
            <a:r>
              <a:rPr lang="it-IT" sz="2600" dirty="0"/>
              <a:t>	4 partecipanti U10</a:t>
            </a:r>
          </a:p>
          <a:p>
            <a:pPr marL="2149475" indent="-2149475">
              <a:buNone/>
              <a:tabLst>
                <a:tab pos="2149475" algn="l"/>
              </a:tabLst>
            </a:pPr>
            <a:r>
              <a:rPr lang="it-IT" sz="2600" dirty="0"/>
              <a:t>	5 partecipanti U12</a:t>
            </a:r>
          </a:p>
          <a:p>
            <a:pPr marL="2149475" indent="-2149475">
              <a:buNone/>
              <a:tabLst>
                <a:tab pos="2149475" algn="l"/>
              </a:tabLst>
            </a:pPr>
            <a:r>
              <a:rPr lang="it-IT" sz="2600" dirty="0"/>
              <a:t>Il primo classificato di ogni fascia si qualifica alla fase successiva.</a:t>
            </a:r>
          </a:p>
          <a:p>
            <a:pPr marL="0" indent="0">
              <a:buNone/>
              <a:tabLst>
                <a:tab pos="2149475" algn="l"/>
              </a:tabLst>
            </a:pPr>
            <a:r>
              <a:rPr lang="it-IT" sz="2600" dirty="0"/>
              <a:t>Prima dell’inizio del torneo è bene indicare quale criteri di spareggio saranno utilizzati, per formare sia la classifica generale che quella «</a:t>
            </a:r>
            <a:r>
              <a:rPr lang="it-IT" sz="2600" b="1" dirty="0"/>
              <a:t>avulsa</a:t>
            </a:r>
            <a:r>
              <a:rPr lang="it-IT" sz="2600" dirty="0"/>
              <a:t>».</a:t>
            </a:r>
          </a:p>
          <a:p>
            <a:pPr marL="0" indent="0">
              <a:buNone/>
              <a:tabLst>
                <a:tab pos="2149475" algn="l"/>
              </a:tabLst>
            </a:pPr>
            <a:endParaRPr lang="it-IT" sz="2600" dirty="0"/>
          </a:p>
          <a:p>
            <a:pPr marL="0" indent="0">
              <a:buNone/>
              <a:tabLst>
                <a:tab pos="2149475" algn="l"/>
              </a:tabLst>
            </a:pPr>
            <a:r>
              <a:rPr lang="it-IT" sz="2600" b="1" i="1" dirty="0">
                <a:solidFill>
                  <a:schemeClr val="accent1">
                    <a:lumMod val="75000"/>
                  </a:schemeClr>
                </a:solidFill>
              </a:rPr>
              <a:t>Classifica avulsa: 	estrapolata da quella generale</a:t>
            </a:r>
            <a:r>
              <a:rPr lang="it-IT" sz="2600" dirty="0">
                <a:solidFill>
                  <a:schemeClr val="tx1"/>
                </a:solidFill>
              </a:rPr>
              <a:t> </a:t>
            </a:r>
          </a:p>
          <a:p>
            <a:pPr marL="0" indent="0">
              <a:buNone/>
              <a:tabLst>
                <a:tab pos="2149475" algn="l"/>
              </a:tabLst>
            </a:pPr>
            <a:r>
              <a:rPr lang="it-IT" sz="2600" dirty="0">
                <a:solidFill>
                  <a:schemeClr val="tx1"/>
                </a:solidFill>
              </a:rPr>
              <a:t>	(in questo caso per fasce di età)</a:t>
            </a:r>
            <a:endParaRPr lang="it-IT" sz="2600" dirty="0"/>
          </a:p>
          <a:p>
            <a:pPr marL="2149475" indent="-2149475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753714B-F84B-4A76-8CAA-664D108DE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F1F9-C564-4417-8622-185B0EE91FAC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67697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797CE7E-4E85-4B4F-A429-3CE6FE144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61226"/>
          </a:xfrm>
        </p:spPr>
        <p:txBody>
          <a:bodyPr/>
          <a:lstStyle/>
          <a:p>
            <a:r>
              <a:rPr lang="it-IT" dirty="0">
                <a:latin typeface="LetterOMatic!" panose="020B0603050302020204" pitchFamily="34" charset="0"/>
              </a:rPr>
              <a:t>6 turni e i relativi spareggi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03E0CB6-158F-4DFF-9CCF-75A1ABEF80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397479"/>
            <a:ext cx="8915400" cy="45137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/>
              <a:t>Possibili scenari e per la </a:t>
            </a:r>
            <a:r>
              <a:rPr lang="it-IT" b="1" dirty="0"/>
              <a:t>classifica generale</a:t>
            </a:r>
            <a:r>
              <a:rPr lang="it-IT" dirty="0"/>
              <a:t>:</a:t>
            </a:r>
          </a:p>
          <a:p>
            <a:pPr>
              <a:buFontTx/>
              <a:buChar char="-"/>
            </a:pPr>
            <a:r>
              <a:rPr lang="it-IT" dirty="0"/>
              <a:t>ci sono solo giocatori (o solo giocatrici)</a:t>
            </a:r>
          </a:p>
          <a:p>
            <a:pPr>
              <a:buFontTx/>
              <a:buChar char="-"/>
            </a:pPr>
            <a:r>
              <a:rPr lang="it-IT" dirty="0"/>
              <a:t>ci sono giocatori e giocatrici</a:t>
            </a:r>
          </a:p>
          <a:p>
            <a:pPr>
              <a:buFontTx/>
              <a:buChar char="-"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Possibili scenari per la </a:t>
            </a:r>
            <a:r>
              <a:rPr lang="it-IT" b="1" dirty="0">
                <a:solidFill>
                  <a:srgbClr val="FF0000"/>
                </a:solidFill>
              </a:rPr>
              <a:t>classifica avulsa</a:t>
            </a:r>
            <a:r>
              <a:rPr lang="it-IT" dirty="0"/>
              <a:t>:</a:t>
            </a:r>
          </a:p>
          <a:p>
            <a:pPr>
              <a:buFontTx/>
              <a:buChar char="-"/>
            </a:pPr>
            <a:r>
              <a:rPr lang="it-IT" dirty="0"/>
              <a:t>quelli della stessa fascia si sono incontrati tutti tra loro</a:t>
            </a:r>
          </a:p>
          <a:p>
            <a:pPr>
              <a:buFontTx/>
              <a:buChar char="-"/>
            </a:pPr>
            <a:r>
              <a:rPr lang="it-IT" dirty="0"/>
              <a:t>quelli della stessa fascia si sono parzialmente incontrati tra loro</a:t>
            </a:r>
          </a:p>
          <a:p>
            <a:pPr>
              <a:buFontTx/>
              <a:buChar char="-"/>
            </a:pPr>
            <a:r>
              <a:rPr lang="it-IT" dirty="0"/>
              <a:t>quelli della stessa fascia non si sono incontrati tra loro</a:t>
            </a:r>
          </a:p>
          <a:p>
            <a:pPr marL="0" indent="0">
              <a:buNone/>
            </a:pPr>
            <a:endParaRPr lang="it-IT" dirty="0"/>
          </a:p>
          <a:p>
            <a:pPr>
              <a:buFontTx/>
              <a:buChar char="-"/>
            </a:pPr>
            <a:endParaRPr lang="it-IT" dirty="0"/>
          </a:p>
          <a:p>
            <a:pPr>
              <a:buFontTx/>
              <a:buChar char="-"/>
            </a:pPr>
            <a:endParaRPr lang="it-IT" dirty="0"/>
          </a:p>
          <a:p>
            <a:pPr>
              <a:buFontTx/>
              <a:buChar char="-"/>
            </a:pPr>
            <a:endParaRPr lang="it-IT" dirty="0"/>
          </a:p>
          <a:p>
            <a:pPr>
              <a:buFontTx/>
              <a:buChar char="-"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2149475" indent="-2149475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753714B-F84B-4A76-8CAA-664D108DE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F1F9-C564-4417-8622-185B0EE91FAC}" type="slidenum">
              <a:rPr lang="it-IT" smtClean="0"/>
              <a:pPr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74335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797CE7E-4E85-4B4F-A429-3CE6FE144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61226"/>
          </a:xfrm>
        </p:spPr>
        <p:txBody>
          <a:bodyPr/>
          <a:lstStyle/>
          <a:p>
            <a:r>
              <a:rPr lang="it-IT" dirty="0">
                <a:latin typeface="LetterOMatic!" panose="020B0603050302020204" pitchFamily="34" charset="0"/>
              </a:rPr>
              <a:t>6 turni e i relativi spareggi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03E0CB6-158F-4DFF-9CCF-75A1ABEF80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397479"/>
            <a:ext cx="8915400" cy="45137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400" dirty="0"/>
              <a:t>Possibili scenari e per la </a:t>
            </a:r>
            <a:r>
              <a:rPr lang="it-IT" sz="2400" b="1" dirty="0"/>
              <a:t>classifica generale</a:t>
            </a:r>
            <a:r>
              <a:rPr lang="it-IT" sz="2400" dirty="0"/>
              <a:t>:</a:t>
            </a:r>
          </a:p>
          <a:p>
            <a:pPr marL="360363" indent="-360363">
              <a:buNone/>
            </a:pPr>
            <a:r>
              <a:rPr lang="it-IT" sz="2400" dirty="0"/>
              <a:t>a) 	ci sono solo giocatori (o solo giocatrici)</a:t>
            </a:r>
          </a:p>
          <a:p>
            <a:pPr marL="360363" indent="-360363">
              <a:buNone/>
            </a:pPr>
            <a:r>
              <a:rPr lang="it-IT" sz="2400" dirty="0"/>
              <a:t>b) 	ci sono giocatori e giocatrici</a:t>
            </a:r>
          </a:p>
          <a:p>
            <a:pPr marL="0" indent="0">
              <a:buNone/>
            </a:pPr>
            <a:endParaRPr lang="it-IT" sz="2400" dirty="0"/>
          </a:p>
          <a:p>
            <a:pPr marL="0" indent="0">
              <a:buNone/>
            </a:pPr>
            <a:r>
              <a:rPr lang="it-IT" sz="2400" dirty="0"/>
              <a:t>Situazione piuttosto semplice </a:t>
            </a:r>
          </a:p>
          <a:p>
            <a:pPr marL="360363" indent="-360363">
              <a:buNone/>
            </a:pPr>
            <a:r>
              <a:rPr lang="it-IT" sz="2400" dirty="0"/>
              <a:t>a)	1° - 2° ecc. definiti con il criterio previsto dal bando</a:t>
            </a:r>
          </a:p>
          <a:p>
            <a:pPr marL="360363" indent="-360363">
              <a:buNone/>
            </a:pPr>
            <a:r>
              <a:rPr lang="it-IT" sz="2400" dirty="0"/>
              <a:t>b)	 1° - 2° ecc. e 1</a:t>
            </a:r>
            <a:r>
              <a:rPr lang="it-IT" sz="2400" baseline="30000" dirty="0"/>
              <a:t>a </a:t>
            </a:r>
            <a:r>
              <a:rPr lang="it-IT" sz="2400" dirty="0"/>
              <a:t> definiti con il criterio previsto dal bando</a:t>
            </a:r>
          </a:p>
          <a:p>
            <a:pPr marL="360363" indent="-360363">
              <a:buNone/>
            </a:pPr>
            <a:endParaRPr lang="it-IT" sz="2400" dirty="0"/>
          </a:p>
          <a:p>
            <a:pPr marL="0" indent="0">
              <a:buNone/>
            </a:pPr>
            <a:endParaRPr lang="it-IT" sz="2400" dirty="0"/>
          </a:p>
          <a:p>
            <a:pPr>
              <a:buFontTx/>
              <a:buChar char="-"/>
            </a:pPr>
            <a:endParaRPr lang="it-IT" dirty="0"/>
          </a:p>
          <a:p>
            <a:pPr>
              <a:buFontTx/>
              <a:buChar char="-"/>
            </a:pPr>
            <a:endParaRPr lang="it-IT" dirty="0"/>
          </a:p>
          <a:p>
            <a:pPr>
              <a:buFontTx/>
              <a:buChar char="-"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2149475" indent="-2149475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753714B-F84B-4A76-8CAA-664D108DE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F1F9-C564-4417-8622-185B0EE91FAC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49898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797CE7E-4E85-4B4F-A429-3CE6FE144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61226"/>
          </a:xfrm>
        </p:spPr>
        <p:txBody>
          <a:bodyPr/>
          <a:lstStyle/>
          <a:p>
            <a:r>
              <a:rPr lang="it-IT" dirty="0">
                <a:latin typeface="LetterOMatic!" panose="020B0603050302020204" pitchFamily="34" charset="0"/>
              </a:rPr>
              <a:t>6 turni e i relativi spareggi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03E0CB6-158F-4DFF-9CCF-75A1ABEF80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397479"/>
            <a:ext cx="8915400" cy="45137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/>
              <a:t>Possibili scenari per la </a:t>
            </a:r>
            <a:r>
              <a:rPr lang="it-IT" b="1" dirty="0">
                <a:solidFill>
                  <a:srgbClr val="FF0000"/>
                </a:solidFill>
              </a:rPr>
              <a:t>classifica avulsa</a:t>
            </a:r>
            <a:r>
              <a:rPr lang="it-IT" dirty="0"/>
              <a:t>:</a:t>
            </a:r>
          </a:p>
          <a:p>
            <a:pPr>
              <a:buAutoNum type="arabicParenR"/>
            </a:pPr>
            <a:r>
              <a:rPr lang="it-IT" dirty="0"/>
              <a:t>quelli della stessa fascia si sono incontrati tutti tra loro</a:t>
            </a:r>
          </a:p>
          <a:p>
            <a:pPr>
              <a:buAutoNum type="arabicParenR"/>
            </a:pPr>
            <a:r>
              <a:rPr lang="it-IT" dirty="0"/>
              <a:t>quelli della stessa fascia si sono parzialmente incontrati tra loro</a:t>
            </a:r>
          </a:p>
          <a:p>
            <a:pPr>
              <a:buAutoNum type="arabicParenR"/>
            </a:pPr>
            <a:r>
              <a:rPr lang="it-IT" dirty="0"/>
              <a:t>quelli della stessa fascia non si sono incontrati tra loro</a:t>
            </a:r>
          </a:p>
          <a:p>
            <a:pPr>
              <a:buFont typeface="Wingdings 3" charset="2"/>
              <a:buAutoNum type="arabicParenR"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Quelli della stessa fascia si sono incontrati </a:t>
            </a:r>
            <a:r>
              <a:rPr lang="it-IT" b="1" dirty="0"/>
              <a:t>tutti</a:t>
            </a:r>
            <a:r>
              <a:rPr lang="it-IT" dirty="0"/>
              <a:t> tra loro:</a:t>
            </a:r>
          </a:p>
          <a:p>
            <a:pPr marL="0" indent="0">
              <a:buNone/>
            </a:pPr>
            <a:r>
              <a:rPr lang="it-IT" dirty="0"/>
              <a:t>Considerare unicamente i risultati ottenuti in tali incontri e, solo se la situazione desse pari, utilizzare i punti in classifica generale. </a:t>
            </a:r>
          </a:p>
          <a:p>
            <a:pPr>
              <a:buAutoNum type="arabicParenR"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>
              <a:buFontTx/>
              <a:buChar char="-"/>
            </a:pPr>
            <a:endParaRPr lang="it-IT" dirty="0"/>
          </a:p>
          <a:p>
            <a:pPr>
              <a:buFontTx/>
              <a:buChar char="-"/>
            </a:pPr>
            <a:endParaRPr lang="it-IT" dirty="0"/>
          </a:p>
          <a:p>
            <a:pPr>
              <a:buFontTx/>
              <a:buChar char="-"/>
            </a:pPr>
            <a:endParaRPr lang="it-IT" dirty="0"/>
          </a:p>
          <a:p>
            <a:pPr>
              <a:buFontTx/>
              <a:buChar char="-"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2149475" indent="-2149475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753714B-F84B-4A76-8CAA-664D108DE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F1F9-C564-4417-8622-185B0EE91FAC}" type="slidenum">
              <a:rPr lang="it-IT" smtClean="0"/>
              <a:pPr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4238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797CE7E-4E85-4B4F-A429-3CE6FE144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61226"/>
          </a:xfrm>
        </p:spPr>
        <p:txBody>
          <a:bodyPr/>
          <a:lstStyle/>
          <a:p>
            <a:r>
              <a:rPr lang="it-IT" dirty="0">
                <a:latin typeface="LetterOMatic!" panose="020B0603050302020204" pitchFamily="34" charset="0"/>
              </a:rPr>
              <a:t>6 turni e i relativi spareggi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03E0CB6-158F-4DFF-9CCF-75A1ABEF80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397479"/>
            <a:ext cx="8915400" cy="45137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/>
              <a:t>Quelli della stessa fascia si sono </a:t>
            </a:r>
            <a:r>
              <a:rPr lang="it-IT" b="1" dirty="0"/>
              <a:t>parzialmente</a:t>
            </a:r>
            <a:r>
              <a:rPr lang="it-IT" dirty="0"/>
              <a:t> incontrati tra loro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Quelli della stessa fascia </a:t>
            </a:r>
            <a:r>
              <a:rPr lang="it-IT" b="1" dirty="0"/>
              <a:t>non</a:t>
            </a:r>
            <a:r>
              <a:rPr lang="it-IT" dirty="0"/>
              <a:t> si sono incontrati tra loro</a:t>
            </a:r>
          </a:p>
          <a:p>
            <a:pPr marL="0" indent="0">
              <a:buNone/>
            </a:pPr>
            <a:endParaRPr lang="it-IT" dirty="0"/>
          </a:p>
          <a:p>
            <a:pPr>
              <a:buFontTx/>
              <a:buChar char="-"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>
              <a:buFontTx/>
              <a:buChar char="-"/>
            </a:pPr>
            <a:endParaRPr lang="it-IT" dirty="0"/>
          </a:p>
          <a:p>
            <a:pPr>
              <a:buFontTx/>
              <a:buChar char="-"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2149475" indent="-2149475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753714B-F84B-4A76-8CAA-664D108DE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F1F9-C564-4417-8622-185B0EE91FAC}" type="slidenum">
              <a:rPr lang="it-IT" smtClean="0"/>
              <a:pPr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617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DD01BD4-2C16-4A62-A6EA-0F090FD11A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18094"/>
          </a:xfrm>
        </p:spPr>
        <p:txBody>
          <a:bodyPr>
            <a:normAutofit/>
          </a:bodyPr>
          <a:lstStyle/>
          <a:p>
            <a:r>
              <a:rPr lang="it-IT" sz="2400" b="1" dirty="0">
                <a:solidFill>
                  <a:schemeClr val="accent5">
                    <a:lumMod val="75000"/>
                  </a:schemeClr>
                </a:solidFill>
              </a:rPr>
              <a:t>Altri sistemi di abbinamento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F12D0E0-5E66-4690-9DE2-2DCBC11428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58528" y="1216325"/>
            <a:ext cx="9046084" cy="512409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2000" i="1" dirty="0">
                <a:latin typeface="Bahnschrift SemiLight" panose="020B0502040204020203" pitchFamily="34" charset="0"/>
              </a:rPr>
              <a:t>Dal RTF:</a:t>
            </a:r>
          </a:p>
          <a:p>
            <a:pPr marL="0" indent="0">
              <a:buNone/>
            </a:pPr>
            <a:r>
              <a:rPr lang="it-IT" sz="2000" i="1" dirty="0">
                <a:latin typeface="Bahnschrift SemiLight" panose="020B0502040204020203" pitchFamily="34" charset="0"/>
              </a:rPr>
              <a:t>5.2.1 Per le variazioni del rating, le competizioni individuali o a squadre che si possono organizzare sono: </a:t>
            </a:r>
          </a:p>
          <a:p>
            <a:pPr marL="457200" indent="-457200">
              <a:buAutoNum type="alphaLcParenR"/>
            </a:pPr>
            <a:r>
              <a:rPr lang="it-IT" sz="2000" i="1" dirty="0">
                <a:latin typeface="Bahnschrift SemiLight" panose="020B0502040204020203" pitchFamily="34" charset="0"/>
              </a:rPr>
              <a:t>Tornei Open: aperti a tutti</a:t>
            </a:r>
          </a:p>
          <a:p>
            <a:pPr marL="457200" indent="-457200">
              <a:buAutoNum type="alphaLcParenR"/>
            </a:pPr>
            <a:r>
              <a:rPr lang="it-IT" sz="2000" i="1" dirty="0">
                <a:latin typeface="Bahnschrift SemiLight" panose="020B0502040204020203" pitchFamily="34" charset="0"/>
              </a:rPr>
              <a:t>Tornei Chiusi: riservati a giocatori o squadre selezionati</a:t>
            </a:r>
          </a:p>
          <a:p>
            <a:pPr marL="720725" indent="-720725">
              <a:buNone/>
            </a:pPr>
            <a:r>
              <a:rPr lang="it-IT" sz="2000" i="1" dirty="0">
                <a:latin typeface="Bahnschrift SemiLight" panose="020B0502040204020203" pitchFamily="34" charset="0"/>
              </a:rPr>
              <a:t>5.2.2 	Nei tornei Open, per abbinare i singoli giocatori o le squadre, si devono utilizzare sistemi di tipo svizzero scelti tra quelli definiti dalla FIDE. </a:t>
            </a:r>
          </a:p>
          <a:p>
            <a:pPr marL="720725" indent="-720725">
              <a:buNone/>
            </a:pPr>
            <a:endParaRPr lang="it-IT" sz="2000" i="1" dirty="0">
              <a:latin typeface="Bahnschrift SemiLight" panose="020B0502040204020203" pitchFamily="34" charset="0"/>
            </a:endParaRPr>
          </a:p>
          <a:p>
            <a:pPr marL="720725" indent="-720725">
              <a:buNone/>
            </a:pPr>
            <a:r>
              <a:rPr lang="it-IT" sz="2000" i="1" dirty="0">
                <a:latin typeface="Bahnschrift SemiLight" panose="020B0502040204020203" pitchFamily="34" charset="0"/>
              </a:rPr>
              <a:t>5.2.3 	È possibile </a:t>
            </a:r>
            <a:r>
              <a:rPr lang="it-IT" sz="2000" b="1" i="1" dirty="0">
                <a:latin typeface="Bahnschrift SemiLight" panose="020B0502040204020203" pitchFamily="34" charset="0"/>
              </a:rPr>
              <a:t>derogare </a:t>
            </a:r>
            <a:r>
              <a:rPr lang="it-IT" sz="2000" i="1" dirty="0">
                <a:latin typeface="Bahnschrift SemiLight" panose="020B0502040204020203" pitchFamily="34" charset="0"/>
              </a:rPr>
              <a:t>da quanto previsto negli articoli 5.2.1.b e 5.2.2 </a:t>
            </a:r>
            <a:r>
              <a:rPr lang="it-IT" sz="2000" b="1" i="1" dirty="0">
                <a:latin typeface="Bahnschrift SemiLight" panose="020B0502040204020203" pitchFamily="34" charset="0"/>
              </a:rPr>
              <a:t>purché il responsabile </a:t>
            </a:r>
            <a:r>
              <a:rPr lang="it-IT" sz="2000" b="1" i="1" dirty="0" err="1">
                <a:latin typeface="Bahnschrift SemiLight" panose="020B0502040204020203" pitchFamily="34" charset="0"/>
              </a:rPr>
              <a:t>Elo</a:t>
            </a:r>
            <a:r>
              <a:rPr lang="it-IT" sz="2000" b="1" i="1" dirty="0">
                <a:latin typeface="Bahnschrift SemiLight" panose="020B0502040204020203" pitchFamily="34" charset="0"/>
              </a:rPr>
              <a:t> Italia rilasci uno specifico nulla osta </a:t>
            </a:r>
            <a:r>
              <a:rPr lang="it-IT" sz="2000" i="1" dirty="0">
                <a:latin typeface="Bahnschrift SemiLight" panose="020B0502040204020203" pitchFamily="34" charset="0"/>
              </a:rPr>
              <a:t>in fase di autorizzazione della competizione. </a:t>
            </a:r>
          </a:p>
          <a:p>
            <a:pPr marL="720725" indent="-720725">
              <a:buNone/>
            </a:pPr>
            <a:r>
              <a:rPr lang="it-IT" sz="2000" i="1" dirty="0">
                <a:latin typeface="Bahnschrift SemiLight" panose="020B0502040204020203" pitchFamily="34" charset="0"/>
              </a:rPr>
              <a:t>5.3.2 - Le competizioni individuali devono svolgersi in almeno </a:t>
            </a:r>
            <a:r>
              <a:rPr lang="it-IT" sz="2000" b="1" i="1" dirty="0">
                <a:latin typeface="Bahnschrift SemiLight" panose="020B0502040204020203" pitchFamily="34" charset="0"/>
              </a:rPr>
              <a:t>cinque turni </a:t>
            </a:r>
            <a:r>
              <a:rPr lang="it-IT" sz="2000" i="1" dirty="0">
                <a:latin typeface="Bahnschrift SemiLight" panose="020B0502040204020203" pitchFamily="34" charset="0"/>
              </a:rPr>
              <a:t>di gioco, con un minimo di </a:t>
            </a:r>
            <a:r>
              <a:rPr lang="it-IT" sz="2000" b="1" i="1" dirty="0">
                <a:latin typeface="Bahnschrift SemiLight" panose="020B0502040204020203" pitchFamily="34" charset="0"/>
              </a:rPr>
              <a:t>sei partecipanti</a:t>
            </a:r>
            <a:r>
              <a:rPr lang="it-IT" sz="2000" i="1" dirty="0">
                <a:latin typeface="Bahnschrift SemiLight" panose="020B0502040204020203" pitchFamily="34" charset="0"/>
              </a:rPr>
              <a:t>. </a:t>
            </a:r>
            <a:endParaRPr lang="it-IT" sz="2000" i="1" dirty="0">
              <a:solidFill>
                <a:schemeClr val="tx1"/>
              </a:solidFill>
              <a:latin typeface="Bahnschrift SemiLight" panose="020B0502040204020203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2227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797CE7E-4E85-4B4F-A429-3CE6FE144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61226"/>
          </a:xfrm>
        </p:spPr>
        <p:txBody>
          <a:bodyPr/>
          <a:lstStyle/>
          <a:p>
            <a:r>
              <a:rPr lang="it-IT" dirty="0">
                <a:latin typeface="LetterOMatic!" panose="020B0603050302020204" pitchFamily="34" charset="0"/>
              </a:rPr>
              <a:t>7 turni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03E0CB6-158F-4DFF-9CCF-75A1ABEF80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397479"/>
            <a:ext cx="8915400" cy="4513743"/>
          </a:xfrm>
        </p:spPr>
        <p:txBody>
          <a:bodyPr>
            <a:normAutofit lnSpcReduction="10000"/>
          </a:bodyPr>
          <a:lstStyle/>
          <a:p>
            <a:pPr marL="1793875" indent="-1793875">
              <a:buNone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8 partecipanti:	usare il girone all’italiana</a:t>
            </a:r>
          </a:p>
          <a:p>
            <a:pPr marL="1793875" indent="-1793875">
              <a:buNone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7 partecipanti:	usare il girone all’italiana con un riposo per tutti</a:t>
            </a:r>
          </a:p>
          <a:p>
            <a:pPr marL="1793875" indent="-1793875">
              <a:buNone/>
            </a:pPr>
            <a:endParaRPr 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93875" indent="-1793875">
              <a:buNone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6 partecipanti:	girone all’italiana semplice e basta</a:t>
            </a:r>
          </a:p>
          <a:p>
            <a:pPr marL="1793875" indent="-1793875">
              <a:buNone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5 partecipanti:	cercare di farli diventare 6 oppure accorparli</a:t>
            </a:r>
          </a:p>
          <a:p>
            <a:pPr marL="1793875" indent="-1793875">
              <a:buNone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4 partecipanti:	si deve accorpare </a:t>
            </a:r>
            <a:r>
              <a:rPr lang="it-IT" sz="20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(doppio RR non più previsto dal nuovo RTF)</a:t>
            </a:r>
          </a:p>
          <a:p>
            <a:pPr marL="1793875" indent="-1793875">
              <a:buNone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3 partecipanti:	si deve accorpare</a:t>
            </a:r>
          </a:p>
          <a:p>
            <a:pPr marL="1793875" indent="-1793875">
              <a:buNone/>
            </a:pPr>
            <a:endParaRPr 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93875" indent="-1793875">
              <a:buNone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9 partecipanti:	sistema svizzero (ricordandosi di predisporre la… «soluzione di sicurezza» almeno 4 turni prima)</a:t>
            </a:r>
          </a:p>
          <a:p>
            <a:pPr marL="1793875" indent="-1793875">
              <a:buNone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10 e + partecipanti:	sistema svizzero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753714B-F84B-4A76-8CAA-664D108DE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F1F9-C564-4417-8622-185B0EE91FAC}" type="slidenum">
              <a:rPr lang="it-IT" smtClean="0"/>
              <a:pPr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71250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730A67-BC77-4310-9665-55D9B52B4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921469"/>
          </a:xfrm>
        </p:spPr>
        <p:txBody>
          <a:bodyPr/>
          <a:lstStyle/>
          <a:p>
            <a:r>
              <a:rPr lang="it-IT" dirty="0">
                <a:latin typeface="LetterOMatic!" panose="020B0603050302020204" pitchFamily="34" charset="0"/>
              </a:rPr>
              <a:t>8 turni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157F3E4-2C04-4801-9B8D-7545DBCED7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604211"/>
            <a:ext cx="8915400" cy="4307011"/>
          </a:xfrm>
        </p:spPr>
        <p:txBody>
          <a:bodyPr>
            <a:normAutofit/>
          </a:bodyPr>
          <a:lstStyle/>
          <a:p>
            <a:pPr marL="1793875" indent="-1793875">
              <a:buNone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8 partecipanti:	usare il girone all’italiana</a:t>
            </a:r>
          </a:p>
          <a:p>
            <a:pPr marL="1793875" indent="-1793875">
              <a:buNone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7 partecipanti:	usare il girone all’italiana con un riposo per tutti</a:t>
            </a:r>
          </a:p>
          <a:p>
            <a:pPr marL="1793875" indent="-1793875">
              <a:buNone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6 partecipanti:	girone all’italiana semplice e basta</a:t>
            </a:r>
          </a:p>
          <a:p>
            <a:pPr marL="1793875" indent="-1793875">
              <a:buNone/>
            </a:pPr>
            <a:r>
              <a:rPr lang="it-IT" sz="2000" dirty="0">
                <a:latin typeface="Century Gothic" panose="020B0502020202020204" pitchFamily="34" charset="0"/>
                <a:cs typeface="Calibri" panose="020F0502020204030204" pitchFamily="34" charset="0"/>
              </a:rPr>
              <a:t>≤ 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5 partecipanti:	accorpare	</a:t>
            </a:r>
          </a:p>
          <a:p>
            <a:pPr marL="1793875" indent="-1793875">
              <a:buNone/>
            </a:pPr>
            <a:endParaRPr 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93875" indent="-1793875">
              <a:buNone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9 partecipanti:	sistema svizzero o girone all’italiana eliminando un turno (possibilità di ridurre/aumentare al numero pari più prossimo) </a:t>
            </a:r>
          </a:p>
          <a:p>
            <a:pPr marL="1793875" indent="-1793875">
              <a:buNone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10 e + partecipanti:	sistema svizzero</a:t>
            </a:r>
            <a:endParaRPr lang="it-IT" sz="2000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4D12F96-539E-4265-85B7-87C4FAB68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F1F9-C564-4417-8622-185B0EE91FAC}" type="slidenum">
              <a:rPr lang="it-IT" smtClean="0"/>
              <a:pPr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23914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DFF991-1059-484B-8185-52692F188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78708"/>
          </a:xfrm>
        </p:spPr>
        <p:txBody>
          <a:bodyPr/>
          <a:lstStyle/>
          <a:p>
            <a:r>
              <a:rPr lang="it-IT" dirty="0">
                <a:latin typeface="LetterOMatic!" panose="020B0603050302020204" pitchFamily="34" charset="0"/>
              </a:rPr>
              <a:t>9 turni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DBDC0D0-0BAC-48FC-8202-A2F4444FFF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780674"/>
            <a:ext cx="8915400" cy="4130548"/>
          </a:xfrm>
        </p:spPr>
        <p:txBody>
          <a:bodyPr/>
          <a:lstStyle/>
          <a:p>
            <a:pPr marL="1793875" indent="-1793875">
              <a:buNone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8 partecipanti:	usare il girone all’italiana</a:t>
            </a:r>
          </a:p>
          <a:p>
            <a:pPr marL="1793875" indent="-1793875">
              <a:buNone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7 partecipanti:	usare il girone all’italiana</a:t>
            </a:r>
          </a:p>
          <a:p>
            <a:pPr marL="1793875" indent="-1793875">
              <a:buNone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6 partecipanti:	girone all’italiana doppio se si riesce a farci stare un turno in più (5+5)</a:t>
            </a:r>
          </a:p>
          <a:p>
            <a:pPr marL="1793875" indent="-1793875">
              <a:buNone/>
            </a:pPr>
            <a:r>
              <a:rPr lang="it-IT" sz="2000" dirty="0">
                <a:latin typeface="Century Gothic" panose="020B0502020202020204" pitchFamily="34" charset="0"/>
                <a:cs typeface="Calibri" panose="020F0502020204030204" pitchFamily="34" charset="0"/>
              </a:rPr>
              <a:t>≤ 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5 partecipanti:	accorpare	</a:t>
            </a:r>
          </a:p>
          <a:p>
            <a:pPr marL="1793875" indent="-1793875">
              <a:buNone/>
            </a:pPr>
            <a:endParaRPr 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93875" indent="-1793875">
              <a:buNone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9 partecipanti:	girone all’italiana eliminando un turno</a:t>
            </a:r>
          </a:p>
          <a:p>
            <a:pPr marL="1793875" indent="-1793875">
              <a:buNone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10 partecipanti:	girone all’italiana </a:t>
            </a:r>
          </a:p>
          <a:p>
            <a:pPr marL="1793875" indent="-1793875">
              <a:buNone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≥ 11 partecipanti 	sistema svizzero 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3BA9C6D-A1FA-4924-B84E-636C568CF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F1F9-C564-4417-8622-185B0EE91FAC}" type="slidenum">
              <a:rPr lang="it-IT" smtClean="0"/>
              <a:pPr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95691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371FF759-D8A9-4FBF-B99F-1C51A3003D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120918" y="315666"/>
            <a:ext cx="1935792" cy="1489071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F2D26688-5448-4B3B-BFAF-55EE32C9F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937653"/>
          </a:xfrm>
        </p:spPr>
        <p:txBody>
          <a:bodyPr/>
          <a:lstStyle/>
          <a:p>
            <a:r>
              <a:rPr lang="it-IT" dirty="0">
                <a:latin typeface="LetterOMatic!" panose="020B0603050302020204" pitchFamily="34" charset="0"/>
              </a:rPr>
              <a:t>Eliminazione di un turno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D50B4B9-C35C-4C06-913F-AA01F136BF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4412" y="1668379"/>
            <a:ext cx="8915400" cy="41475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Sembra facile, ma….</a:t>
            </a:r>
          </a:p>
          <a:p>
            <a:pPr marL="0" indent="0">
              <a:buNone/>
            </a:pPr>
            <a:endParaRPr 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Sorteggiare il turno da eliminare (e tenerlo nascosto)</a:t>
            </a:r>
          </a:p>
          <a:p>
            <a:pPr marL="0" indent="0">
              <a:buNone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Far sorteggiare dai partecipanti il numero per il girone all’italiana</a:t>
            </a:r>
          </a:p>
          <a:p>
            <a:pPr marL="0" indent="0">
              <a:buNone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Predisporre i turni</a:t>
            </a:r>
          </a:p>
          <a:p>
            <a:pPr marL="0" indent="0">
              <a:buNone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Esibire il numero del turno «eliminato» e pubblicare il calendario dei turni ufficiali.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92A0FC0-F848-4396-BB0F-623B73B6B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F1F9-C564-4417-8622-185B0EE91FAC}" type="slidenum">
              <a:rPr lang="it-IT" smtClean="0"/>
              <a:pPr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29325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2D26688-5448-4B3B-BFAF-55EE32C9F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937653"/>
          </a:xfrm>
        </p:spPr>
        <p:txBody>
          <a:bodyPr/>
          <a:lstStyle/>
          <a:p>
            <a:r>
              <a:rPr lang="it-IT" dirty="0">
                <a:latin typeface="LetterOMatic!" panose="020B0603050302020204" pitchFamily="34" charset="0"/>
              </a:rPr>
              <a:t>Eliminazione di un turno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D50B4B9-C35C-4C06-913F-AA01F136BF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4412" y="1668379"/>
            <a:ext cx="8915400" cy="41475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Oppure:</a:t>
            </a:r>
          </a:p>
          <a:p>
            <a:pPr marL="0" indent="0">
              <a:buNone/>
            </a:pPr>
            <a:r>
              <a:rPr 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Comunicare che dopo il normale sorteggio sarà eliminato d’ufficio il turno numero 1</a:t>
            </a:r>
          </a:p>
          <a:p>
            <a:pPr marL="0" indent="0">
              <a:buNone/>
            </a:pPr>
            <a:r>
              <a:rPr 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(Vantaggio: restano tutti con lo stesso numero di Bianchi e neri nelle partite giocate)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92A0FC0-F848-4396-BB0F-623B73B6B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F1F9-C564-4417-8622-185B0EE91FAC}" type="slidenum">
              <a:rPr lang="it-IT" smtClean="0"/>
              <a:pPr/>
              <a:t>24</a:t>
            </a:fld>
            <a:endParaRPr lang="it-IT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2BC6CC5B-D6F5-405D-BD56-F36A40BCF1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0863" y="4818830"/>
            <a:ext cx="2174989" cy="1561714"/>
          </a:xfrm>
          <a:prstGeom prst="rect">
            <a:avLst/>
          </a:prstGeom>
        </p:spPr>
      </p:pic>
      <p:sp>
        <p:nvSpPr>
          <p:cNvPr id="8" name="Rettangolo 7">
            <a:extLst>
              <a:ext uri="{FF2B5EF4-FFF2-40B4-BE49-F238E27FC236}">
                <a16:creationId xmlns:a16="http://schemas.microsoft.com/office/drawing/2014/main" id="{E16E0A72-B0EA-49C9-9232-2C6E72F90853}"/>
              </a:ext>
            </a:extLst>
          </p:cNvPr>
          <p:cNvSpPr/>
          <p:nvPr/>
        </p:nvSpPr>
        <p:spPr>
          <a:xfrm>
            <a:off x="2446421" y="4228782"/>
            <a:ext cx="80290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….   e speriamo che dopo tutto il traffico fatto qualcuno non si ritiri </a:t>
            </a:r>
          </a:p>
        </p:txBody>
      </p:sp>
    </p:spTree>
    <p:extLst>
      <p:ext uri="{BB962C8B-B14F-4D97-AF65-F5344CB8AC3E}">
        <p14:creationId xmlns:p14="http://schemas.microsoft.com/office/powerpoint/2010/main" val="40869677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110FD06-E47C-4896-A5EB-F89EC8B70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latin typeface="LetterOMatic!" panose="020B0603050302020204" pitchFamily="34" charset="0"/>
              </a:rPr>
              <a:t>spareggi tecnici nei tornei misti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48260F6-EF88-4BB6-9680-039AA26AA7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/>
              <a:t>Una volta c’era l’abitudine di effettuare uno o due turni supplementari dopo il girone all’italiana semplice.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A360361-2BBE-44A6-BD51-EAC338A8D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F1F9-C564-4417-8622-185B0EE91FAC}" type="slidenum">
              <a:rPr lang="it-IT" smtClean="0"/>
              <a:pPr/>
              <a:t>25</a:t>
            </a:fld>
            <a:endParaRPr lang="it-IT"/>
          </a:p>
        </p:txBody>
      </p:sp>
      <p:graphicFrame>
        <p:nvGraphicFramePr>
          <p:cNvPr id="5" name="Diagramma 4">
            <a:extLst>
              <a:ext uri="{FF2B5EF4-FFF2-40B4-BE49-F238E27FC236}">
                <a16:creationId xmlns:a16="http://schemas.microsoft.com/office/drawing/2014/main" id="{5679C51B-72D2-4D17-90F2-579A211BE30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77140873"/>
              </p:ext>
            </p:extLst>
          </p:nvPr>
        </p:nvGraphicFramePr>
        <p:xfrm>
          <a:off x="3195052" y="2999873"/>
          <a:ext cx="6422190" cy="31304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374401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110FD06-E47C-4896-A5EB-F89EC8B70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latin typeface="LetterOMatic!" panose="020B0603050302020204" pitchFamily="34" charset="0"/>
              </a:rPr>
              <a:t>spareggi tecnici nei tornei misti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48260F6-EF88-4BB6-9680-039AA26AA7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9687" y="1895475"/>
            <a:ext cx="8915400" cy="446522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it-IT" sz="2200" dirty="0"/>
              <a:t>Ecco un esempio, 8 giocatori 8 turni: </a:t>
            </a:r>
          </a:p>
          <a:p>
            <a:r>
              <a:rPr lang="en-US" sz="2400" b="1" dirty="0" err="1"/>
              <a:t>Classifica</a:t>
            </a:r>
            <a:r>
              <a:rPr lang="en-US" sz="2400" b="1" dirty="0"/>
              <a:t> al </a:t>
            </a:r>
            <a:r>
              <a:rPr lang="en-US" sz="2400" b="1" dirty="0" err="1"/>
              <a:t>turno</a:t>
            </a:r>
            <a:r>
              <a:rPr lang="en-US" sz="2400" b="1" dirty="0"/>
              <a:t> 7     </a:t>
            </a:r>
            <a:r>
              <a:rPr lang="en-US" sz="2400" dirty="0"/>
              <a:t>(CIU20 del 2022) </a:t>
            </a:r>
          </a:p>
          <a:p>
            <a:endParaRPr lang="en-US" dirty="0"/>
          </a:p>
          <a:p>
            <a:pPr>
              <a:tabLst>
                <a:tab pos="714375" algn="l"/>
                <a:tab pos="1076325" algn="l"/>
                <a:tab pos="1438275" algn="l"/>
                <a:tab pos="3048000" algn="l"/>
                <a:tab pos="3676650" algn="l"/>
                <a:tab pos="4486275" algn="l"/>
                <a:tab pos="5381625" algn="l"/>
                <a:tab pos="6096000" algn="l"/>
              </a:tabLst>
            </a:pPr>
            <a:r>
              <a:rPr lang="en-US" b="1" dirty="0"/>
              <a:t>Pos 	N	NAME		</a:t>
            </a:r>
            <a:r>
              <a:rPr lang="en-US" b="1" dirty="0" err="1"/>
              <a:t>Rtg</a:t>
            </a:r>
            <a:r>
              <a:rPr lang="en-US" b="1" dirty="0"/>
              <a:t>	Pts 	 S-B  	</a:t>
            </a:r>
          </a:p>
          <a:p>
            <a:pPr>
              <a:tabLst>
                <a:tab pos="714375" algn="l"/>
                <a:tab pos="1076325" algn="l"/>
                <a:tab pos="1438275" algn="l"/>
                <a:tab pos="3048000" algn="l"/>
                <a:tab pos="3676650" algn="l"/>
                <a:tab pos="4486275" algn="l"/>
                <a:tab pos="5381625" algn="l"/>
                <a:tab pos="6096000" algn="l"/>
              </a:tabLst>
            </a:pPr>
            <a:r>
              <a:rPr lang="it-IT" b="1" dirty="0"/>
              <a:t>1	2	Lumachi Gabriele		</a:t>
            </a:r>
            <a:r>
              <a:rPr lang="it-IT" dirty="0"/>
              <a:t>2394	</a:t>
            </a:r>
            <a:r>
              <a:rPr lang="it-IT" b="1" dirty="0"/>
              <a:t> 5.0 	</a:t>
            </a:r>
            <a:r>
              <a:rPr lang="it-IT" dirty="0"/>
              <a:t> 15.25 	</a:t>
            </a:r>
          </a:p>
          <a:p>
            <a:pPr>
              <a:tabLst>
                <a:tab pos="714375" algn="l"/>
                <a:tab pos="1076325" algn="l"/>
                <a:tab pos="1438275" algn="l"/>
                <a:tab pos="3048000" algn="l"/>
                <a:tab pos="3676650" algn="l"/>
                <a:tab pos="4486275" algn="l"/>
                <a:tab pos="5381625" algn="l"/>
                <a:tab pos="6096000" algn="l"/>
              </a:tabLst>
            </a:pPr>
            <a:r>
              <a:rPr lang="fi-FI" b="1" dirty="0"/>
              <a:t>2	6	Bin-Suhayl Ieysaa		</a:t>
            </a:r>
            <a:r>
              <a:rPr lang="fi-FI" dirty="0"/>
              <a:t>2230	</a:t>
            </a:r>
            <a:r>
              <a:rPr lang="fi-FI" b="1" dirty="0"/>
              <a:t> 5.0 	</a:t>
            </a:r>
            <a:r>
              <a:rPr lang="fi-FI" dirty="0"/>
              <a:t> 14.75 	</a:t>
            </a:r>
          </a:p>
          <a:p>
            <a:pPr>
              <a:tabLst>
                <a:tab pos="714375" algn="l"/>
                <a:tab pos="1076325" algn="l"/>
                <a:tab pos="1438275" algn="l"/>
                <a:tab pos="3048000" algn="l"/>
                <a:tab pos="3676650" algn="l"/>
                <a:tab pos="4486275" algn="l"/>
                <a:tab pos="5381625" algn="l"/>
                <a:tab pos="6096000" algn="l"/>
              </a:tabLst>
            </a:pPr>
            <a:r>
              <a:rPr lang="en-US" b="1" dirty="0"/>
              <a:t>3	1	</a:t>
            </a:r>
            <a:r>
              <a:rPr lang="en-US" b="1" dirty="0" err="1"/>
              <a:t>Cappelletto</a:t>
            </a:r>
            <a:r>
              <a:rPr lang="en-US" b="1" dirty="0"/>
              <a:t> </a:t>
            </a:r>
            <a:r>
              <a:rPr lang="en-US" b="1" dirty="0" err="1"/>
              <a:t>Joshuaede</a:t>
            </a:r>
            <a:r>
              <a:rPr lang="en-US" b="1" dirty="0"/>
              <a:t>	</a:t>
            </a:r>
            <a:r>
              <a:rPr lang="en-US" dirty="0"/>
              <a:t>2265	</a:t>
            </a:r>
            <a:r>
              <a:rPr lang="en-US" b="1" dirty="0"/>
              <a:t> 4.5 	</a:t>
            </a:r>
            <a:r>
              <a:rPr lang="en-US" dirty="0"/>
              <a:t> 14.50 	</a:t>
            </a:r>
          </a:p>
          <a:p>
            <a:pPr>
              <a:tabLst>
                <a:tab pos="714375" algn="l"/>
                <a:tab pos="1076325" algn="l"/>
                <a:tab pos="1438275" algn="l"/>
                <a:tab pos="3048000" algn="l"/>
                <a:tab pos="3676650" algn="l"/>
                <a:tab pos="4486275" algn="l"/>
                <a:tab pos="5381625" algn="l"/>
                <a:tab pos="6096000" algn="l"/>
              </a:tabLst>
            </a:pPr>
            <a:r>
              <a:rPr lang="it-IT" b="1" dirty="0"/>
              <a:t>4	4	</a:t>
            </a:r>
            <a:r>
              <a:rPr lang="it-IT" b="1" dirty="0" err="1"/>
              <a:t>Bettalli</a:t>
            </a:r>
            <a:r>
              <a:rPr lang="it-IT" b="1" dirty="0"/>
              <a:t> Francesco		</a:t>
            </a:r>
            <a:r>
              <a:rPr lang="it-IT" dirty="0"/>
              <a:t>2211	</a:t>
            </a:r>
            <a:r>
              <a:rPr lang="it-IT" b="1" dirty="0"/>
              <a:t> 3.5 	</a:t>
            </a:r>
            <a:r>
              <a:rPr lang="it-IT" dirty="0"/>
              <a:t> 12.25 	</a:t>
            </a:r>
          </a:p>
          <a:p>
            <a:pPr>
              <a:tabLst>
                <a:tab pos="714375" algn="l"/>
                <a:tab pos="1076325" algn="l"/>
                <a:tab pos="1438275" algn="l"/>
                <a:tab pos="3048000" algn="l"/>
                <a:tab pos="3676650" algn="l"/>
                <a:tab pos="4486275" algn="l"/>
                <a:tab pos="5381625" algn="l"/>
                <a:tab pos="6096000" algn="l"/>
              </a:tabLst>
            </a:pPr>
            <a:r>
              <a:rPr lang="en-US" b="1" dirty="0"/>
              <a:t>5	8	</a:t>
            </a:r>
            <a:r>
              <a:rPr lang="en-US" b="1" dirty="0" err="1"/>
              <a:t>Hercegovac</a:t>
            </a:r>
            <a:r>
              <a:rPr lang="en-US" b="1" dirty="0"/>
              <a:t> Neven	</a:t>
            </a:r>
            <a:r>
              <a:rPr lang="en-US" dirty="0"/>
              <a:t>2230	</a:t>
            </a:r>
            <a:r>
              <a:rPr lang="en-US" b="1" dirty="0"/>
              <a:t> 3.0 	</a:t>
            </a:r>
            <a:r>
              <a:rPr lang="en-US" dirty="0"/>
              <a:t> 9.75 	</a:t>
            </a:r>
          </a:p>
          <a:p>
            <a:pPr>
              <a:tabLst>
                <a:tab pos="714375" algn="l"/>
                <a:tab pos="1076325" algn="l"/>
                <a:tab pos="1438275" algn="l"/>
                <a:tab pos="3048000" algn="l"/>
                <a:tab pos="3676650" algn="l"/>
                <a:tab pos="4486275" algn="l"/>
                <a:tab pos="5381625" algn="l"/>
                <a:tab pos="6096000" algn="l"/>
              </a:tabLst>
            </a:pPr>
            <a:r>
              <a:rPr lang="it-IT" b="1" dirty="0"/>
              <a:t>6	3	</a:t>
            </a:r>
            <a:r>
              <a:rPr lang="it-IT" b="1" dirty="0" err="1"/>
              <a:t>Rindone</a:t>
            </a:r>
            <a:r>
              <a:rPr lang="it-IT" b="1" dirty="0"/>
              <a:t> Andrea		</a:t>
            </a:r>
            <a:r>
              <a:rPr lang="it-IT" dirty="0"/>
              <a:t>2104	</a:t>
            </a:r>
            <a:r>
              <a:rPr lang="it-IT" b="1" dirty="0"/>
              <a:t> 2.5 	</a:t>
            </a:r>
            <a:r>
              <a:rPr lang="it-IT" dirty="0"/>
              <a:t> 7.75 	</a:t>
            </a:r>
          </a:p>
          <a:p>
            <a:pPr>
              <a:tabLst>
                <a:tab pos="714375" algn="l"/>
                <a:tab pos="1076325" algn="l"/>
                <a:tab pos="1438275" algn="l"/>
                <a:tab pos="3048000" algn="l"/>
                <a:tab pos="3676650" algn="l"/>
                <a:tab pos="4486275" algn="l"/>
                <a:tab pos="5381625" algn="l"/>
                <a:tab pos="6096000" algn="l"/>
              </a:tabLst>
            </a:pPr>
            <a:r>
              <a:rPr lang="it-IT" b="1" dirty="0"/>
              <a:t>7	7	</a:t>
            </a:r>
            <a:r>
              <a:rPr lang="it-IT" b="1" dirty="0" err="1"/>
              <a:t>Orfini</a:t>
            </a:r>
            <a:r>
              <a:rPr lang="it-IT" b="1" dirty="0"/>
              <a:t> Nicolò		</a:t>
            </a:r>
            <a:r>
              <a:rPr lang="it-IT" dirty="0"/>
              <a:t>2227	</a:t>
            </a:r>
            <a:r>
              <a:rPr lang="it-IT" b="1" dirty="0"/>
              <a:t> 2.5 	</a:t>
            </a:r>
            <a:r>
              <a:rPr lang="it-IT" dirty="0"/>
              <a:t> 7.50 	</a:t>
            </a:r>
          </a:p>
          <a:p>
            <a:pPr>
              <a:tabLst>
                <a:tab pos="714375" algn="l"/>
                <a:tab pos="1076325" algn="l"/>
                <a:tab pos="1438275" algn="l"/>
                <a:tab pos="3048000" algn="l"/>
                <a:tab pos="3676650" algn="l"/>
                <a:tab pos="4486275" algn="l"/>
                <a:tab pos="5381625" algn="l"/>
                <a:tab pos="6096000" algn="l"/>
              </a:tabLst>
            </a:pPr>
            <a:r>
              <a:rPr lang="it-IT" b="1" dirty="0"/>
              <a:t>8	5	Ballotti Luca		</a:t>
            </a:r>
            <a:r>
              <a:rPr lang="it-IT" dirty="0"/>
              <a:t>2136	</a:t>
            </a:r>
            <a:r>
              <a:rPr lang="it-IT" b="1" dirty="0"/>
              <a:t> 2.0 	</a:t>
            </a:r>
            <a:r>
              <a:rPr lang="it-IT" dirty="0"/>
              <a:t> 6.25 	</a:t>
            </a:r>
          </a:p>
          <a:p>
            <a:endParaRPr lang="en-US" b="1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A360361-2BBE-44A6-BD51-EAC338A8D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F1F9-C564-4417-8622-185B0EE91FAC}" type="slidenum">
              <a:rPr lang="it-IT" smtClean="0"/>
              <a:pPr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99624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110FD06-E47C-4896-A5EB-F89EC8B70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latin typeface="LetterOMatic!" panose="020B0603050302020204" pitchFamily="34" charset="0"/>
              </a:rPr>
              <a:t>spareggi tecnici nei tornei misti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48260F6-EF88-4BB6-9680-039AA26AA7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7768" y="1781175"/>
            <a:ext cx="8718885" cy="1635793"/>
          </a:xfrm>
        </p:spPr>
        <p:txBody>
          <a:bodyPr/>
          <a:lstStyle/>
          <a:p>
            <a:pPr marL="0" indent="0">
              <a:buNone/>
            </a:pPr>
            <a:r>
              <a:rPr lang="it-IT" dirty="0"/>
              <a:t>Se volessimo aggiungere il turno 8 ci sarebbero due possibilità:</a:t>
            </a:r>
          </a:p>
          <a:p>
            <a:pPr>
              <a:buFontTx/>
              <a:buChar char="-"/>
            </a:pPr>
            <a:r>
              <a:rPr lang="it-IT" dirty="0"/>
              <a:t>Utilizzare il </a:t>
            </a:r>
            <a:r>
              <a:rPr lang="it-IT" b="1" dirty="0"/>
              <a:t>rating</a:t>
            </a:r>
            <a:r>
              <a:rPr lang="it-IT" dirty="0"/>
              <a:t> iniziale per un turno a ordinamento svizzero</a:t>
            </a:r>
          </a:p>
          <a:p>
            <a:pPr>
              <a:buFontTx/>
              <a:buChar char="-"/>
            </a:pPr>
            <a:r>
              <a:rPr lang="it-IT" dirty="0"/>
              <a:t>Utilizzare la </a:t>
            </a:r>
            <a:r>
              <a:rPr lang="it-IT" b="1" dirty="0"/>
              <a:t>classifica</a:t>
            </a:r>
            <a:r>
              <a:rPr lang="it-IT" dirty="0"/>
              <a:t> finale per un turno a sistema svizzero</a:t>
            </a:r>
          </a:p>
          <a:p>
            <a:pPr marL="0" indent="0" algn="ctr">
              <a:buNone/>
            </a:pPr>
            <a:r>
              <a:rPr lang="it-IT" dirty="0"/>
              <a:t>Ecco cosa succederebbe: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A360361-2BBE-44A6-BD51-EAC338A8D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F1F9-C564-4417-8622-185B0EE91FAC}" type="slidenum">
              <a:rPr lang="it-IT" smtClean="0"/>
              <a:pPr/>
              <a:t>27</a:t>
            </a:fld>
            <a:endParaRPr lang="it-IT"/>
          </a:p>
        </p:txBody>
      </p:sp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D61A3C5A-A4D6-40C3-B597-DD59830E92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6196891"/>
              </p:ext>
            </p:extLst>
          </p:nvPr>
        </p:nvGraphicFramePr>
        <p:xfrm>
          <a:off x="2264443" y="3398921"/>
          <a:ext cx="3914775" cy="32004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704975">
                  <a:extLst>
                    <a:ext uri="{9D8B030D-6E8A-4147-A177-3AD203B41FA5}">
                      <a16:colId xmlns:a16="http://schemas.microsoft.com/office/drawing/2014/main" val="2093333962"/>
                    </a:ext>
                  </a:extLst>
                </a:gridCol>
                <a:gridCol w="285750">
                  <a:extLst>
                    <a:ext uri="{9D8B030D-6E8A-4147-A177-3AD203B41FA5}">
                      <a16:colId xmlns:a16="http://schemas.microsoft.com/office/drawing/2014/main" val="1194733117"/>
                    </a:ext>
                  </a:extLst>
                </a:gridCol>
                <a:gridCol w="1924050">
                  <a:extLst>
                    <a:ext uri="{9D8B030D-6E8A-4147-A177-3AD203B41FA5}">
                      <a16:colId xmlns:a16="http://schemas.microsoft.com/office/drawing/2014/main" val="1884316077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Turno con Rating</a:t>
                      </a:r>
                      <a:endParaRPr lang="it-IT" sz="20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857583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it-IT" sz="2000" i="1" dirty="0">
                          <a:solidFill>
                            <a:srgbClr val="FF0000"/>
                          </a:solidFill>
                        </a:rPr>
                        <a:t>Lumachi</a:t>
                      </a:r>
                    </a:p>
                    <a:p>
                      <a:r>
                        <a:rPr lang="it-IT" sz="2000" i="1" dirty="0">
                          <a:solidFill>
                            <a:srgbClr val="FF0000"/>
                          </a:solidFill>
                        </a:rPr>
                        <a:t>2394</a:t>
                      </a:r>
                      <a:endParaRPr lang="it-IT" sz="2000" i="1" dirty="0">
                        <a:solidFill>
                          <a:srgbClr val="FF0000"/>
                        </a:solidFill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000" i="1" dirty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it-IT" sz="2000" i="1" dirty="0">
                        <a:solidFill>
                          <a:srgbClr val="FF0000"/>
                        </a:solidFill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000" i="1" dirty="0" err="1">
                          <a:solidFill>
                            <a:srgbClr val="FF0000"/>
                          </a:solidFill>
                        </a:rPr>
                        <a:t>Orfini</a:t>
                      </a:r>
                      <a:r>
                        <a:rPr lang="it-IT" sz="2000" i="1" dirty="0">
                          <a:solidFill>
                            <a:srgbClr val="FF0000"/>
                          </a:solidFill>
                        </a:rPr>
                        <a:t> </a:t>
                      </a:r>
                    </a:p>
                    <a:p>
                      <a:r>
                        <a:rPr lang="it-IT" sz="2000" i="1" dirty="0">
                          <a:solidFill>
                            <a:srgbClr val="FF0000"/>
                          </a:solidFill>
                        </a:rPr>
                        <a:t>2227</a:t>
                      </a:r>
                      <a:endParaRPr lang="it-IT" sz="2000" i="1" dirty="0">
                        <a:solidFill>
                          <a:srgbClr val="FF0000"/>
                        </a:solidFill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565441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it-IT" sz="2000" dirty="0" err="1">
                          <a:solidFill>
                            <a:schemeClr val="tx1"/>
                          </a:solidFill>
                        </a:rPr>
                        <a:t>Bettalli</a:t>
                      </a:r>
                      <a:r>
                        <a:rPr lang="it-IT" sz="2000" dirty="0">
                          <a:solidFill>
                            <a:schemeClr val="tx1"/>
                          </a:solidFill>
                        </a:rPr>
                        <a:t> 	</a:t>
                      </a:r>
                    </a:p>
                    <a:p>
                      <a:r>
                        <a:rPr lang="it-IT" sz="2000" dirty="0">
                          <a:solidFill>
                            <a:schemeClr val="tx1"/>
                          </a:solidFill>
                        </a:rPr>
                        <a:t>2211</a:t>
                      </a:r>
                      <a:endParaRPr lang="it-IT" sz="2000" dirty="0">
                        <a:solidFill>
                          <a:schemeClr val="tx1"/>
                        </a:solidFill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000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it-IT" sz="2000" dirty="0">
                        <a:solidFill>
                          <a:schemeClr val="tx1"/>
                        </a:solidFill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>
                          <a:solidFill>
                            <a:schemeClr val="tx1"/>
                          </a:solidFill>
                        </a:rPr>
                        <a:t>Cappelletto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 2265</a:t>
                      </a:r>
                      <a:endParaRPr lang="it-IT" sz="2000" dirty="0">
                        <a:solidFill>
                          <a:schemeClr val="tx1"/>
                        </a:solidFill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000885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i-FI" sz="2000" i="1" dirty="0">
                          <a:solidFill>
                            <a:srgbClr val="FF0000"/>
                          </a:solidFill>
                        </a:rPr>
                        <a:t>Bin-Suhayl 2230</a:t>
                      </a:r>
                      <a:endParaRPr lang="it-IT" sz="2000" i="1" dirty="0">
                        <a:solidFill>
                          <a:srgbClr val="FF0000"/>
                        </a:solidFill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000" i="1" dirty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it-IT" sz="2000" i="1" dirty="0">
                        <a:solidFill>
                          <a:srgbClr val="FF0000"/>
                        </a:solidFill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000" i="1" dirty="0">
                          <a:solidFill>
                            <a:srgbClr val="FF0000"/>
                          </a:solidFill>
                        </a:rPr>
                        <a:t>Ballotti 	</a:t>
                      </a:r>
                    </a:p>
                    <a:p>
                      <a:r>
                        <a:rPr lang="it-IT" sz="2000" i="1" dirty="0">
                          <a:solidFill>
                            <a:srgbClr val="FF0000"/>
                          </a:solidFill>
                        </a:rPr>
                        <a:t>2136</a:t>
                      </a:r>
                      <a:endParaRPr lang="it-IT" sz="2000" i="1" dirty="0">
                        <a:solidFill>
                          <a:srgbClr val="FF0000"/>
                        </a:solidFill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918937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it-IT" sz="2000" dirty="0" err="1"/>
                        <a:t>Rindone</a:t>
                      </a:r>
                      <a:r>
                        <a:rPr lang="it-IT" sz="2000" dirty="0"/>
                        <a:t> </a:t>
                      </a:r>
                    </a:p>
                    <a:p>
                      <a:r>
                        <a:rPr lang="it-IT" sz="2000" dirty="0"/>
                        <a:t>2104</a:t>
                      </a:r>
                      <a:endParaRPr lang="it-IT" sz="2000" dirty="0"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000" dirty="0"/>
                        <a:t>-</a:t>
                      </a:r>
                      <a:endParaRPr lang="it-IT" sz="2000" dirty="0"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/>
                        <a:t>Hercegovac</a:t>
                      </a:r>
                      <a:r>
                        <a:rPr lang="en-US" sz="2000" dirty="0"/>
                        <a:t> 2230</a:t>
                      </a:r>
                      <a:endParaRPr lang="it-IT" sz="2000" dirty="0"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7945067"/>
                  </a:ext>
                </a:extLst>
              </a:tr>
            </a:tbl>
          </a:graphicData>
        </a:graphic>
      </p:graphicFrame>
      <p:graphicFrame>
        <p:nvGraphicFramePr>
          <p:cNvPr id="8" name="Tabella 7">
            <a:extLst>
              <a:ext uri="{FF2B5EF4-FFF2-40B4-BE49-F238E27FC236}">
                <a16:creationId xmlns:a16="http://schemas.microsoft.com/office/drawing/2014/main" id="{2644E3ED-A59D-4C20-8663-89A33FA17E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5572803"/>
              </p:ext>
            </p:extLst>
          </p:nvPr>
        </p:nvGraphicFramePr>
        <p:xfrm>
          <a:off x="6884988" y="3390900"/>
          <a:ext cx="3940939" cy="32004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763712">
                  <a:extLst>
                    <a:ext uri="{9D8B030D-6E8A-4147-A177-3AD203B41FA5}">
                      <a16:colId xmlns:a16="http://schemas.microsoft.com/office/drawing/2014/main" val="3277913691"/>
                    </a:ext>
                  </a:extLst>
                </a:gridCol>
                <a:gridCol w="255588">
                  <a:extLst>
                    <a:ext uri="{9D8B030D-6E8A-4147-A177-3AD203B41FA5}">
                      <a16:colId xmlns:a16="http://schemas.microsoft.com/office/drawing/2014/main" val="4067260801"/>
                    </a:ext>
                  </a:extLst>
                </a:gridCol>
                <a:gridCol w="1921639">
                  <a:extLst>
                    <a:ext uri="{9D8B030D-6E8A-4147-A177-3AD203B41FA5}">
                      <a16:colId xmlns:a16="http://schemas.microsoft.com/office/drawing/2014/main" val="189792783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r>
                        <a:rPr lang="it-IT" sz="2000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Turno con Classifica</a:t>
                      </a:r>
                      <a:endParaRPr lang="it-IT" sz="20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14611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i="1" dirty="0">
                          <a:solidFill>
                            <a:srgbClr val="FF0000"/>
                          </a:solidFill>
                        </a:rPr>
                        <a:t>Lumachi	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i="1" dirty="0">
                          <a:solidFill>
                            <a:srgbClr val="FF0000"/>
                          </a:solidFill>
                          <a:latin typeface="Candara" panose="020E0502030303020204" pitchFamily="34" charset="0"/>
                        </a:rPr>
                        <a:t>(5)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000" i="1" dirty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it-IT" sz="2000" i="1" dirty="0">
                        <a:solidFill>
                          <a:srgbClr val="FF0000"/>
                        </a:solidFill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2000" i="1" dirty="0">
                          <a:solidFill>
                            <a:srgbClr val="FF0000"/>
                          </a:solidFill>
                        </a:rPr>
                        <a:t>Bin-Suhayl 	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2000" i="1" dirty="0">
                          <a:solidFill>
                            <a:srgbClr val="FF0000"/>
                          </a:solidFill>
                        </a:rPr>
                        <a:t>(5)</a:t>
                      </a:r>
                      <a:endParaRPr lang="it-IT" sz="2000" i="1" dirty="0">
                        <a:solidFill>
                          <a:srgbClr val="FF0000"/>
                        </a:solidFill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68665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/>
                        <a:t>Cappelletto</a:t>
                      </a:r>
                      <a:r>
                        <a:rPr lang="en-US" sz="2000" dirty="0"/>
                        <a:t> (4,5)</a:t>
                      </a:r>
                      <a:endParaRPr lang="it-IT" sz="2000" dirty="0"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000" dirty="0"/>
                        <a:t>-</a:t>
                      </a:r>
                      <a:endParaRPr lang="it-IT" sz="2000" dirty="0"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dirty="0" err="1"/>
                        <a:t>Bettalli</a:t>
                      </a:r>
                      <a:r>
                        <a:rPr lang="it-IT" sz="2000" dirty="0"/>
                        <a:t> 		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dirty="0"/>
                        <a:t>(3,5)</a:t>
                      </a:r>
                      <a:endParaRPr lang="it-IT" sz="2000" dirty="0"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83827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/>
                        <a:t>Hercegovac</a:t>
                      </a:r>
                      <a:r>
                        <a:rPr lang="en-US" sz="2000" dirty="0"/>
                        <a:t> (3)</a:t>
                      </a:r>
                      <a:endParaRPr lang="it-IT" sz="2000" dirty="0"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000" dirty="0"/>
                        <a:t>-</a:t>
                      </a:r>
                      <a:endParaRPr lang="it-IT" sz="2000" dirty="0"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dirty="0" err="1"/>
                        <a:t>Rindone</a:t>
                      </a:r>
                      <a:r>
                        <a:rPr lang="it-IT" sz="2000" dirty="0"/>
                        <a:t> 	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dirty="0"/>
                        <a:t>(2,5)</a:t>
                      </a:r>
                      <a:endParaRPr lang="it-IT" sz="2000" dirty="0"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583035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it-IT" sz="2000" i="1" dirty="0" err="1">
                          <a:solidFill>
                            <a:srgbClr val="FF0000"/>
                          </a:solidFill>
                        </a:rPr>
                        <a:t>Orfini</a:t>
                      </a:r>
                      <a:r>
                        <a:rPr lang="it-IT" sz="2000" i="1" dirty="0">
                          <a:solidFill>
                            <a:srgbClr val="FF0000"/>
                          </a:solidFill>
                        </a:rPr>
                        <a:t> 	</a:t>
                      </a:r>
                    </a:p>
                    <a:p>
                      <a:r>
                        <a:rPr lang="it-IT" sz="2000" i="1" dirty="0">
                          <a:solidFill>
                            <a:srgbClr val="FF0000"/>
                          </a:solidFill>
                        </a:rPr>
                        <a:t>(2,5)</a:t>
                      </a:r>
                      <a:endParaRPr lang="it-IT" sz="2000" i="1" dirty="0">
                        <a:solidFill>
                          <a:srgbClr val="FF0000"/>
                        </a:solidFill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000" i="1" dirty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it-IT" sz="2000" i="1" dirty="0">
                        <a:solidFill>
                          <a:srgbClr val="FF0000"/>
                        </a:solidFill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i="1" dirty="0">
                          <a:solidFill>
                            <a:srgbClr val="FF0000"/>
                          </a:solidFill>
                        </a:rPr>
                        <a:t>Ballotti 		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i="1" dirty="0">
                          <a:solidFill>
                            <a:srgbClr val="FF0000"/>
                          </a:solidFill>
                        </a:rPr>
                        <a:t>(2)</a:t>
                      </a:r>
                      <a:endParaRPr lang="it-IT" sz="2000" i="1" dirty="0">
                        <a:solidFill>
                          <a:srgbClr val="FF0000"/>
                        </a:solidFill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41621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63427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olla: nuvola 9">
            <a:extLst>
              <a:ext uri="{FF2B5EF4-FFF2-40B4-BE49-F238E27FC236}">
                <a16:creationId xmlns:a16="http://schemas.microsoft.com/office/drawing/2014/main" id="{B077FA4E-81AE-4DEF-8C12-77132AFE6CEA}"/>
              </a:ext>
            </a:extLst>
          </p:cNvPr>
          <p:cNvSpPr/>
          <p:nvPr/>
        </p:nvSpPr>
        <p:spPr>
          <a:xfrm>
            <a:off x="3705225" y="5562599"/>
            <a:ext cx="3495675" cy="1076325"/>
          </a:xfrm>
          <a:prstGeom prst="cloudCallout">
            <a:avLst>
              <a:gd name="adj1" fmla="val -19440"/>
              <a:gd name="adj2" fmla="val 67045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1110FD06-E47C-4896-A5EB-F89EC8B70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6672" y="255142"/>
            <a:ext cx="8911687" cy="1280890"/>
          </a:xfrm>
        </p:spPr>
        <p:txBody>
          <a:bodyPr/>
          <a:lstStyle/>
          <a:p>
            <a:r>
              <a:rPr lang="it-IT" dirty="0">
                <a:latin typeface="LetterOMatic!" panose="020B0603050302020204" pitchFamily="34" charset="0"/>
              </a:rPr>
              <a:t>spareggi tecnici nei tornei misti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48260F6-EF88-4BB6-9680-039AA26AA7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10400" y="1771650"/>
            <a:ext cx="4171950" cy="25516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/>
              <a:t>Considerazioni</a:t>
            </a:r>
          </a:p>
          <a:p>
            <a:pPr>
              <a:buFontTx/>
              <a:buChar char="-"/>
            </a:pPr>
            <a:r>
              <a:rPr lang="it-IT" dirty="0"/>
              <a:t>I due a pari merito si scontrano con i peggio classificati</a:t>
            </a:r>
          </a:p>
          <a:p>
            <a:pPr>
              <a:buFontTx/>
              <a:buChar char="-"/>
            </a:pPr>
            <a:r>
              <a:rPr lang="it-IT" dirty="0"/>
              <a:t>Possono restare pari merito</a:t>
            </a:r>
          </a:p>
          <a:p>
            <a:pPr>
              <a:buFontTx/>
              <a:buChar char="-"/>
            </a:pPr>
            <a:r>
              <a:rPr lang="it-IT" dirty="0"/>
              <a:t>La classifica si appiattisce</a:t>
            </a:r>
          </a:p>
          <a:p>
            <a:pPr marL="0" indent="0">
              <a:buNone/>
            </a:pPr>
            <a:r>
              <a:rPr lang="it-IT" dirty="0"/>
              <a:t>-	……..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A360361-2BBE-44A6-BD51-EAC338A8D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F1F9-C564-4417-8622-185B0EE91FAC}" type="slidenum">
              <a:rPr lang="it-IT" smtClean="0"/>
              <a:pPr/>
              <a:t>28</a:t>
            </a:fld>
            <a:endParaRPr lang="it-IT"/>
          </a:p>
        </p:txBody>
      </p:sp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D61A3C5A-A4D6-40C3-B597-DD59830E92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9401622"/>
              </p:ext>
            </p:extLst>
          </p:nvPr>
        </p:nvGraphicFramePr>
        <p:xfrm>
          <a:off x="2570246" y="1444458"/>
          <a:ext cx="4048126" cy="33223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60504">
                  <a:extLst>
                    <a:ext uri="{9D8B030D-6E8A-4147-A177-3AD203B41FA5}">
                      <a16:colId xmlns:a16="http://schemas.microsoft.com/office/drawing/2014/main" val="2093333962"/>
                    </a:ext>
                  </a:extLst>
                </a:gridCol>
                <a:gridCol w="317173">
                  <a:extLst>
                    <a:ext uri="{9D8B030D-6E8A-4147-A177-3AD203B41FA5}">
                      <a16:colId xmlns:a16="http://schemas.microsoft.com/office/drawing/2014/main" val="1194733117"/>
                    </a:ext>
                  </a:extLst>
                </a:gridCol>
                <a:gridCol w="1402237">
                  <a:extLst>
                    <a:ext uri="{9D8B030D-6E8A-4147-A177-3AD203B41FA5}">
                      <a16:colId xmlns:a16="http://schemas.microsoft.com/office/drawing/2014/main" val="1884316077"/>
                    </a:ext>
                  </a:extLst>
                </a:gridCol>
                <a:gridCol w="968212">
                  <a:extLst>
                    <a:ext uri="{9D8B030D-6E8A-4147-A177-3AD203B41FA5}">
                      <a16:colId xmlns:a16="http://schemas.microsoft.com/office/drawing/2014/main" val="2022666539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Turno con Rating</a:t>
                      </a:r>
                      <a:endParaRPr lang="it-IT" sz="20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ndara" panose="020E0502030303020204" pitchFamily="34" charset="0"/>
                        </a:rPr>
                        <a:t>Ris</a:t>
                      </a:r>
                      <a:endParaRPr lang="it-IT" sz="20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857583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it-IT" sz="2000" i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Lumachi </a:t>
                      </a:r>
                    </a:p>
                    <a:p>
                      <a:r>
                        <a:rPr lang="it-IT" sz="2000" i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2394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2000" i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2000" i="1" dirty="0" err="1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Orfini</a:t>
                      </a:r>
                      <a:r>
                        <a:rPr lang="it-IT" sz="2000" i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</a:p>
                    <a:p>
                      <a:r>
                        <a:rPr lang="it-IT" sz="2000" i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2227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2400" dirty="0">
                        <a:solidFill>
                          <a:schemeClr val="tx1"/>
                        </a:solidFill>
                        <a:latin typeface="Candara" panose="020E0502030303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565441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it-IT" sz="200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Bettalli</a:t>
                      </a:r>
                      <a:r>
                        <a:rPr lang="it-IT" sz="2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	</a:t>
                      </a:r>
                    </a:p>
                    <a:p>
                      <a:r>
                        <a:rPr lang="it-IT" sz="2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2211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2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Cappelletto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2265</a:t>
                      </a:r>
                      <a:endParaRPr lang="it-IT" sz="20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2400" dirty="0">
                        <a:solidFill>
                          <a:schemeClr val="tx1"/>
                        </a:solidFill>
                        <a:latin typeface="Candara" panose="020E0502030303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9000885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i-FI" sz="2000" i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Bin-Suhayl </a:t>
                      </a:r>
                    </a:p>
                    <a:p>
                      <a:r>
                        <a:rPr lang="fi-FI" sz="2000" i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2230</a:t>
                      </a:r>
                      <a:endParaRPr lang="it-IT" sz="2000" i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2000" i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2000" i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Ballotti 	</a:t>
                      </a:r>
                    </a:p>
                    <a:p>
                      <a:r>
                        <a:rPr lang="it-IT" sz="2000" i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2136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2400" dirty="0">
                        <a:solidFill>
                          <a:schemeClr val="tx1"/>
                        </a:solidFill>
                        <a:latin typeface="Candara" panose="020E0502030303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918937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it-IT" sz="20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Rindone</a:t>
                      </a:r>
                      <a:r>
                        <a:rPr lang="it-IT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</a:p>
                    <a:p>
                      <a:r>
                        <a:rPr lang="it-IT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2104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Hercegovac</a:t>
                      </a:r>
                      <a:r>
                        <a:rPr lang="en-US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2230</a:t>
                      </a:r>
                      <a:endParaRPr lang="it-IT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2400" dirty="0">
                        <a:solidFill>
                          <a:schemeClr val="tx1"/>
                        </a:solidFill>
                        <a:latin typeface="Candara" panose="020E0502030303020204" pitchFamily="34" charset="0"/>
                      </a:endParaRPr>
                    </a:p>
                    <a:p>
                      <a:endParaRPr lang="it-IT" sz="2400" dirty="0">
                        <a:latin typeface="Candara" panose="020E0502030303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7945067"/>
                  </a:ext>
                </a:extLst>
              </a:tr>
            </a:tbl>
          </a:graphicData>
        </a:graphic>
      </p:graphicFrame>
      <p:sp>
        <p:nvSpPr>
          <p:cNvPr id="5" name="CasellaDiTesto 4">
            <a:extLst>
              <a:ext uri="{FF2B5EF4-FFF2-40B4-BE49-F238E27FC236}">
                <a16:creationId xmlns:a16="http://schemas.microsoft.com/office/drawing/2014/main" id="{542E4FD7-747F-4BC6-B76C-9819F197E84A}"/>
              </a:ext>
            </a:extLst>
          </p:cNvPr>
          <p:cNvSpPr txBox="1"/>
          <p:nvPr/>
        </p:nvSpPr>
        <p:spPr>
          <a:xfrm>
            <a:off x="2481513" y="4624638"/>
            <a:ext cx="45339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400" b="1" dirty="0"/>
              <a:t>!</a:t>
            </a:r>
            <a:r>
              <a:rPr lang="it-IT" dirty="0"/>
              <a:t> Non considerare i colori </a:t>
            </a: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C1609700-DDB6-48F4-AAD1-BB74D36F589A}"/>
              </a:ext>
            </a:extLst>
          </p:cNvPr>
          <p:cNvSpPr txBox="1">
            <a:spLocks/>
          </p:cNvSpPr>
          <p:nvPr/>
        </p:nvSpPr>
        <p:spPr>
          <a:xfrm>
            <a:off x="7440446" y="4478256"/>
            <a:ext cx="4021638" cy="2115049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  <a:tabLst>
                <a:tab pos="265113" algn="l"/>
                <a:tab pos="538163" algn="l"/>
                <a:tab pos="2687638" algn="l"/>
                <a:tab pos="3136900" algn="l"/>
                <a:tab pos="6096000" algn="l"/>
              </a:tabLst>
            </a:pPr>
            <a:r>
              <a:rPr lang="en-US" sz="5600" b="1" dirty="0"/>
              <a:t>N	Nome	</a:t>
            </a:r>
            <a:r>
              <a:rPr lang="en-US" sz="5600" b="1" dirty="0" err="1"/>
              <a:t>Rtg</a:t>
            </a:r>
            <a:r>
              <a:rPr lang="en-US" sz="5600" b="1" dirty="0"/>
              <a:t>	Pts   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  <a:tabLst>
                <a:tab pos="360363" algn="l"/>
                <a:tab pos="2687638" algn="l"/>
                <a:tab pos="3136900" algn="l"/>
                <a:tab pos="6096000" algn="l"/>
              </a:tabLst>
            </a:pPr>
            <a:r>
              <a:rPr lang="it-IT" sz="5600" b="1" dirty="0"/>
              <a:t>1	Lumachi Gabriele	</a:t>
            </a:r>
            <a:r>
              <a:rPr lang="it-IT" sz="5600" dirty="0"/>
              <a:t>2394	</a:t>
            </a:r>
            <a:r>
              <a:rPr lang="it-IT" sz="5600" b="1" dirty="0"/>
              <a:t> 5.0 </a:t>
            </a:r>
            <a:r>
              <a:rPr lang="it-IT" sz="5600" dirty="0"/>
              <a:t>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  <a:tabLst>
                <a:tab pos="360363" algn="l"/>
                <a:tab pos="2687638" algn="l"/>
                <a:tab pos="3136900" algn="l"/>
                <a:tab pos="6096000" algn="l"/>
              </a:tabLst>
            </a:pPr>
            <a:r>
              <a:rPr lang="en-US" sz="5600" b="1" dirty="0"/>
              <a:t>2	</a:t>
            </a:r>
            <a:r>
              <a:rPr lang="en-US" sz="5600" b="1" dirty="0" err="1"/>
              <a:t>Cappelletto</a:t>
            </a:r>
            <a:r>
              <a:rPr lang="en-US" sz="5600" b="1" dirty="0"/>
              <a:t> </a:t>
            </a:r>
            <a:r>
              <a:rPr lang="en-US" sz="5600" b="1" dirty="0" err="1"/>
              <a:t>Joshuaede</a:t>
            </a:r>
            <a:r>
              <a:rPr lang="en-US" sz="5600" b="1" dirty="0"/>
              <a:t>	</a:t>
            </a:r>
            <a:r>
              <a:rPr lang="en-US" sz="5600" dirty="0"/>
              <a:t>2265	</a:t>
            </a:r>
            <a:r>
              <a:rPr lang="en-US" sz="5600" b="1" dirty="0"/>
              <a:t> 4.5 </a:t>
            </a:r>
            <a:r>
              <a:rPr lang="en-US" sz="5600" dirty="0"/>
              <a:t> 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  <a:tabLst>
                <a:tab pos="360363" algn="l"/>
                <a:tab pos="2687638" algn="l"/>
                <a:tab pos="3136900" algn="l"/>
                <a:tab pos="6096000" algn="l"/>
              </a:tabLst>
            </a:pPr>
            <a:r>
              <a:rPr lang="fi-FI" sz="5600" b="1" dirty="0"/>
              <a:t>3	Bin-Suhayl Ieysaa	</a:t>
            </a:r>
            <a:r>
              <a:rPr lang="fi-FI" sz="5600" dirty="0"/>
              <a:t>2230	</a:t>
            </a:r>
            <a:r>
              <a:rPr lang="fi-FI" sz="5600" b="1" dirty="0"/>
              <a:t> 5.0 </a:t>
            </a:r>
            <a:endParaRPr lang="fi-FI" sz="56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  <a:tabLst>
                <a:tab pos="360363" algn="l"/>
                <a:tab pos="2687638" algn="l"/>
                <a:tab pos="3136900" algn="l"/>
                <a:tab pos="6096000" algn="l"/>
              </a:tabLst>
            </a:pPr>
            <a:r>
              <a:rPr lang="en-US" sz="5600" b="1" dirty="0"/>
              <a:t>4	</a:t>
            </a:r>
            <a:r>
              <a:rPr lang="en-US" sz="5600" b="1" dirty="0" err="1"/>
              <a:t>Hercegovac</a:t>
            </a:r>
            <a:r>
              <a:rPr lang="en-US" sz="5600" b="1" dirty="0"/>
              <a:t> Neven	</a:t>
            </a:r>
            <a:r>
              <a:rPr lang="en-US" sz="5600" dirty="0"/>
              <a:t>2230	</a:t>
            </a:r>
            <a:r>
              <a:rPr lang="en-US" sz="5600" b="1" dirty="0"/>
              <a:t> 3.0 </a:t>
            </a:r>
            <a:r>
              <a:rPr lang="it-IT" sz="5600" b="1" dirty="0"/>
              <a:t>5	</a:t>
            </a:r>
            <a:r>
              <a:rPr lang="it-IT" sz="5600" b="1" dirty="0" err="1"/>
              <a:t>Orfini</a:t>
            </a:r>
            <a:r>
              <a:rPr lang="it-IT" sz="5600" b="1" dirty="0"/>
              <a:t> Nicolò	</a:t>
            </a:r>
            <a:r>
              <a:rPr lang="it-IT" sz="5600" dirty="0"/>
              <a:t>2227	</a:t>
            </a:r>
            <a:r>
              <a:rPr lang="it-IT" sz="5600" b="1" dirty="0"/>
              <a:t> 2.5 </a:t>
            </a:r>
            <a:r>
              <a:rPr lang="it-IT" sz="5600" dirty="0"/>
              <a:t> 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  <a:tabLst>
                <a:tab pos="360363" algn="l"/>
                <a:tab pos="2687638" algn="l"/>
                <a:tab pos="3136900" algn="l"/>
                <a:tab pos="6096000" algn="l"/>
              </a:tabLst>
            </a:pPr>
            <a:r>
              <a:rPr lang="it-IT" sz="5600" b="1" dirty="0"/>
              <a:t>6	</a:t>
            </a:r>
            <a:r>
              <a:rPr lang="it-IT" sz="5600" b="1" dirty="0" err="1"/>
              <a:t>Bettalli</a:t>
            </a:r>
            <a:r>
              <a:rPr lang="it-IT" sz="5600" b="1" dirty="0"/>
              <a:t> Francesco	</a:t>
            </a:r>
            <a:r>
              <a:rPr lang="it-IT" sz="5600" dirty="0"/>
              <a:t>2211	</a:t>
            </a:r>
            <a:r>
              <a:rPr lang="it-IT" sz="5600" b="1" dirty="0"/>
              <a:t> 3.5 </a:t>
            </a:r>
            <a:endParaRPr lang="it-IT" sz="56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  <a:tabLst>
                <a:tab pos="360363" algn="l"/>
                <a:tab pos="2687638" algn="l"/>
                <a:tab pos="3136900" algn="l"/>
                <a:tab pos="6096000" algn="l"/>
              </a:tabLst>
            </a:pPr>
            <a:r>
              <a:rPr lang="it-IT" sz="5600" b="1" dirty="0"/>
              <a:t>7	Ballotti Luca	</a:t>
            </a:r>
            <a:r>
              <a:rPr lang="it-IT" sz="5600" dirty="0"/>
              <a:t>2136	</a:t>
            </a:r>
            <a:r>
              <a:rPr lang="it-IT" sz="5600" b="1" dirty="0"/>
              <a:t> 2.0 </a:t>
            </a:r>
            <a:r>
              <a:rPr lang="it-IT" sz="5600" dirty="0"/>
              <a:t> </a:t>
            </a:r>
            <a:r>
              <a:rPr lang="it-IT" sz="5600" b="1" dirty="0"/>
              <a:t>8	</a:t>
            </a:r>
            <a:r>
              <a:rPr lang="it-IT" sz="5600" b="1" dirty="0" err="1"/>
              <a:t>Rindone</a:t>
            </a:r>
            <a:r>
              <a:rPr lang="it-IT" sz="5600" b="1" dirty="0"/>
              <a:t> Andrea	</a:t>
            </a:r>
            <a:r>
              <a:rPr lang="it-IT" sz="5600" dirty="0"/>
              <a:t>2104	</a:t>
            </a:r>
            <a:r>
              <a:rPr lang="it-IT" sz="5600" b="1" dirty="0"/>
              <a:t> 2.5 </a:t>
            </a:r>
            <a:endParaRPr lang="it-IT" sz="56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  <a:tabLst>
                <a:tab pos="360363" algn="l"/>
                <a:tab pos="2687638" algn="l"/>
                <a:tab pos="3136900" algn="l"/>
                <a:tab pos="6096000" algn="l"/>
              </a:tabLst>
            </a:pPr>
            <a:r>
              <a:rPr lang="en-US" sz="5600" b="1" dirty="0"/>
              <a:t>	</a:t>
            </a:r>
            <a:r>
              <a:rPr lang="en-US" sz="5600" dirty="0"/>
              <a:t> 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  <a:tabLst>
                <a:tab pos="360363" algn="l"/>
                <a:tab pos="538163" algn="l"/>
                <a:tab pos="2687638" algn="l"/>
                <a:tab pos="3136900" algn="l"/>
                <a:tab pos="3586163" algn="l"/>
                <a:tab pos="6096000" algn="l"/>
              </a:tabLst>
            </a:pPr>
            <a:r>
              <a:rPr lang="it-IT" sz="5600" dirty="0"/>
              <a:t>	</a:t>
            </a:r>
          </a:p>
          <a:p>
            <a:endParaRPr lang="en-US" b="1" dirty="0"/>
          </a:p>
          <a:p>
            <a:pPr marL="0" indent="0">
              <a:buFont typeface="Wingdings 3" charset="2"/>
              <a:buNone/>
            </a:pPr>
            <a:endParaRPr lang="it-IT" dirty="0"/>
          </a:p>
          <a:p>
            <a:pPr marL="0" indent="0">
              <a:buFont typeface="Wingdings 3" charset="2"/>
              <a:buNone/>
            </a:pPr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A676CDA-E04B-4E8F-A295-CCD1593209F3}"/>
              </a:ext>
            </a:extLst>
          </p:cNvPr>
          <p:cNvSpPr txBox="1"/>
          <p:nvPr/>
        </p:nvSpPr>
        <p:spPr>
          <a:xfrm>
            <a:off x="4170947" y="5727032"/>
            <a:ext cx="29251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3 e 4 ordine alfabetico, non punti in classifica!</a:t>
            </a:r>
          </a:p>
        </p:txBody>
      </p:sp>
    </p:spTree>
    <p:extLst>
      <p:ext uri="{BB962C8B-B14F-4D97-AF65-F5344CB8AC3E}">
        <p14:creationId xmlns:p14="http://schemas.microsoft.com/office/powerpoint/2010/main" val="13422966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olla: nuvola 5">
            <a:extLst>
              <a:ext uri="{FF2B5EF4-FFF2-40B4-BE49-F238E27FC236}">
                <a16:creationId xmlns:a16="http://schemas.microsoft.com/office/drawing/2014/main" id="{0D7DD3E3-B30F-4D03-8840-63DC31C9B1FE}"/>
              </a:ext>
            </a:extLst>
          </p:cNvPr>
          <p:cNvSpPr/>
          <p:nvPr/>
        </p:nvSpPr>
        <p:spPr>
          <a:xfrm>
            <a:off x="3039980" y="5686926"/>
            <a:ext cx="3521242" cy="898358"/>
          </a:xfrm>
          <a:prstGeom prst="cloudCallout">
            <a:avLst>
              <a:gd name="adj1" fmla="val -16277"/>
              <a:gd name="adj2" fmla="val 78571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1110FD06-E47C-4896-A5EB-F89EC8B70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4483" y="198994"/>
            <a:ext cx="8911687" cy="1280890"/>
          </a:xfrm>
        </p:spPr>
        <p:txBody>
          <a:bodyPr/>
          <a:lstStyle/>
          <a:p>
            <a:r>
              <a:rPr lang="it-IT" dirty="0">
                <a:latin typeface="LetterOMatic!" panose="020B0603050302020204" pitchFamily="34" charset="0"/>
              </a:rPr>
              <a:t>spareggi tecnici nei tornei misti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48260F6-EF88-4BB6-9680-039AA26AA7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10350" y="1809750"/>
            <a:ext cx="5029201" cy="2377239"/>
          </a:xfrm>
        </p:spPr>
        <p:txBody>
          <a:bodyPr/>
          <a:lstStyle/>
          <a:p>
            <a:pPr marL="0" indent="0">
              <a:buNone/>
            </a:pPr>
            <a:r>
              <a:rPr lang="it-IT" dirty="0"/>
              <a:t>Considerazioni:</a:t>
            </a:r>
          </a:p>
          <a:p>
            <a:pPr>
              <a:buFontTx/>
              <a:buChar char="-"/>
            </a:pPr>
            <a:r>
              <a:rPr lang="it-IT" dirty="0"/>
              <a:t>Abbinamenti più equilibrati</a:t>
            </a:r>
          </a:p>
          <a:p>
            <a:pPr>
              <a:buFontTx/>
              <a:buChar char="-"/>
            </a:pPr>
            <a:r>
              <a:rPr lang="it-IT" dirty="0"/>
              <a:t>Possono restare pari merito</a:t>
            </a:r>
          </a:p>
          <a:p>
            <a:pPr>
              <a:buFontTx/>
              <a:buChar char="-"/>
            </a:pPr>
            <a:r>
              <a:rPr lang="it-IT" dirty="0"/>
              <a:t>Classifica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A360361-2BBE-44A6-BD51-EAC338A8D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F1F9-C564-4417-8622-185B0EE91FAC}" type="slidenum">
              <a:rPr lang="it-IT" smtClean="0"/>
              <a:pPr/>
              <a:t>29</a:t>
            </a:fld>
            <a:endParaRPr lang="it-IT"/>
          </a:p>
        </p:txBody>
      </p:sp>
      <p:graphicFrame>
        <p:nvGraphicFramePr>
          <p:cNvPr id="8" name="Tabella 7">
            <a:extLst>
              <a:ext uri="{FF2B5EF4-FFF2-40B4-BE49-F238E27FC236}">
                <a16:creationId xmlns:a16="http://schemas.microsoft.com/office/drawing/2014/main" id="{2644E3ED-A59D-4C20-8663-89A33FA17E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5625759"/>
              </p:ext>
            </p:extLst>
          </p:nvPr>
        </p:nvGraphicFramePr>
        <p:xfrm>
          <a:off x="2391695" y="1455320"/>
          <a:ext cx="3830637" cy="32004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66836">
                  <a:extLst>
                    <a:ext uri="{9D8B030D-6E8A-4147-A177-3AD203B41FA5}">
                      <a16:colId xmlns:a16="http://schemas.microsoft.com/office/drawing/2014/main" val="3277913691"/>
                    </a:ext>
                  </a:extLst>
                </a:gridCol>
                <a:gridCol w="279120">
                  <a:extLst>
                    <a:ext uri="{9D8B030D-6E8A-4147-A177-3AD203B41FA5}">
                      <a16:colId xmlns:a16="http://schemas.microsoft.com/office/drawing/2014/main" val="4067260801"/>
                    </a:ext>
                  </a:extLst>
                </a:gridCol>
                <a:gridCol w="1351256">
                  <a:extLst>
                    <a:ext uri="{9D8B030D-6E8A-4147-A177-3AD203B41FA5}">
                      <a16:colId xmlns:a16="http://schemas.microsoft.com/office/drawing/2014/main" val="189792783"/>
                    </a:ext>
                  </a:extLst>
                </a:gridCol>
                <a:gridCol w="733425">
                  <a:extLst>
                    <a:ext uri="{9D8B030D-6E8A-4147-A177-3AD203B41FA5}">
                      <a16:colId xmlns:a16="http://schemas.microsoft.com/office/drawing/2014/main" val="1146537219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r>
                        <a:rPr lang="it-IT" sz="2000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Turno con Classifica</a:t>
                      </a:r>
                      <a:endParaRPr lang="it-IT" sz="20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000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ndara" panose="020E0502030303020204" pitchFamily="34" charset="0"/>
                        </a:rPr>
                        <a:t>Ris</a:t>
                      </a:r>
                      <a:endParaRPr lang="it-IT" sz="20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14611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i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Lumachi	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i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(5)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000" i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2000" i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Bin-Suhayl (5)</a:t>
                      </a:r>
                      <a:endParaRPr lang="it-IT" sz="2000" i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2000" i="1" dirty="0">
                        <a:solidFill>
                          <a:srgbClr val="FF0000"/>
                        </a:solidFill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68665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Cappelletto</a:t>
                      </a:r>
                      <a:r>
                        <a:rPr lang="en-US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(4,5)</a:t>
                      </a:r>
                      <a:endParaRPr lang="it-IT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Bettalli</a:t>
                      </a:r>
                      <a:r>
                        <a:rPr lang="it-IT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(3,5)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2000" dirty="0"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83827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Hercegovac</a:t>
                      </a:r>
                      <a:r>
                        <a:rPr lang="en-US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(3)</a:t>
                      </a:r>
                      <a:endParaRPr lang="it-IT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Rindone</a:t>
                      </a:r>
                      <a:r>
                        <a:rPr lang="it-IT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(2,5)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2000" dirty="0"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583035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it-IT" sz="2000" i="1" dirty="0" err="1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Orfini</a:t>
                      </a:r>
                      <a:r>
                        <a:rPr lang="it-IT" sz="2000" i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	</a:t>
                      </a:r>
                    </a:p>
                    <a:p>
                      <a:r>
                        <a:rPr lang="it-IT" sz="2000" i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(2,5)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000" i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i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Ballotti 	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i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2000" i="1" dirty="0">
                        <a:solidFill>
                          <a:srgbClr val="FF0000"/>
                        </a:solidFill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4162118"/>
                  </a:ext>
                </a:extLst>
              </a:tr>
            </a:tbl>
          </a:graphicData>
        </a:graphic>
      </p:graphicFrame>
      <p:sp>
        <p:nvSpPr>
          <p:cNvPr id="10" name="CasellaDiTesto 9">
            <a:extLst>
              <a:ext uri="{FF2B5EF4-FFF2-40B4-BE49-F238E27FC236}">
                <a16:creationId xmlns:a16="http://schemas.microsoft.com/office/drawing/2014/main" id="{1ED66D3A-3C74-49F0-ADE4-027A7A0DF7C7}"/>
              </a:ext>
            </a:extLst>
          </p:cNvPr>
          <p:cNvSpPr txBox="1"/>
          <p:nvPr/>
        </p:nvSpPr>
        <p:spPr>
          <a:xfrm>
            <a:off x="2270961" y="4501315"/>
            <a:ext cx="36726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400" b="1" dirty="0"/>
              <a:t>!</a:t>
            </a:r>
            <a:r>
              <a:rPr lang="it-IT" dirty="0"/>
              <a:t> Non considerare i colori </a:t>
            </a: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5C89F320-AA76-41DB-8A35-A603C6C493FC}"/>
              </a:ext>
            </a:extLst>
          </p:cNvPr>
          <p:cNvSpPr txBox="1">
            <a:spLocks/>
          </p:cNvSpPr>
          <p:nvPr/>
        </p:nvSpPr>
        <p:spPr>
          <a:xfrm>
            <a:off x="6630319" y="4277730"/>
            <a:ext cx="5296986" cy="2203282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  <a:tabLst>
                <a:tab pos="360363" algn="l"/>
                <a:tab pos="538163" algn="l"/>
                <a:tab pos="2687638" algn="l"/>
                <a:tab pos="3136900" algn="l"/>
                <a:tab pos="3586163" algn="l"/>
                <a:tab pos="6096000" algn="l"/>
              </a:tabLst>
            </a:pPr>
            <a:r>
              <a:rPr lang="en-US" sz="5600" b="1" dirty="0"/>
              <a:t>Pos 	N	Nome	</a:t>
            </a:r>
            <a:r>
              <a:rPr lang="en-US" sz="5600" b="1" dirty="0" err="1"/>
              <a:t>Rtg</a:t>
            </a:r>
            <a:r>
              <a:rPr lang="en-US" sz="5600" b="1" dirty="0"/>
              <a:t>	Pts 	 S-B 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  <a:tabLst>
                <a:tab pos="360363" algn="l"/>
                <a:tab pos="538163" algn="l"/>
                <a:tab pos="2687638" algn="l"/>
                <a:tab pos="3136900" algn="l"/>
                <a:tab pos="3586163" algn="l"/>
                <a:tab pos="6096000" algn="l"/>
              </a:tabLst>
            </a:pPr>
            <a:r>
              <a:rPr lang="it-IT" sz="5600" b="1" dirty="0"/>
              <a:t>1	2	Lumachi Gabriele	</a:t>
            </a:r>
            <a:r>
              <a:rPr lang="it-IT" sz="5600" dirty="0"/>
              <a:t>2394	</a:t>
            </a:r>
            <a:r>
              <a:rPr lang="it-IT" sz="5600" b="1" dirty="0"/>
              <a:t> 5.0 	</a:t>
            </a:r>
            <a:r>
              <a:rPr lang="it-IT" sz="5600" dirty="0"/>
              <a:t> 15.25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  <a:tabLst>
                <a:tab pos="360363" algn="l"/>
                <a:tab pos="538163" algn="l"/>
                <a:tab pos="2687638" algn="l"/>
                <a:tab pos="3136900" algn="l"/>
                <a:tab pos="3586163" algn="l"/>
                <a:tab pos="6096000" algn="l"/>
              </a:tabLst>
            </a:pPr>
            <a:r>
              <a:rPr lang="fi-FI" sz="5600" b="1" dirty="0"/>
              <a:t>2	6	Bin-Suhayl Ieysaa	</a:t>
            </a:r>
            <a:r>
              <a:rPr lang="fi-FI" sz="5600" dirty="0"/>
              <a:t>2230	</a:t>
            </a:r>
            <a:r>
              <a:rPr lang="fi-FI" sz="5600" b="1" dirty="0"/>
              <a:t> 5.0 	</a:t>
            </a:r>
            <a:r>
              <a:rPr lang="fi-FI" sz="5600" dirty="0"/>
              <a:t> 14.75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  <a:tabLst>
                <a:tab pos="360363" algn="l"/>
                <a:tab pos="538163" algn="l"/>
                <a:tab pos="2687638" algn="l"/>
                <a:tab pos="3136900" algn="l"/>
                <a:tab pos="3586163" algn="l"/>
                <a:tab pos="6096000" algn="l"/>
              </a:tabLst>
            </a:pPr>
            <a:r>
              <a:rPr lang="en-US" sz="5600" b="1" dirty="0"/>
              <a:t>3	1	</a:t>
            </a:r>
            <a:r>
              <a:rPr lang="en-US" sz="5600" b="1" dirty="0" err="1"/>
              <a:t>Cappelletto</a:t>
            </a:r>
            <a:r>
              <a:rPr lang="en-US" sz="5600" b="1" dirty="0"/>
              <a:t> </a:t>
            </a:r>
            <a:r>
              <a:rPr lang="en-US" sz="5600" b="1" dirty="0" err="1"/>
              <a:t>Joshuaede</a:t>
            </a:r>
            <a:r>
              <a:rPr lang="en-US" sz="5600" b="1" dirty="0"/>
              <a:t>	</a:t>
            </a:r>
            <a:r>
              <a:rPr lang="en-US" sz="5600" dirty="0"/>
              <a:t>2265	</a:t>
            </a:r>
            <a:r>
              <a:rPr lang="en-US" sz="5600" b="1" dirty="0"/>
              <a:t> 4.5 	</a:t>
            </a:r>
            <a:r>
              <a:rPr lang="en-US" sz="5600" dirty="0"/>
              <a:t> 14.50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  <a:tabLst>
                <a:tab pos="360363" algn="l"/>
                <a:tab pos="538163" algn="l"/>
                <a:tab pos="2687638" algn="l"/>
                <a:tab pos="3136900" algn="l"/>
                <a:tab pos="3586163" algn="l"/>
                <a:tab pos="6096000" algn="l"/>
              </a:tabLst>
            </a:pPr>
            <a:r>
              <a:rPr lang="it-IT" sz="5600" b="1" dirty="0"/>
              <a:t>4	4	</a:t>
            </a:r>
            <a:r>
              <a:rPr lang="it-IT" sz="5600" b="1" dirty="0" err="1"/>
              <a:t>Bettalli</a:t>
            </a:r>
            <a:r>
              <a:rPr lang="it-IT" sz="5600" b="1" dirty="0"/>
              <a:t> Francesco	</a:t>
            </a:r>
            <a:r>
              <a:rPr lang="it-IT" sz="5600" dirty="0"/>
              <a:t>2211	</a:t>
            </a:r>
            <a:r>
              <a:rPr lang="it-IT" sz="5600" b="1" dirty="0"/>
              <a:t> 3.5 	</a:t>
            </a:r>
            <a:r>
              <a:rPr lang="it-IT" sz="5600" dirty="0"/>
              <a:t> 12.25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  <a:tabLst>
                <a:tab pos="360363" algn="l"/>
                <a:tab pos="538163" algn="l"/>
                <a:tab pos="2687638" algn="l"/>
                <a:tab pos="3136900" algn="l"/>
                <a:tab pos="3586163" algn="l"/>
                <a:tab pos="6096000" algn="l"/>
              </a:tabLst>
            </a:pPr>
            <a:r>
              <a:rPr lang="en-US" sz="5600" b="1" dirty="0"/>
              <a:t>5	8	</a:t>
            </a:r>
            <a:r>
              <a:rPr lang="en-US" sz="5600" b="1" dirty="0" err="1"/>
              <a:t>Hercegovac</a:t>
            </a:r>
            <a:r>
              <a:rPr lang="en-US" sz="5600" b="1" dirty="0"/>
              <a:t> Neven	</a:t>
            </a:r>
            <a:r>
              <a:rPr lang="en-US" sz="5600" dirty="0"/>
              <a:t>2230	</a:t>
            </a:r>
            <a:r>
              <a:rPr lang="en-US" sz="5600" b="1" dirty="0"/>
              <a:t> 3.0 	</a:t>
            </a:r>
            <a:r>
              <a:rPr lang="en-US" sz="5600" dirty="0"/>
              <a:t> 9.75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  <a:tabLst>
                <a:tab pos="360363" algn="l"/>
                <a:tab pos="538163" algn="l"/>
                <a:tab pos="2687638" algn="l"/>
                <a:tab pos="3136900" algn="l"/>
                <a:tab pos="3586163" algn="l"/>
                <a:tab pos="6096000" algn="l"/>
              </a:tabLst>
            </a:pPr>
            <a:r>
              <a:rPr lang="it-IT" sz="5600" b="1" dirty="0"/>
              <a:t>6	3	</a:t>
            </a:r>
            <a:r>
              <a:rPr lang="it-IT" sz="5600" b="1" dirty="0" err="1"/>
              <a:t>Rindone</a:t>
            </a:r>
            <a:r>
              <a:rPr lang="it-IT" sz="5600" b="1" dirty="0"/>
              <a:t> Andrea	</a:t>
            </a:r>
            <a:r>
              <a:rPr lang="it-IT" sz="5600" dirty="0"/>
              <a:t>2104	</a:t>
            </a:r>
            <a:r>
              <a:rPr lang="it-IT" sz="5600" b="1" dirty="0"/>
              <a:t> 2.5 	</a:t>
            </a:r>
            <a:r>
              <a:rPr lang="it-IT" sz="5600" dirty="0"/>
              <a:t> 7.75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  <a:tabLst>
                <a:tab pos="360363" algn="l"/>
                <a:tab pos="538163" algn="l"/>
                <a:tab pos="2687638" algn="l"/>
                <a:tab pos="3136900" algn="l"/>
                <a:tab pos="3586163" algn="l"/>
                <a:tab pos="6096000" algn="l"/>
              </a:tabLst>
            </a:pPr>
            <a:r>
              <a:rPr lang="it-IT" sz="5600" b="1" dirty="0"/>
              <a:t>7	7	</a:t>
            </a:r>
            <a:r>
              <a:rPr lang="it-IT" sz="5600" b="1" dirty="0" err="1"/>
              <a:t>Orfini</a:t>
            </a:r>
            <a:r>
              <a:rPr lang="it-IT" sz="5600" b="1" dirty="0"/>
              <a:t> Nicolò	</a:t>
            </a:r>
            <a:r>
              <a:rPr lang="it-IT" sz="5600" dirty="0"/>
              <a:t>2227	</a:t>
            </a:r>
            <a:r>
              <a:rPr lang="it-IT" sz="5600" b="1" dirty="0"/>
              <a:t> 2.5 	</a:t>
            </a:r>
            <a:r>
              <a:rPr lang="it-IT" sz="5600" dirty="0"/>
              <a:t> 7.50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  <a:tabLst>
                <a:tab pos="360363" algn="l"/>
                <a:tab pos="538163" algn="l"/>
                <a:tab pos="2687638" algn="l"/>
                <a:tab pos="3136900" algn="l"/>
                <a:tab pos="3586163" algn="l"/>
                <a:tab pos="6096000" algn="l"/>
              </a:tabLst>
            </a:pPr>
            <a:r>
              <a:rPr lang="it-IT" sz="5600" b="1" dirty="0"/>
              <a:t>8	5	Ballotti Luca	</a:t>
            </a:r>
            <a:r>
              <a:rPr lang="it-IT" sz="5600" dirty="0"/>
              <a:t>2136	</a:t>
            </a:r>
            <a:r>
              <a:rPr lang="it-IT" sz="5600" b="1" dirty="0"/>
              <a:t> 2.0 	</a:t>
            </a:r>
            <a:r>
              <a:rPr lang="it-IT" sz="5600" dirty="0"/>
              <a:t> 6.25 	</a:t>
            </a:r>
          </a:p>
          <a:p>
            <a:endParaRPr lang="en-US" b="1" dirty="0"/>
          </a:p>
          <a:p>
            <a:pPr marL="0" indent="0">
              <a:buFont typeface="Wingdings 3" charset="2"/>
              <a:buNone/>
            </a:pPr>
            <a:endParaRPr lang="it-IT" dirty="0"/>
          </a:p>
          <a:p>
            <a:pPr marL="0" indent="0">
              <a:buFont typeface="Wingdings 3" charset="2"/>
              <a:buNone/>
            </a:pPr>
            <a:endParaRPr lang="it-IT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C1CFD6E5-DE33-457C-B518-8DD58D2A0C55}"/>
              </a:ext>
            </a:extLst>
          </p:cNvPr>
          <p:cNvSpPr txBox="1"/>
          <p:nvPr/>
        </p:nvSpPr>
        <p:spPr>
          <a:xfrm>
            <a:off x="3368841" y="5887453"/>
            <a:ext cx="3433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 dirty="0">
                <a:latin typeface="Calibri" panose="020F0502020204030204" pitchFamily="34" charset="0"/>
                <a:cs typeface="Calibri" panose="020F0502020204030204" pitchFamily="34" charset="0"/>
              </a:rPr>
              <a:t>Ma il S-B va considerato o no?</a:t>
            </a:r>
          </a:p>
        </p:txBody>
      </p:sp>
    </p:spTree>
    <p:extLst>
      <p:ext uri="{BB962C8B-B14F-4D97-AF65-F5344CB8AC3E}">
        <p14:creationId xmlns:p14="http://schemas.microsoft.com/office/powerpoint/2010/main" val="3885071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91C7F4-2D59-4D24-891D-73247A2AB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5010" y="1145478"/>
            <a:ext cx="8911687" cy="843743"/>
          </a:xfrm>
        </p:spPr>
        <p:txBody>
          <a:bodyPr/>
          <a:lstStyle/>
          <a:p>
            <a:r>
              <a:rPr lang="it-IT" dirty="0">
                <a:latin typeface="Verdana" panose="020B0604030504040204" pitchFamily="34" charset="0"/>
                <a:ea typeface="Verdana" panose="020B0604030504040204" pitchFamily="34" charset="0"/>
              </a:rPr>
              <a:t>Nota bene: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A7CE6D6-D7E0-4D6F-B24E-5C012389F5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</a:rPr>
              <a:t>Per quanto possibile sono stati utilizzati termini di genere «neutri» per rispettare il linguaggio inclusivo. </a:t>
            </a:r>
          </a:p>
          <a:p>
            <a:pPr marL="0" indent="0">
              <a:buNone/>
            </a:pP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</a:rPr>
              <a:t>Negli altri casi i termini «giocatrici» e «giocatori» sono stati utilizzati per indicare:</a:t>
            </a:r>
          </a:p>
          <a:p>
            <a:pPr>
              <a:buFontTx/>
              <a:buChar char="-"/>
            </a:pP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</a:rPr>
              <a:t>a norma di regolamento, fasce di qualificazione; </a:t>
            </a:r>
          </a:p>
          <a:p>
            <a:pPr>
              <a:buFontTx/>
              <a:buChar char="-"/>
            </a:pP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</a:rPr>
              <a:t>termini intercambiabili e non strettamente riferiti al genere per esemplificare la specifica partecipazione ad un torneo.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1DA4BA0-520A-4D31-9919-CEE90BE43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F1F9-C564-4417-8622-185B0EE91FAC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188700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110FD06-E47C-4896-A5EB-F89EC8B70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7225" y="728885"/>
            <a:ext cx="8911687" cy="1280890"/>
          </a:xfrm>
        </p:spPr>
        <p:txBody>
          <a:bodyPr/>
          <a:lstStyle/>
          <a:p>
            <a:r>
              <a:rPr lang="it-IT" dirty="0">
                <a:latin typeface="LetterOMatic!" panose="020B0603050302020204" pitchFamily="34" charset="0"/>
              </a:rPr>
              <a:t>spareggi tecnici nei tornei misti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48260F6-EF88-4BB6-9680-039AA26AA7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/>
              <a:t>E poi: </a:t>
            </a:r>
          </a:p>
          <a:p>
            <a:pPr>
              <a:buFontTx/>
              <a:buChar char="-"/>
            </a:pPr>
            <a:r>
              <a:rPr lang="it-IT" dirty="0"/>
              <a:t>Usare il </a:t>
            </a:r>
            <a:r>
              <a:rPr lang="it-IT" dirty="0" err="1"/>
              <a:t>Sonneborg</a:t>
            </a:r>
            <a:r>
              <a:rPr lang="it-IT" dirty="0"/>
              <a:t>-Berger per i primi turni e il </a:t>
            </a:r>
            <a:r>
              <a:rPr lang="it-IT" dirty="0" err="1"/>
              <a:t>Buchholz</a:t>
            </a:r>
            <a:r>
              <a:rPr lang="it-IT" dirty="0"/>
              <a:t> Cut1 per quello aggiunto </a:t>
            </a:r>
          </a:p>
          <a:p>
            <a:pPr>
              <a:buFontTx/>
              <a:buChar char="-"/>
            </a:pPr>
            <a:r>
              <a:rPr lang="it-IT" dirty="0"/>
              <a:t>Usare il </a:t>
            </a:r>
            <a:r>
              <a:rPr lang="it-IT" dirty="0" err="1"/>
              <a:t>Buchholz</a:t>
            </a:r>
            <a:r>
              <a:rPr lang="it-IT" dirty="0"/>
              <a:t> Cut1 per tutti i turni</a:t>
            </a:r>
          </a:p>
          <a:p>
            <a:pPr>
              <a:buFontTx/>
              <a:buChar char="-"/>
            </a:pPr>
            <a:r>
              <a:rPr lang="it-IT" dirty="0"/>
              <a:t>Usare l’ARO</a:t>
            </a:r>
          </a:p>
          <a:p>
            <a:pPr>
              <a:buFontTx/>
              <a:buChar char="-"/>
            </a:pPr>
            <a:r>
              <a:rPr lang="it-IT" dirty="0"/>
              <a:t>Usare ………</a:t>
            </a:r>
          </a:p>
          <a:p>
            <a:pPr>
              <a:buFontTx/>
              <a:buChar char="-"/>
            </a:pP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A360361-2BBE-44A6-BD51-EAC338A8D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F1F9-C564-4417-8622-185B0EE91FAC}" type="slidenum">
              <a:rPr lang="it-IT" smtClean="0"/>
              <a:pPr/>
              <a:t>30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46336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FAB8E6CE-209B-41C0-A754-E3C133E270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242452">
            <a:off x="8195373" y="2455786"/>
            <a:ext cx="2219822" cy="2209425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29142CFA-4C7A-4B30-AB48-E743E1328F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 rot="4880485">
            <a:off x="7043093" y="2295998"/>
            <a:ext cx="1371275" cy="1643475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247DC16E-643E-4A2E-9D2D-97B721745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latin typeface="LetterOMatic!" panose="020B0603050302020204" pitchFamily="34" charset="0"/>
              </a:rPr>
              <a:t>E se si tratta di squadre?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80EEB04-E077-4EBF-AB04-3C71E97D1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F1F9-C564-4417-8622-185B0EE91FAC}" type="slidenum">
              <a:rPr lang="it-IT" smtClean="0"/>
              <a:pPr/>
              <a:t>31</a:t>
            </a:fld>
            <a:endParaRPr lang="it-IT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A0D47E3B-217C-4B7F-B1A1-7C1B103CA36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 rot="2382013">
            <a:off x="2161229" y="1758879"/>
            <a:ext cx="2192300" cy="2076197"/>
          </a:xfrm>
          <a:prstGeom prst="rect">
            <a:avLst/>
          </a:prstGeom>
          <a:noFill/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67677B8F-3C3F-4D6E-8835-5DAB8F9DDE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7730695">
            <a:off x="3334161" y="1294166"/>
            <a:ext cx="2156071" cy="2145972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9F90A66A-3943-43F1-85B9-E9AE6D70BF25}"/>
              </a:ext>
            </a:extLst>
          </p:cNvPr>
          <p:cNvSpPr txBox="1"/>
          <p:nvPr/>
        </p:nvSpPr>
        <p:spPr>
          <a:xfrm>
            <a:off x="2977869" y="4652919"/>
            <a:ext cx="3204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No, non di queste!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C01F9AA2-AEBE-4A4A-A0BB-A41CE9C092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 rot="7835644">
            <a:off x="6272460" y="1747454"/>
            <a:ext cx="1341885" cy="1270820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794E5A61-9B96-4169-A7E3-7706C497DF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 rot="16200000">
            <a:off x="5190691" y="2618162"/>
            <a:ext cx="1371275" cy="1643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19692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47DC16E-643E-4A2E-9D2D-97B721745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52240"/>
          </a:xfrm>
        </p:spPr>
        <p:txBody>
          <a:bodyPr/>
          <a:lstStyle/>
          <a:p>
            <a:r>
              <a:rPr lang="it-IT" dirty="0">
                <a:latin typeface="LetterOMatic!" panose="020B0603050302020204" pitchFamily="34" charset="0"/>
              </a:rPr>
              <a:t>E se si tratta di squadre?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80EEB04-E077-4EBF-AB04-3C71E97D1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F1F9-C564-4417-8622-185B0EE91FAC}" type="slidenum">
              <a:rPr lang="it-IT" smtClean="0"/>
              <a:pPr/>
              <a:t>32</a:t>
            </a:fld>
            <a:endParaRPr lang="it-IT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9F90A66A-3943-43F1-85B9-E9AE6D70BF25}"/>
              </a:ext>
            </a:extLst>
          </p:cNvPr>
          <p:cNvSpPr txBox="1"/>
          <p:nvPr/>
        </p:nvSpPr>
        <p:spPr>
          <a:xfrm>
            <a:off x="2354782" y="1723604"/>
            <a:ext cx="885614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Ci vengono in aiuto lo </a:t>
            </a:r>
            <a:r>
              <a:rPr lang="en-GB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Skalitzka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e lo </a:t>
            </a:r>
            <a:r>
              <a:rPr lang="it-IT" sz="2400" b="1" dirty="0">
                <a:latin typeface="Calibri" panose="020F0502020204030204" pitchFamily="34" charset="0"/>
                <a:cs typeface="Calibri" panose="020F0502020204030204" pitchFamily="34" charset="0"/>
              </a:rPr>
              <a:t>Schiller</a:t>
            </a:r>
          </a:p>
          <a:p>
            <a:endParaRPr lang="it-IT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Sistema </a:t>
            </a:r>
            <a:r>
              <a:rPr lang="en-US" sz="2400" b="1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Skalitzka</a:t>
            </a:r>
            <a:endParaRPr lang="en-US" sz="2400" b="1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400" b="1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152650" indent="-2152650"/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Situazione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: 	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girone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all’italiana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con solo 3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squadre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</a:p>
          <a:p>
            <a:pPr marL="2152650" indent="-2152650"/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Problema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:	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servono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tre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turni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di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gioco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 e</a:t>
            </a:r>
          </a:p>
          <a:p>
            <a:pPr marL="2152650" indent="-2152650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	ad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ogni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turno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una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squadra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resta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senza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avversario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152650" indent="-2152650"/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152650" indent="-2152650"/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Requisiti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: 	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ogni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squadra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deve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essere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composta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da un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numero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pari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di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componenti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con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ordine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fisso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di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scacchiera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marL="2152650" indent="-2152650"/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Soluzione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:	produce la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classifica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per le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tre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squadre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in soli due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turni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ed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evita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riposi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it-IT" sz="2000" b="1" dirty="0"/>
          </a:p>
        </p:txBody>
      </p:sp>
    </p:spTree>
    <p:extLst>
      <p:ext uri="{BB962C8B-B14F-4D97-AF65-F5344CB8AC3E}">
        <p14:creationId xmlns:p14="http://schemas.microsoft.com/office/powerpoint/2010/main" val="37141910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F925F-216A-40DC-B402-DFB268A42637}" type="slidenum">
              <a:rPr lang="it-IT" smtClean="0"/>
              <a:pPr/>
              <a:t>33</a:t>
            </a:fld>
            <a:endParaRPr lang="it-IT"/>
          </a:p>
        </p:txBody>
      </p:sp>
      <p:sp>
        <p:nvSpPr>
          <p:cNvPr id="6" name="CasellaDiTesto 5"/>
          <p:cNvSpPr txBox="1"/>
          <p:nvPr/>
        </p:nvSpPr>
        <p:spPr>
          <a:xfrm>
            <a:off x="2224013" y="908721"/>
            <a:ext cx="874076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14600" indent="-2514600"/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Preliminari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bisogna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definire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squadre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e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omponenti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180975" indent="-180975">
              <a:buFontTx/>
              <a:buChar char="-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una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squadra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 con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lettera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maiuscola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80975" indent="-180975">
              <a:buFontTx/>
              <a:buChar char="-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una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squadra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con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lettera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minuscola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80975" indent="-180975">
              <a:buFontTx/>
              <a:buChar char="-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una </a:t>
            </a:r>
            <a:r>
              <a:rPr 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squadra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con un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simbolo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diverso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oppure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ogni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squadra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con una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lettera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(+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il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numero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del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componente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Esempio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tabLst>
                <a:tab pos="361950" algn="l"/>
                <a:tab pos="1436688" algn="l"/>
                <a:tab pos="2867025" algn="l"/>
                <a:tab pos="4486275" algn="l"/>
              </a:tabLst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Prima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squadra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  	A-B-C-D-E -F           	GRANDI     </a:t>
            </a:r>
          </a:p>
          <a:p>
            <a:pPr>
              <a:tabLst>
                <a:tab pos="361950" algn="l"/>
                <a:tab pos="1436688" algn="l"/>
                <a:tab pos="2867025" algn="l"/>
                <a:tab pos="4486275" algn="l"/>
              </a:tabLst>
            </a:pP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Seconda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squadra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a-b-c-d-e-f				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Piccoli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tabLst>
                <a:tab pos="361950" algn="l"/>
                <a:tab pos="1436688" algn="l"/>
                <a:tab pos="2867025" algn="l"/>
                <a:tab pos="4486275" algn="l"/>
              </a:tabLst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Terza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squadra</a:t>
            </a:r>
            <a:r>
              <a:rPr lang="en-US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24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1-2-3-4-5-6				</a:t>
            </a:r>
            <a:r>
              <a:rPr lang="en-US" sz="2400" b="1" i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Colorati</a:t>
            </a:r>
            <a:endParaRPr lang="it-IT" sz="2400" b="1" i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57300" indent="-1257300"/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Oppure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: 	</a:t>
            </a:r>
          </a:p>
          <a:p>
            <a:pPr marL="2333625" indent="-2333625">
              <a:tabLst>
                <a:tab pos="4124325" algn="l"/>
                <a:tab pos="5295900" algn="l"/>
              </a:tabLst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Prima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squadra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:	A1-A2-A3-A4 	(A5-A6)  	(A7-A8)</a:t>
            </a:r>
          </a:p>
          <a:p>
            <a:pPr marL="2333625" indent="-2333625">
              <a:tabLst>
                <a:tab pos="4124325" algn="l"/>
                <a:tab pos="5295900" algn="l"/>
              </a:tabLst>
            </a:pP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Seconda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squadra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:	B1-B2-B3-B4 	(B5-B6)  	(B7-B8)</a:t>
            </a:r>
          </a:p>
          <a:p>
            <a:pPr marL="2333625" indent="-2333625">
              <a:tabLst>
                <a:tab pos="4124325" algn="l"/>
                <a:tab pos="5295900" algn="l"/>
              </a:tabLst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Terza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squadra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:	C1-C2-C3-C4 	(C5-C6)  	(C7-C8)</a:t>
            </a:r>
            <a:endParaRPr lang="it-IT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EDCAB052-3892-4527-A97F-8306B115A1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1950" y="347885"/>
            <a:ext cx="8911687" cy="652240"/>
          </a:xfrm>
        </p:spPr>
        <p:txBody>
          <a:bodyPr/>
          <a:lstStyle/>
          <a:p>
            <a:r>
              <a:rPr lang="it-IT" dirty="0">
                <a:latin typeface="LetterOMatic!" panose="020B0603050302020204" pitchFamily="34" charset="0"/>
              </a:rPr>
              <a:t>E se si tratta di squadre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e 11">
            <a:extLst>
              <a:ext uri="{FF2B5EF4-FFF2-40B4-BE49-F238E27FC236}">
                <a16:creationId xmlns:a16="http://schemas.microsoft.com/office/drawing/2014/main" id="{91A345AB-7E85-4FDD-8DCC-D221DCD21E5E}"/>
              </a:ext>
            </a:extLst>
          </p:cNvPr>
          <p:cNvSpPr/>
          <p:nvPr/>
        </p:nvSpPr>
        <p:spPr>
          <a:xfrm>
            <a:off x="6392778" y="1331495"/>
            <a:ext cx="1941095" cy="986589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Ovale 2">
            <a:extLst>
              <a:ext uri="{FF2B5EF4-FFF2-40B4-BE49-F238E27FC236}">
                <a16:creationId xmlns:a16="http://schemas.microsoft.com/office/drawing/2014/main" id="{02FEA45F-C321-452D-B2A5-7C1D3161A4AA}"/>
              </a:ext>
            </a:extLst>
          </p:cNvPr>
          <p:cNvSpPr/>
          <p:nvPr/>
        </p:nvSpPr>
        <p:spPr>
          <a:xfrm>
            <a:off x="2614863" y="1347537"/>
            <a:ext cx="1941095" cy="986589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F925F-216A-40DC-B402-DFB268A42637}" type="slidenum">
              <a:rPr lang="it-IT" smtClean="0"/>
              <a:pPr/>
              <a:t>34</a:t>
            </a:fld>
            <a:endParaRPr lang="it-IT"/>
          </a:p>
        </p:txBody>
      </p:sp>
      <p:sp>
        <p:nvSpPr>
          <p:cNvPr id="6" name="Rettangolo 5"/>
          <p:cNvSpPr/>
          <p:nvPr/>
        </p:nvSpPr>
        <p:spPr>
          <a:xfrm>
            <a:off x="2145085" y="670595"/>
            <a:ext cx="792088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/>
              <a:t>Questi</a:t>
            </a:r>
            <a:r>
              <a:rPr lang="en-US" sz="2000" dirty="0"/>
              <a:t> </a:t>
            </a:r>
            <a:r>
              <a:rPr lang="en-US" sz="2000" dirty="0" err="1"/>
              <a:t>gli</a:t>
            </a:r>
            <a:r>
              <a:rPr lang="en-US" sz="2000" dirty="0"/>
              <a:t> </a:t>
            </a:r>
            <a:r>
              <a:rPr lang="en-US" sz="2000" dirty="0" err="1"/>
              <a:t>abbinamenti</a:t>
            </a:r>
            <a:r>
              <a:rPr lang="en-US" sz="2000" dirty="0"/>
              <a:t>  con </a:t>
            </a:r>
            <a:r>
              <a:rPr lang="en-US" sz="2000" dirty="0" err="1"/>
              <a:t>squadre</a:t>
            </a:r>
            <a:r>
              <a:rPr lang="en-US" sz="2000" dirty="0"/>
              <a:t> da 4 (</a:t>
            </a:r>
            <a:r>
              <a:rPr lang="en-US" sz="2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6</a:t>
            </a:r>
            <a:r>
              <a:rPr lang="en-US" sz="2000" dirty="0"/>
              <a:t>) [</a:t>
            </a:r>
            <a:r>
              <a:rPr lang="en-US" sz="20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8</a:t>
            </a:r>
            <a:r>
              <a:rPr lang="en-US" sz="2000" dirty="0"/>
              <a:t>]</a:t>
            </a:r>
          </a:p>
          <a:p>
            <a:pPr>
              <a:tabLst>
                <a:tab pos="898525" algn="l"/>
                <a:tab pos="4665663" algn="l"/>
              </a:tabLst>
            </a:pPr>
            <a:r>
              <a:rPr lang="en-US" sz="2000" dirty="0"/>
              <a:t>	</a:t>
            </a:r>
            <a:r>
              <a:rPr lang="en-US" sz="2000" dirty="0" err="1"/>
              <a:t>Turno</a:t>
            </a:r>
            <a:r>
              <a:rPr lang="en-US" sz="2000" dirty="0"/>
              <a:t> 1 	</a:t>
            </a:r>
            <a:r>
              <a:rPr lang="en-US" sz="2000" dirty="0" err="1"/>
              <a:t>Turno</a:t>
            </a:r>
            <a:r>
              <a:rPr lang="en-US" sz="2000" dirty="0"/>
              <a:t> 2</a:t>
            </a:r>
          </a:p>
          <a:p>
            <a:pPr>
              <a:tabLst>
                <a:tab pos="898525" algn="l"/>
                <a:tab pos="4665663" algn="l"/>
              </a:tabLst>
            </a:pPr>
            <a:r>
              <a:rPr lang="en-US" sz="2400" dirty="0"/>
              <a:t>	</a:t>
            </a:r>
            <a:r>
              <a:rPr lang="en-US" sz="2000" dirty="0"/>
              <a:t>A1  ‐  </a:t>
            </a:r>
            <a:r>
              <a:rPr lang="en-US" sz="2000" b="1" dirty="0"/>
              <a:t>B1</a:t>
            </a:r>
            <a:r>
              <a:rPr lang="en-US" sz="2000" dirty="0"/>
              <a:t>    	</a:t>
            </a:r>
            <a:r>
              <a:rPr lang="en-US" sz="2000" b="1" i="1" dirty="0">
                <a:solidFill>
                  <a:srgbClr val="FF0000"/>
                </a:solidFill>
              </a:rPr>
              <a:t>C1</a:t>
            </a:r>
            <a:r>
              <a:rPr lang="en-US" sz="2000" dirty="0"/>
              <a:t>  ‐  A1  </a:t>
            </a:r>
          </a:p>
          <a:p>
            <a:pPr>
              <a:tabLst>
                <a:tab pos="898525" algn="l"/>
                <a:tab pos="4665663" algn="l"/>
              </a:tabLst>
            </a:pPr>
            <a:r>
              <a:rPr lang="en-US" sz="2000" dirty="0"/>
              <a:t>	</a:t>
            </a:r>
            <a:r>
              <a:rPr lang="en-US" sz="2000" b="1" dirty="0"/>
              <a:t>B2</a:t>
            </a:r>
            <a:r>
              <a:rPr lang="en-US" sz="2000" dirty="0"/>
              <a:t>  ‐  </a:t>
            </a:r>
            <a:r>
              <a:rPr lang="en-US" sz="2000" b="1" i="1" dirty="0">
                <a:solidFill>
                  <a:srgbClr val="FF0000"/>
                </a:solidFill>
              </a:rPr>
              <a:t>C1</a:t>
            </a:r>
            <a:r>
              <a:rPr lang="en-US" sz="2000" dirty="0"/>
              <a:t>    	</a:t>
            </a:r>
            <a:r>
              <a:rPr lang="en-US" sz="2000" b="1" dirty="0"/>
              <a:t>B1</a:t>
            </a:r>
            <a:r>
              <a:rPr lang="en-US" sz="2000" dirty="0"/>
              <a:t>  ‐ </a:t>
            </a:r>
            <a:r>
              <a:rPr lang="en-US" sz="2000" dirty="0">
                <a:solidFill>
                  <a:srgbClr val="FF0000"/>
                </a:solidFill>
              </a:rPr>
              <a:t> </a:t>
            </a:r>
            <a:r>
              <a:rPr lang="en-US" sz="2000" b="1" i="1" dirty="0">
                <a:solidFill>
                  <a:srgbClr val="FF0000"/>
                </a:solidFill>
              </a:rPr>
              <a:t>C2</a:t>
            </a:r>
            <a:r>
              <a:rPr lang="en-US" sz="2000" dirty="0"/>
              <a:t>  </a:t>
            </a:r>
          </a:p>
          <a:p>
            <a:pPr>
              <a:tabLst>
                <a:tab pos="898525" algn="l"/>
                <a:tab pos="4665663" algn="l"/>
              </a:tabLst>
            </a:pPr>
            <a:r>
              <a:rPr lang="en-US" sz="2000" dirty="0"/>
              <a:t>	</a:t>
            </a:r>
            <a:r>
              <a:rPr lang="en-US" sz="2000" b="1" i="1" dirty="0">
                <a:solidFill>
                  <a:srgbClr val="FF0000"/>
                </a:solidFill>
              </a:rPr>
              <a:t>C2</a:t>
            </a:r>
            <a:r>
              <a:rPr lang="en-US" sz="2000" dirty="0"/>
              <a:t>  ‐  A2    	A2  ‐  </a:t>
            </a:r>
            <a:r>
              <a:rPr lang="en-US" sz="2000" b="1" dirty="0"/>
              <a:t>B2</a:t>
            </a:r>
            <a:r>
              <a:rPr lang="en-US" sz="2000" dirty="0"/>
              <a:t>  </a:t>
            </a:r>
          </a:p>
          <a:p>
            <a:pPr>
              <a:tabLst>
                <a:tab pos="898525" algn="l"/>
                <a:tab pos="4665663" algn="l"/>
              </a:tabLst>
            </a:pPr>
            <a:r>
              <a:rPr lang="en-US" sz="2000" dirty="0"/>
              <a:t>	A3  ‐  </a:t>
            </a:r>
            <a:r>
              <a:rPr lang="en-US" sz="2000" b="1" dirty="0"/>
              <a:t>B3</a:t>
            </a:r>
            <a:r>
              <a:rPr lang="en-US" sz="2000" dirty="0"/>
              <a:t>    	</a:t>
            </a:r>
            <a:r>
              <a:rPr lang="en-US" sz="2000" b="1" i="1" dirty="0">
                <a:solidFill>
                  <a:srgbClr val="FF0000"/>
                </a:solidFill>
              </a:rPr>
              <a:t>C3</a:t>
            </a:r>
            <a:r>
              <a:rPr lang="en-US" sz="2000" dirty="0"/>
              <a:t>  ‐  A3  </a:t>
            </a:r>
          </a:p>
          <a:p>
            <a:pPr>
              <a:tabLst>
                <a:tab pos="898525" algn="l"/>
                <a:tab pos="4665663" algn="l"/>
              </a:tabLst>
            </a:pPr>
            <a:r>
              <a:rPr lang="en-US" sz="2000" dirty="0"/>
              <a:t>	</a:t>
            </a:r>
            <a:r>
              <a:rPr lang="en-US" sz="2000" b="1" dirty="0"/>
              <a:t>B4</a:t>
            </a:r>
            <a:r>
              <a:rPr lang="en-US" sz="2000" dirty="0"/>
              <a:t>  ‐  </a:t>
            </a:r>
            <a:r>
              <a:rPr lang="en-US" sz="2000" b="1" i="1" dirty="0">
                <a:solidFill>
                  <a:srgbClr val="FF0000"/>
                </a:solidFill>
              </a:rPr>
              <a:t>C3</a:t>
            </a:r>
            <a:r>
              <a:rPr lang="en-US" sz="2000" b="1" dirty="0"/>
              <a:t> </a:t>
            </a:r>
            <a:r>
              <a:rPr lang="en-US" sz="2000" dirty="0"/>
              <a:t>   	</a:t>
            </a:r>
            <a:r>
              <a:rPr lang="en-US" sz="2000" b="1" dirty="0"/>
              <a:t>B3</a:t>
            </a:r>
            <a:r>
              <a:rPr lang="en-US" sz="2000" dirty="0"/>
              <a:t>  ‐ </a:t>
            </a:r>
            <a:r>
              <a:rPr lang="en-US" sz="2000" b="1" i="1" dirty="0"/>
              <a:t> </a:t>
            </a:r>
            <a:r>
              <a:rPr lang="en-US" sz="2000" b="1" i="1" dirty="0">
                <a:solidFill>
                  <a:srgbClr val="FF0000"/>
                </a:solidFill>
              </a:rPr>
              <a:t>C4</a:t>
            </a:r>
            <a:r>
              <a:rPr lang="en-US" sz="2000" dirty="0"/>
              <a:t>  </a:t>
            </a:r>
          </a:p>
          <a:p>
            <a:pPr>
              <a:tabLst>
                <a:tab pos="898525" algn="l"/>
                <a:tab pos="4665663" algn="l"/>
              </a:tabLst>
            </a:pPr>
            <a:r>
              <a:rPr lang="en-US" sz="2000" dirty="0"/>
              <a:t>	</a:t>
            </a:r>
            <a:r>
              <a:rPr lang="en-US" sz="2000" b="1" i="1" dirty="0">
                <a:solidFill>
                  <a:srgbClr val="FF0000"/>
                </a:solidFill>
              </a:rPr>
              <a:t>C4</a:t>
            </a:r>
            <a:r>
              <a:rPr lang="en-US" sz="2000" dirty="0"/>
              <a:t>  ‐  A4    	A4  ‐  </a:t>
            </a:r>
            <a:r>
              <a:rPr lang="en-US" sz="2000" b="1" dirty="0"/>
              <a:t>B4</a:t>
            </a:r>
            <a:r>
              <a:rPr lang="en-US" sz="2000" dirty="0"/>
              <a:t>  </a:t>
            </a:r>
          </a:p>
          <a:p>
            <a:pPr>
              <a:tabLst>
                <a:tab pos="898525" algn="l"/>
                <a:tab pos="4665663" algn="l"/>
              </a:tabLst>
            </a:pPr>
            <a:endParaRPr lang="en-US" sz="2000" dirty="0"/>
          </a:p>
          <a:p>
            <a:pPr>
              <a:tabLst>
                <a:tab pos="898525" algn="l"/>
                <a:tab pos="4665663" algn="l"/>
              </a:tabLst>
            </a:pPr>
            <a:endParaRPr lang="en-US" sz="2000" dirty="0"/>
          </a:p>
          <a:p>
            <a:pPr>
              <a:tabLst>
                <a:tab pos="898525" algn="l"/>
                <a:tab pos="4665663" algn="l"/>
              </a:tabLst>
            </a:pPr>
            <a:endParaRPr lang="en-US" sz="2000" dirty="0"/>
          </a:p>
          <a:p>
            <a:pPr>
              <a:tabLst>
                <a:tab pos="898525" algn="l"/>
                <a:tab pos="4665663" algn="l"/>
              </a:tabLst>
            </a:pPr>
            <a:endParaRPr lang="en-US" sz="2000" dirty="0"/>
          </a:p>
          <a:p>
            <a:pPr>
              <a:tabLst>
                <a:tab pos="898525" algn="l"/>
                <a:tab pos="4665663" algn="l"/>
              </a:tabLst>
            </a:pPr>
            <a:endParaRPr lang="en-US" sz="2000" dirty="0"/>
          </a:p>
          <a:p>
            <a:pPr>
              <a:tabLst>
                <a:tab pos="898525" algn="l"/>
                <a:tab pos="4665663" algn="l"/>
              </a:tabLst>
            </a:pPr>
            <a:endParaRPr lang="en-US" sz="2000" dirty="0"/>
          </a:p>
          <a:p>
            <a:pPr>
              <a:tabLst>
                <a:tab pos="898525" algn="l"/>
                <a:tab pos="4665663" algn="l"/>
              </a:tabLst>
            </a:pPr>
            <a:endParaRPr lang="en-US" sz="2000" dirty="0"/>
          </a:p>
          <a:p>
            <a:pPr>
              <a:tabLst>
                <a:tab pos="898525" algn="l"/>
                <a:tab pos="4665663" algn="l"/>
              </a:tabLst>
            </a:pPr>
            <a:endParaRPr lang="en-US" sz="2000" dirty="0"/>
          </a:p>
          <a:p>
            <a:pPr>
              <a:tabLst>
                <a:tab pos="898525" algn="l"/>
                <a:tab pos="4665663" algn="l"/>
              </a:tabLst>
            </a:pPr>
            <a:r>
              <a:rPr lang="en-US" sz="2000" dirty="0"/>
              <a:t>Lo schema </a:t>
            </a:r>
            <a:r>
              <a:rPr lang="en-US" sz="2000" dirty="0" err="1"/>
              <a:t>si</a:t>
            </a:r>
            <a:r>
              <a:rPr lang="en-US" sz="2000" dirty="0"/>
              <a:t> </a:t>
            </a:r>
            <a:r>
              <a:rPr lang="en-US" sz="2000" dirty="0" err="1"/>
              <a:t>ripete</a:t>
            </a:r>
            <a:r>
              <a:rPr lang="en-US" sz="2000" dirty="0"/>
              <a:t> per </a:t>
            </a:r>
            <a:r>
              <a:rPr lang="en-US" sz="2000" dirty="0" err="1"/>
              <a:t>ogni</a:t>
            </a:r>
            <a:r>
              <a:rPr lang="en-US" sz="2000" dirty="0"/>
              <a:t> </a:t>
            </a:r>
            <a:r>
              <a:rPr lang="en-US" sz="2000" dirty="0" err="1"/>
              <a:t>coppia</a:t>
            </a:r>
            <a:r>
              <a:rPr lang="en-US" sz="2000" dirty="0"/>
              <a:t> in </a:t>
            </a:r>
            <a:r>
              <a:rPr lang="en-US" sz="2000" dirty="0" err="1"/>
              <a:t>più</a:t>
            </a:r>
            <a:endParaRPr lang="en-US" sz="2000" dirty="0"/>
          </a:p>
          <a:p>
            <a:pPr>
              <a:tabLst>
                <a:tab pos="898525" algn="l"/>
                <a:tab pos="4665663" algn="l"/>
              </a:tabLst>
            </a:pPr>
            <a:r>
              <a:rPr lang="en-US" sz="2400" dirty="0"/>
              <a:t>	</a:t>
            </a:r>
            <a:endParaRPr lang="en-US" sz="2000" dirty="0"/>
          </a:p>
        </p:txBody>
      </p:sp>
      <p:cxnSp>
        <p:nvCxnSpPr>
          <p:cNvPr id="8" name="Connettore 1 7"/>
          <p:cNvCxnSpPr>
            <a:cxnSpLocks/>
          </p:cNvCxnSpPr>
          <p:nvPr/>
        </p:nvCxnSpPr>
        <p:spPr>
          <a:xfrm>
            <a:off x="2209800" y="2308870"/>
            <a:ext cx="73533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1 10"/>
          <p:cNvCxnSpPr>
            <a:cxnSpLocks/>
          </p:cNvCxnSpPr>
          <p:nvPr/>
        </p:nvCxnSpPr>
        <p:spPr>
          <a:xfrm>
            <a:off x="2209384" y="3216305"/>
            <a:ext cx="742039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5AAA996B-5E9E-4D2C-9B62-32855B989B3D}"/>
              </a:ext>
            </a:extLst>
          </p:cNvPr>
          <p:cNvSpPr txBox="1"/>
          <p:nvPr/>
        </p:nvSpPr>
        <p:spPr>
          <a:xfrm>
            <a:off x="2200276" y="3248025"/>
            <a:ext cx="7467600" cy="10156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tabLst>
                <a:tab pos="895350" algn="l"/>
                <a:tab pos="4667250" algn="l"/>
              </a:tabLst>
            </a:pPr>
            <a:r>
              <a:rPr lang="en-US" sz="2000" dirty="0"/>
              <a:t>	A5  ‐  </a:t>
            </a:r>
            <a:r>
              <a:rPr lang="en-US" sz="2000" b="1" dirty="0"/>
              <a:t>B5</a:t>
            </a:r>
            <a:r>
              <a:rPr lang="en-US" sz="2000" dirty="0"/>
              <a:t>   	</a:t>
            </a:r>
            <a:r>
              <a:rPr lang="en-US" sz="2000" b="1" i="1" dirty="0">
                <a:solidFill>
                  <a:srgbClr val="FF0000"/>
                </a:solidFill>
              </a:rPr>
              <a:t>C5</a:t>
            </a:r>
            <a:r>
              <a:rPr lang="en-US" sz="2000" dirty="0"/>
              <a:t>  ‐  A5  </a:t>
            </a:r>
          </a:p>
          <a:p>
            <a:pPr>
              <a:tabLst>
                <a:tab pos="895350" algn="l"/>
                <a:tab pos="4667250" algn="l"/>
              </a:tabLst>
            </a:pPr>
            <a:r>
              <a:rPr lang="en-US" sz="2000" dirty="0"/>
              <a:t>	</a:t>
            </a:r>
            <a:r>
              <a:rPr lang="en-US" sz="2000" b="1" dirty="0"/>
              <a:t>B6 </a:t>
            </a:r>
            <a:r>
              <a:rPr lang="en-US" sz="2000" dirty="0"/>
              <a:t> ‐  </a:t>
            </a:r>
            <a:r>
              <a:rPr lang="en-US" sz="2000" b="1" i="1" dirty="0">
                <a:solidFill>
                  <a:srgbClr val="FF0000"/>
                </a:solidFill>
              </a:rPr>
              <a:t>C5</a:t>
            </a:r>
            <a:r>
              <a:rPr lang="en-US" sz="2000" dirty="0"/>
              <a:t>   	</a:t>
            </a:r>
            <a:r>
              <a:rPr lang="en-US" sz="2000" b="1" dirty="0"/>
              <a:t>B5</a:t>
            </a:r>
            <a:r>
              <a:rPr lang="en-US" sz="2000" dirty="0"/>
              <a:t>  ‐ </a:t>
            </a:r>
            <a:r>
              <a:rPr lang="en-US" sz="2000" b="1" i="1" dirty="0">
                <a:solidFill>
                  <a:srgbClr val="FF0000"/>
                </a:solidFill>
              </a:rPr>
              <a:t> C6</a:t>
            </a:r>
            <a:r>
              <a:rPr lang="en-US" sz="2000" dirty="0"/>
              <a:t>  </a:t>
            </a:r>
          </a:p>
          <a:p>
            <a:pPr>
              <a:tabLst>
                <a:tab pos="895350" algn="l"/>
                <a:tab pos="4667250" algn="l"/>
              </a:tabLst>
            </a:pPr>
            <a:r>
              <a:rPr lang="en-US" sz="2000" dirty="0"/>
              <a:t>	</a:t>
            </a:r>
            <a:r>
              <a:rPr lang="en-US" sz="2000" b="1" i="1" dirty="0">
                <a:solidFill>
                  <a:srgbClr val="FF0000"/>
                </a:solidFill>
              </a:rPr>
              <a:t>C6</a:t>
            </a:r>
            <a:r>
              <a:rPr lang="en-US" sz="2000" dirty="0">
                <a:solidFill>
                  <a:srgbClr val="FF0000"/>
                </a:solidFill>
              </a:rPr>
              <a:t> </a:t>
            </a:r>
            <a:r>
              <a:rPr lang="en-US" sz="2000" dirty="0"/>
              <a:t> ‐  A6    	A6  ‐  </a:t>
            </a:r>
            <a:r>
              <a:rPr lang="en-US" sz="2000" b="1" dirty="0"/>
              <a:t>B6 </a:t>
            </a:r>
          </a:p>
        </p:txBody>
      </p:sp>
      <p:cxnSp>
        <p:nvCxnSpPr>
          <p:cNvPr id="10" name="Connettore 1 10">
            <a:extLst>
              <a:ext uri="{FF2B5EF4-FFF2-40B4-BE49-F238E27FC236}">
                <a16:creationId xmlns:a16="http://schemas.microsoft.com/office/drawing/2014/main" id="{C3E5D2C9-AB76-4FB9-887E-EADC1F00BD23}"/>
              </a:ext>
            </a:extLst>
          </p:cNvPr>
          <p:cNvCxnSpPr>
            <a:cxnSpLocks/>
          </p:cNvCxnSpPr>
          <p:nvPr/>
        </p:nvCxnSpPr>
        <p:spPr>
          <a:xfrm>
            <a:off x="2190334" y="4273580"/>
            <a:ext cx="75061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A2F42F6B-1030-4EBE-8779-4AEEBE17C526}"/>
              </a:ext>
            </a:extLst>
          </p:cNvPr>
          <p:cNvSpPr txBox="1"/>
          <p:nvPr/>
        </p:nvSpPr>
        <p:spPr>
          <a:xfrm>
            <a:off x="2200276" y="4314825"/>
            <a:ext cx="7486650" cy="101566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tabLst>
                <a:tab pos="895350" algn="l"/>
                <a:tab pos="4667250" algn="l"/>
              </a:tabLst>
            </a:pPr>
            <a:r>
              <a:rPr lang="en-US" sz="2000" dirty="0"/>
              <a:t>	A7  ‐  </a:t>
            </a:r>
            <a:r>
              <a:rPr lang="en-US" sz="2000" b="1" dirty="0"/>
              <a:t>B7</a:t>
            </a:r>
            <a:r>
              <a:rPr lang="en-US" sz="2000" dirty="0"/>
              <a:t>   	</a:t>
            </a:r>
            <a:r>
              <a:rPr lang="en-US" sz="2000" b="1" i="1" dirty="0">
                <a:solidFill>
                  <a:srgbClr val="FF0000"/>
                </a:solidFill>
              </a:rPr>
              <a:t>C7</a:t>
            </a:r>
            <a:r>
              <a:rPr lang="en-US" sz="2000" dirty="0"/>
              <a:t>  ‐  A7  </a:t>
            </a:r>
          </a:p>
          <a:p>
            <a:pPr>
              <a:tabLst>
                <a:tab pos="895350" algn="l"/>
                <a:tab pos="4667250" algn="l"/>
              </a:tabLst>
            </a:pPr>
            <a:r>
              <a:rPr lang="en-US" sz="2000" dirty="0"/>
              <a:t>	</a:t>
            </a:r>
            <a:r>
              <a:rPr lang="en-US" sz="2000" b="1" dirty="0"/>
              <a:t>B8 </a:t>
            </a:r>
            <a:r>
              <a:rPr lang="en-US" sz="2000" dirty="0"/>
              <a:t> ‐  </a:t>
            </a:r>
            <a:r>
              <a:rPr lang="en-US" sz="2000" b="1" i="1" dirty="0">
                <a:solidFill>
                  <a:srgbClr val="FF0000"/>
                </a:solidFill>
              </a:rPr>
              <a:t>C7</a:t>
            </a:r>
            <a:r>
              <a:rPr lang="en-US" sz="2000" dirty="0"/>
              <a:t>    	</a:t>
            </a:r>
            <a:r>
              <a:rPr lang="en-US" sz="2000" b="1" dirty="0"/>
              <a:t>B7</a:t>
            </a:r>
            <a:r>
              <a:rPr lang="en-US" sz="2000" dirty="0"/>
              <a:t>  ‐ </a:t>
            </a:r>
            <a:r>
              <a:rPr lang="en-US" sz="2000" b="1" i="1" dirty="0">
                <a:solidFill>
                  <a:srgbClr val="FF0000"/>
                </a:solidFill>
              </a:rPr>
              <a:t> C8</a:t>
            </a:r>
            <a:r>
              <a:rPr lang="en-US" sz="2000" dirty="0"/>
              <a:t>  </a:t>
            </a:r>
          </a:p>
          <a:p>
            <a:pPr>
              <a:tabLst>
                <a:tab pos="895350" algn="l"/>
                <a:tab pos="4667250" algn="l"/>
              </a:tabLst>
            </a:pPr>
            <a:r>
              <a:rPr lang="en-US" sz="2000" dirty="0"/>
              <a:t>	</a:t>
            </a:r>
            <a:r>
              <a:rPr lang="en-US" sz="2000" b="1" i="1" dirty="0">
                <a:solidFill>
                  <a:srgbClr val="FF0000"/>
                </a:solidFill>
              </a:rPr>
              <a:t>C8</a:t>
            </a:r>
            <a:r>
              <a:rPr lang="en-US" sz="2000" dirty="0">
                <a:solidFill>
                  <a:srgbClr val="FF0000"/>
                </a:solidFill>
              </a:rPr>
              <a:t> </a:t>
            </a:r>
            <a:r>
              <a:rPr lang="en-US" sz="2000" dirty="0"/>
              <a:t> ‐  A8    	A8  ‐  </a:t>
            </a:r>
            <a:r>
              <a:rPr lang="en-US" sz="2000" b="1" dirty="0"/>
              <a:t>B8 </a:t>
            </a:r>
          </a:p>
        </p:txBody>
      </p:sp>
    </p:spTree>
    <p:extLst>
      <p:ext uri="{BB962C8B-B14F-4D97-AF65-F5344CB8AC3E}">
        <p14:creationId xmlns:p14="http://schemas.microsoft.com/office/powerpoint/2010/main" val="267816547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e 13">
            <a:extLst>
              <a:ext uri="{FF2B5EF4-FFF2-40B4-BE49-F238E27FC236}">
                <a16:creationId xmlns:a16="http://schemas.microsoft.com/office/drawing/2014/main" id="{B60AC689-D744-4680-8B38-4A7986CA5DE5}"/>
              </a:ext>
            </a:extLst>
          </p:cNvPr>
          <p:cNvSpPr/>
          <p:nvPr/>
        </p:nvSpPr>
        <p:spPr>
          <a:xfrm>
            <a:off x="6033911" y="1732844"/>
            <a:ext cx="2144889" cy="948267"/>
          </a:xfrm>
          <a:prstGeom prst="ellipse">
            <a:avLst/>
          </a:prstGeom>
          <a:solidFill>
            <a:schemeClr val="accent2">
              <a:lumMod val="60000"/>
              <a:lumOff val="40000"/>
              <a:alpha val="92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vale 1">
            <a:extLst>
              <a:ext uri="{FF2B5EF4-FFF2-40B4-BE49-F238E27FC236}">
                <a16:creationId xmlns:a16="http://schemas.microsoft.com/office/drawing/2014/main" id="{A0FEB8B1-FC16-46CA-8835-FB32133823E2}"/>
              </a:ext>
            </a:extLst>
          </p:cNvPr>
          <p:cNvSpPr/>
          <p:nvPr/>
        </p:nvSpPr>
        <p:spPr>
          <a:xfrm>
            <a:off x="2359378" y="1738489"/>
            <a:ext cx="2144889" cy="948267"/>
          </a:xfrm>
          <a:prstGeom prst="ellipse">
            <a:avLst/>
          </a:prstGeom>
          <a:solidFill>
            <a:srgbClr val="FFFF00">
              <a:alpha val="92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F925F-216A-40DC-B402-DFB268A42637}" type="slidenum">
              <a:rPr lang="it-IT" smtClean="0"/>
              <a:pPr/>
              <a:t>35</a:t>
            </a:fld>
            <a:endParaRPr lang="it-IT"/>
          </a:p>
        </p:txBody>
      </p:sp>
      <p:sp>
        <p:nvSpPr>
          <p:cNvPr id="6" name="Rettangolo 5"/>
          <p:cNvSpPr/>
          <p:nvPr/>
        </p:nvSpPr>
        <p:spPr>
          <a:xfrm>
            <a:off x="2043485" y="487025"/>
            <a:ext cx="792088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/>
              <a:t>Questi</a:t>
            </a:r>
            <a:r>
              <a:rPr lang="en-US" sz="2000" dirty="0"/>
              <a:t> </a:t>
            </a:r>
            <a:r>
              <a:rPr lang="en-US" sz="2000" dirty="0" err="1"/>
              <a:t>gli</a:t>
            </a:r>
            <a:r>
              <a:rPr lang="en-US" sz="2000" dirty="0"/>
              <a:t> </a:t>
            </a:r>
            <a:r>
              <a:rPr lang="en-US" sz="2000" dirty="0" err="1"/>
              <a:t>abbinamenti</a:t>
            </a:r>
            <a:r>
              <a:rPr lang="en-US" sz="2000" dirty="0"/>
              <a:t>  con </a:t>
            </a:r>
            <a:r>
              <a:rPr lang="en-US" sz="2000" dirty="0" err="1"/>
              <a:t>squadre</a:t>
            </a:r>
            <a:r>
              <a:rPr lang="en-US" sz="2000" dirty="0"/>
              <a:t> da 4 (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6</a:t>
            </a:r>
            <a:r>
              <a:rPr lang="en-US" sz="2000" dirty="0"/>
              <a:t>) [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8</a:t>
            </a:r>
            <a:r>
              <a:rPr lang="en-US" sz="2000" dirty="0"/>
              <a:t>] (</a:t>
            </a:r>
            <a:r>
              <a:rPr lang="en-US" sz="2000" dirty="0" err="1"/>
              <a:t>usando</a:t>
            </a:r>
            <a:r>
              <a:rPr lang="en-US" sz="2000" dirty="0"/>
              <a:t> </a:t>
            </a:r>
            <a:r>
              <a:rPr lang="en-US" sz="2000" dirty="0" err="1"/>
              <a:t>l’altra</a:t>
            </a:r>
            <a:r>
              <a:rPr lang="en-US" sz="2000" dirty="0"/>
              <a:t> </a:t>
            </a:r>
            <a:r>
              <a:rPr lang="en-US" sz="2000" dirty="0" err="1"/>
              <a:t>simbologia</a:t>
            </a:r>
            <a:r>
              <a:rPr lang="en-US" sz="2000" dirty="0"/>
              <a:t>)</a:t>
            </a:r>
          </a:p>
          <a:p>
            <a:pPr>
              <a:tabLst>
                <a:tab pos="898525" algn="l"/>
                <a:tab pos="4665663" algn="l"/>
              </a:tabLst>
            </a:pPr>
            <a:endParaRPr lang="en-US" sz="2000" dirty="0"/>
          </a:p>
          <a:p>
            <a:pPr>
              <a:tabLst>
                <a:tab pos="898525" algn="l"/>
                <a:tab pos="4665663" algn="l"/>
              </a:tabLst>
            </a:pPr>
            <a:r>
              <a:rPr lang="en-US" sz="2000" dirty="0"/>
              <a:t>	</a:t>
            </a:r>
            <a:r>
              <a:rPr lang="en-US" sz="2000" dirty="0" err="1"/>
              <a:t>Turno</a:t>
            </a:r>
            <a:r>
              <a:rPr lang="en-US" sz="2000" dirty="0"/>
              <a:t> 1 	</a:t>
            </a:r>
            <a:r>
              <a:rPr lang="en-US" sz="2000" dirty="0" err="1"/>
              <a:t>Turno</a:t>
            </a:r>
            <a:r>
              <a:rPr lang="en-US" sz="2000" dirty="0"/>
              <a:t> 2</a:t>
            </a:r>
          </a:p>
          <a:p>
            <a:pPr>
              <a:tabLst>
                <a:tab pos="898525" algn="l"/>
                <a:tab pos="4665663" algn="l"/>
              </a:tabLst>
            </a:pPr>
            <a:r>
              <a:rPr lang="en-US" sz="2400" dirty="0"/>
              <a:t>	</a:t>
            </a:r>
            <a:r>
              <a:rPr lang="en-US" sz="2000" dirty="0"/>
              <a:t>A  ‐  </a:t>
            </a:r>
            <a:r>
              <a:rPr lang="en-US" sz="2000" b="1" dirty="0"/>
              <a:t>a</a:t>
            </a:r>
            <a:r>
              <a:rPr lang="en-US" sz="2000" dirty="0"/>
              <a:t>    	</a:t>
            </a:r>
            <a:r>
              <a:rPr lang="en-US" sz="2000" b="1" i="1" dirty="0">
                <a:solidFill>
                  <a:srgbClr val="FF0000"/>
                </a:solidFill>
              </a:rPr>
              <a:t>1</a:t>
            </a:r>
            <a:r>
              <a:rPr lang="en-US" sz="2000" dirty="0"/>
              <a:t>  ‐  A  </a:t>
            </a:r>
          </a:p>
          <a:p>
            <a:pPr>
              <a:tabLst>
                <a:tab pos="898525" algn="l"/>
                <a:tab pos="4665663" algn="l"/>
              </a:tabLst>
            </a:pPr>
            <a:r>
              <a:rPr lang="en-US" sz="2000" dirty="0"/>
              <a:t>	</a:t>
            </a:r>
            <a:r>
              <a:rPr lang="en-US" sz="2000" b="1" dirty="0"/>
              <a:t>b</a:t>
            </a:r>
            <a:r>
              <a:rPr lang="en-US" sz="2000" dirty="0"/>
              <a:t>  ‐  </a:t>
            </a:r>
            <a:r>
              <a:rPr lang="en-US" sz="2000" b="1" i="1" dirty="0">
                <a:solidFill>
                  <a:srgbClr val="FF0000"/>
                </a:solidFill>
              </a:rPr>
              <a:t>1</a:t>
            </a:r>
            <a:r>
              <a:rPr lang="en-US" sz="2000" dirty="0"/>
              <a:t>    	</a:t>
            </a:r>
            <a:r>
              <a:rPr lang="en-US" sz="2000" b="1" dirty="0"/>
              <a:t>a</a:t>
            </a:r>
            <a:r>
              <a:rPr lang="en-US" sz="2000" dirty="0"/>
              <a:t>  ‐ </a:t>
            </a:r>
            <a:r>
              <a:rPr lang="en-US" sz="2000" dirty="0">
                <a:solidFill>
                  <a:srgbClr val="FF0000"/>
                </a:solidFill>
              </a:rPr>
              <a:t> </a:t>
            </a:r>
            <a:r>
              <a:rPr lang="en-US" sz="2000" b="1" i="1" dirty="0">
                <a:solidFill>
                  <a:srgbClr val="FF0000"/>
                </a:solidFill>
              </a:rPr>
              <a:t>2</a:t>
            </a:r>
            <a:r>
              <a:rPr lang="en-US" sz="2000" dirty="0"/>
              <a:t>  </a:t>
            </a:r>
          </a:p>
          <a:p>
            <a:pPr>
              <a:tabLst>
                <a:tab pos="898525" algn="l"/>
                <a:tab pos="4665663" algn="l"/>
              </a:tabLst>
            </a:pPr>
            <a:r>
              <a:rPr lang="en-US" sz="2000" dirty="0"/>
              <a:t>	</a:t>
            </a:r>
            <a:r>
              <a:rPr lang="en-US" sz="2000" b="1" i="1" dirty="0">
                <a:solidFill>
                  <a:srgbClr val="FF0000"/>
                </a:solidFill>
              </a:rPr>
              <a:t>2</a:t>
            </a:r>
            <a:r>
              <a:rPr lang="en-US" sz="2000" dirty="0"/>
              <a:t>  ‐  B    	</a:t>
            </a:r>
            <a:r>
              <a:rPr lang="en-US" sz="2000" dirty="0" err="1"/>
              <a:t>B</a:t>
            </a:r>
            <a:r>
              <a:rPr lang="en-US" sz="2000" dirty="0"/>
              <a:t>  ‐  </a:t>
            </a:r>
            <a:r>
              <a:rPr lang="en-US" sz="2000" b="1" dirty="0"/>
              <a:t>b</a:t>
            </a:r>
            <a:r>
              <a:rPr lang="en-US" sz="2000" dirty="0"/>
              <a:t>  </a:t>
            </a:r>
          </a:p>
          <a:p>
            <a:pPr>
              <a:tabLst>
                <a:tab pos="898525" algn="l"/>
                <a:tab pos="4665663" algn="l"/>
              </a:tabLst>
            </a:pPr>
            <a:r>
              <a:rPr lang="en-US" sz="2000" dirty="0"/>
              <a:t>	C  ‐  </a:t>
            </a:r>
            <a:r>
              <a:rPr lang="en-US" sz="2000" b="1" dirty="0"/>
              <a:t>c</a:t>
            </a:r>
            <a:r>
              <a:rPr lang="en-US" sz="2000" dirty="0"/>
              <a:t>    	</a:t>
            </a:r>
            <a:r>
              <a:rPr lang="en-US" sz="2000" b="1" i="1" dirty="0">
                <a:solidFill>
                  <a:srgbClr val="FF0000"/>
                </a:solidFill>
              </a:rPr>
              <a:t>3</a:t>
            </a:r>
            <a:r>
              <a:rPr lang="en-US" sz="2000" dirty="0"/>
              <a:t>  ‐  C  </a:t>
            </a:r>
          </a:p>
          <a:p>
            <a:pPr>
              <a:tabLst>
                <a:tab pos="898525" algn="l"/>
                <a:tab pos="4665663" algn="l"/>
              </a:tabLst>
            </a:pPr>
            <a:r>
              <a:rPr lang="en-US" sz="2000" dirty="0"/>
              <a:t>	</a:t>
            </a:r>
            <a:r>
              <a:rPr lang="en-US" sz="2000" b="1" dirty="0"/>
              <a:t>d</a:t>
            </a:r>
            <a:r>
              <a:rPr lang="en-US" sz="2000" dirty="0"/>
              <a:t>  ‐  </a:t>
            </a:r>
            <a:r>
              <a:rPr lang="en-US" sz="2000" b="1" i="1" dirty="0">
                <a:solidFill>
                  <a:srgbClr val="FF0000"/>
                </a:solidFill>
              </a:rPr>
              <a:t>3</a:t>
            </a:r>
            <a:r>
              <a:rPr lang="en-US" sz="2000" b="1" dirty="0"/>
              <a:t> </a:t>
            </a:r>
            <a:r>
              <a:rPr lang="en-US" sz="2000" dirty="0"/>
              <a:t>   	</a:t>
            </a:r>
            <a:r>
              <a:rPr lang="en-US" sz="2000" b="1" dirty="0"/>
              <a:t>c</a:t>
            </a:r>
            <a:r>
              <a:rPr lang="en-US" sz="2000" dirty="0"/>
              <a:t>  ‐ </a:t>
            </a:r>
            <a:r>
              <a:rPr lang="en-US" sz="2000" b="1" i="1" dirty="0"/>
              <a:t> </a:t>
            </a:r>
            <a:r>
              <a:rPr lang="en-US" sz="2000" b="1" i="1" dirty="0">
                <a:solidFill>
                  <a:srgbClr val="FF0000"/>
                </a:solidFill>
              </a:rPr>
              <a:t>4</a:t>
            </a:r>
            <a:r>
              <a:rPr lang="en-US" sz="2000" dirty="0"/>
              <a:t>  </a:t>
            </a:r>
          </a:p>
          <a:p>
            <a:pPr>
              <a:tabLst>
                <a:tab pos="898525" algn="l"/>
                <a:tab pos="4665663" algn="l"/>
              </a:tabLst>
            </a:pPr>
            <a:r>
              <a:rPr lang="en-US" sz="2000" dirty="0"/>
              <a:t>	</a:t>
            </a:r>
            <a:r>
              <a:rPr lang="en-US" sz="2000" b="1" i="1" dirty="0">
                <a:solidFill>
                  <a:srgbClr val="FF0000"/>
                </a:solidFill>
              </a:rPr>
              <a:t>4</a:t>
            </a:r>
            <a:r>
              <a:rPr lang="en-US" sz="2000" dirty="0"/>
              <a:t>  ‐  D    	D  ‐  </a:t>
            </a:r>
            <a:r>
              <a:rPr lang="en-US" sz="2000" b="1" dirty="0"/>
              <a:t>d</a:t>
            </a:r>
            <a:r>
              <a:rPr lang="en-US" sz="2000" dirty="0"/>
              <a:t>  </a:t>
            </a:r>
          </a:p>
          <a:p>
            <a:pPr>
              <a:tabLst>
                <a:tab pos="898525" algn="l"/>
                <a:tab pos="4665663" algn="l"/>
              </a:tabLst>
            </a:pPr>
            <a:endParaRPr lang="en-US" sz="2000" dirty="0"/>
          </a:p>
          <a:p>
            <a:pPr>
              <a:tabLst>
                <a:tab pos="898525" algn="l"/>
                <a:tab pos="4665663" algn="l"/>
              </a:tabLst>
            </a:pPr>
            <a:endParaRPr lang="en-US" sz="2000" dirty="0"/>
          </a:p>
          <a:p>
            <a:pPr>
              <a:tabLst>
                <a:tab pos="898525" algn="l"/>
                <a:tab pos="4665663" algn="l"/>
              </a:tabLst>
            </a:pPr>
            <a:endParaRPr lang="en-US" sz="2000" dirty="0"/>
          </a:p>
          <a:p>
            <a:pPr>
              <a:tabLst>
                <a:tab pos="898525" algn="l"/>
                <a:tab pos="4665663" algn="l"/>
              </a:tabLst>
            </a:pPr>
            <a:endParaRPr lang="en-US" sz="2000" dirty="0"/>
          </a:p>
          <a:p>
            <a:pPr>
              <a:tabLst>
                <a:tab pos="898525" algn="l"/>
                <a:tab pos="4665663" algn="l"/>
              </a:tabLst>
            </a:pPr>
            <a:endParaRPr lang="en-US" sz="2000" dirty="0"/>
          </a:p>
          <a:p>
            <a:pPr>
              <a:tabLst>
                <a:tab pos="898525" algn="l"/>
                <a:tab pos="4665663" algn="l"/>
              </a:tabLst>
            </a:pPr>
            <a:endParaRPr lang="en-US" sz="2000" dirty="0"/>
          </a:p>
          <a:p>
            <a:pPr>
              <a:tabLst>
                <a:tab pos="898525" algn="l"/>
                <a:tab pos="4665663" algn="l"/>
              </a:tabLst>
            </a:pPr>
            <a:endParaRPr lang="en-US" sz="2000" dirty="0"/>
          </a:p>
          <a:p>
            <a:pPr>
              <a:tabLst>
                <a:tab pos="898525" algn="l"/>
                <a:tab pos="4665663" algn="l"/>
              </a:tabLst>
            </a:pPr>
            <a:endParaRPr lang="en-US" sz="2000" dirty="0"/>
          </a:p>
          <a:p>
            <a:pPr>
              <a:tabLst>
                <a:tab pos="898525" algn="l"/>
                <a:tab pos="4665663" algn="l"/>
              </a:tabLst>
            </a:pPr>
            <a:r>
              <a:rPr lang="en-US" sz="2000" dirty="0"/>
              <a:t>Lo schema </a:t>
            </a:r>
            <a:r>
              <a:rPr lang="en-US" sz="2000" dirty="0" err="1"/>
              <a:t>si</a:t>
            </a:r>
            <a:r>
              <a:rPr lang="en-US" sz="2000" dirty="0"/>
              <a:t> </a:t>
            </a:r>
            <a:r>
              <a:rPr lang="en-US" sz="2000" dirty="0" err="1"/>
              <a:t>ripete</a:t>
            </a:r>
            <a:r>
              <a:rPr lang="en-US" sz="2000" dirty="0"/>
              <a:t> per </a:t>
            </a:r>
            <a:r>
              <a:rPr lang="en-US" sz="2000" dirty="0" err="1"/>
              <a:t>ogni</a:t>
            </a:r>
            <a:r>
              <a:rPr lang="en-US" sz="2000" dirty="0"/>
              <a:t> </a:t>
            </a:r>
            <a:r>
              <a:rPr lang="en-US" sz="2000" dirty="0" err="1"/>
              <a:t>coppia</a:t>
            </a:r>
            <a:r>
              <a:rPr lang="en-US" sz="2000" dirty="0"/>
              <a:t> in </a:t>
            </a:r>
            <a:r>
              <a:rPr lang="en-US" sz="2000" dirty="0" err="1"/>
              <a:t>più</a:t>
            </a:r>
            <a:endParaRPr lang="en-US" sz="2000" dirty="0"/>
          </a:p>
          <a:p>
            <a:pPr>
              <a:tabLst>
                <a:tab pos="898525" algn="l"/>
                <a:tab pos="4665663" algn="l"/>
              </a:tabLst>
            </a:pPr>
            <a:r>
              <a:rPr lang="en-US" sz="2400" dirty="0"/>
              <a:t>	</a:t>
            </a:r>
            <a:endParaRPr lang="en-US" sz="2000" dirty="0"/>
          </a:p>
        </p:txBody>
      </p:sp>
      <p:cxnSp>
        <p:nvCxnSpPr>
          <p:cNvPr id="8" name="Connettore 1 7"/>
          <p:cNvCxnSpPr>
            <a:cxnSpLocks/>
          </p:cNvCxnSpPr>
          <p:nvPr/>
        </p:nvCxnSpPr>
        <p:spPr>
          <a:xfrm>
            <a:off x="2233863" y="2695960"/>
            <a:ext cx="73533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1 10"/>
          <p:cNvCxnSpPr>
            <a:cxnSpLocks/>
          </p:cNvCxnSpPr>
          <p:nvPr/>
        </p:nvCxnSpPr>
        <p:spPr>
          <a:xfrm>
            <a:off x="2207898" y="3713016"/>
            <a:ext cx="742039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5AAA996B-5E9E-4D2C-9B62-32855B989B3D}"/>
              </a:ext>
            </a:extLst>
          </p:cNvPr>
          <p:cNvSpPr txBox="1"/>
          <p:nvPr/>
        </p:nvSpPr>
        <p:spPr>
          <a:xfrm>
            <a:off x="2201333" y="3768325"/>
            <a:ext cx="7428089" cy="10068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tabLst>
                <a:tab pos="895350" algn="l"/>
                <a:tab pos="4667250" algn="l"/>
              </a:tabLst>
            </a:pPr>
            <a:r>
              <a:rPr lang="en-US" sz="2000" dirty="0"/>
              <a:t>           E  ‐  </a:t>
            </a:r>
            <a:r>
              <a:rPr lang="en-US" sz="2000" b="1" dirty="0"/>
              <a:t>e</a:t>
            </a:r>
            <a:r>
              <a:rPr lang="en-US" sz="2000" dirty="0"/>
              <a:t>   	</a:t>
            </a:r>
            <a:r>
              <a:rPr lang="en-US" sz="2000" b="1" i="1" dirty="0">
                <a:solidFill>
                  <a:srgbClr val="FF0000"/>
                </a:solidFill>
              </a:rPr>
              <a:t>5</a:t>
            </a:r>
            <a:r>
              <a:rPr lang="en-US" sz="2000" dirty="0"/>
              <a:t>  ‐  E  </a:t>
            </a:r>
          </a:p>
          <a:p>
            <a:pPr>
              <a:tabLst>
                <a:tab pos="895350" algn="l"/>
                <a:tab pos="4667250" algn="l"/>
              </a:tabLst>
            </a:pPr>
            <a:r>
              <a:rPr lang="en-US" sz="2000" b="1" dirty="0"/>
              <a:t>           f </a:t>
            </a:r>
            <a:r>
              <a:rPr lang="en-US" sz="2000" dirty="0"/>
              <a:t> ‐  </a:t>
            </a:r>
            <a:r>
              <a:rPr lang="en-US" sz="2000" b="1" i="1" dirty="0">
                <a:solidFill>
                  <a:srgbClr val="FF0000"/>
                </a:solidFill>
              </a:rPr>
              <a:t>5</a:t>
            </a:r>
            <a:r>
              <a:rPr lang="en-US" sz="2000" dirty="0"/>
              <a:t>    	</a:t>
            </a:r>
            <a:r>
              <a:rPr lang="en-US" sz="2000" b="1" dirty="0"/>
              <a:t>e</a:t>
            </a:r>
            <a:r>
              <a:rPr lang="en-US" sz="2000" dirty="0"/>
              <a:t>  ‐ </a:t>
            </a:r>
            <a:r>
              <a:rPr lang="en-US" sz="2000" b="1" i="1" dirty="0">
                <a:solidFill>
                  <a:srgbClr val="FF0000"/>
                </a:solidFill>
              </a:rPr>
              <a:t> 6</a:t>
            </a:r>
            <a:r>
              <a:rPr lang="en-US" sz="2000" dirty="0"/>
              <a:t>  </a:t>
            </a:r>
          </a:p>
          <a:p>
            <a:pPr>
              <a:tabLst>
                <a:tab pos="895350" algn="l"/>
                <a:tab pos="4667250" algn="l"/>
              </a:tabLst>
            </a:pPr>
            <a:r>
              <a:rPr lang="en-US" sz="2000" b="1" i="1" dirty="0">
                <a:solidFill>
                  <a:srgbClr val="FF0000"/>
                </a:solidFill>
              </a:rPr>
              <a:t>           6</a:t>
            </a:r>
            <a:r>
              <a:rPr lang="en-US" sz="2000" dirty="0">
                <a:solidFill>
                  <a:srgbClr val="FF0000"/>
                </a:solidFill>
              </a:rPr>
              <a:t> </a:t>
            </a:r>
            <a:r>
              <a:rPr lang="en-US" sz="2000" dirty="0"/>
              <a:t> ‐  F    	F  ‐  </a:t>
            </a:r>
            <a:r>
              <a:rPr lang="en-US" sz="2000" b="1" dirty="0"/>
              <a:t>f </a:t>
            </a:r>
          </a:p>
        </p:txBody>
      </p:sp>
      <p:cxnSp>
        <p:nvCxnSpPr>
          <p:cNvPr id="10" name="Connettore 1 10">
            <a:extLst>
              <a:ext uri="{FF2B5EF4-FFF2-40B4-BE49-F238E27FC236}">
                <a16:creationId xmlns:a16="http://schemas.microsoft.com/office/drawing/2014/main" id="{C3E5D2C9-AB76-4FB9-887E-EADC1F00BD23}"/>
              </a:ext>
            </a:extLst>
          </p:cNvPr>
          <p:cNvCxnSpPr>
            <a:cxnSpLocks/>
          </p:cNvCxnSpPr>
          <p:nvPr/>
        </p:nvCxnSpPr>
        <p:spPr>
          <a:xfrm>
            <a:off x="2142208" y="4859117"/>
            <a:ext cx="75061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A2F42F6B-1030-4EBE-8779-4AEEBE17C526}"/>
              </a:ext>
            </a:extLst>
          </p:cNvPr>
          <p:cNvSpPr txBox="1"/>
          <p:nvPr/>
        </p:nvSpPr>
        <p:spPr>
          <a:xfrm>
            <a:off x="2141620" y="4885433"/>
            <a:ext cx="7523748" cy="105014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tabLst>
                <a:tab pos="892175" algn="l"/>
                <a:tab pos="4667250" algn="l"/>
              </a:tabLst>
            </a:pPr>
            <a:r>
              <a:rPr lang="en-US" sz="2000" dirty="0"/>
              <a:t>	G  ‐  </a:t>
            </a:r>
            <a:r>
              <a:rPr lang="en-US" sz="2000" b="1" dirty="0"/>
              <a:t>g</a:t>
            </a:r>
            <a:r>
              <a:rPr lang="en-US" sz="2000" dirty="0"/>
              <a:t>   	</a:t>
            </a:r>
            <a:r>
              <a:rPr lang="en-US" sz="2000" b="1" i="1" dirty="0">
                <a:solidFill>
                  <a:srgbClr val="FF0000"/>
                </a:solidFill>
              </a:rPr>
              <a:t>7</a:t>
            </a:r>
            <a:r>
              <a:rPr lang="en-US" sz="2000" dirty="0"/>
              <a:t>  ‐  G  </a:t>
            </a:r>
          </a:p>
          <a:p>
            <a:pPr>
              <a:tabLst>
                <a:tab pos="892175" algn="l"/>
                <a:tab pos="4667250" algn="l"/>
              </a:tabLst>
            </a:pPr>
            <a:r>
              <a:rPr lang="en-US" sz="2000" dirty="0"/>
              <a:t>	</a:t>
            </a:r>
            <a:r>
              <a:rPr lang="en-US" sz="2000" b="1" dirty="0"/>
              <a:t>h </a:t>
            </a:r>
            <a:r>
              <a:rPr lang="en-US" sz="2000" dirty="0"/>
              <a:t> ‐  </a:t>
            </a:r>
            <a:r>
              <a:rPr lang="en-US" sz="2000" b="1" i="1" dirty="0">
                <a:solidFill>
                  <a:srgbClr val="FF0000"/>
                </a:solidFill>
              </a:rPr>
              <a:t>7</a:t>
            </a:r>
            <a:r>
              <a:rPr lang="en-US" sz="2000" dirty="0"/>
              <a:t>    	</a:t>
            </a:r>
            <a:r>
              <a:rPr lang="en-US" sz="2000" b="1" dirty="0"/>
              <a:t>g</a:t>
            </a:r>
            <a:r>
              <a:rPr lang="en-US" sz="2000" dirty="0"/>
              <a:t>  ‐ </a:t>
            </a:r>
            <a:r>
              <a:rPr lang="en-US" sz="2000" b="1" i="1" dirty="0">
                <a:solidFill>
                  <a:srgbClr val="FF0000"/>
                </a:solidFill>
              </a:rPr>
              <a:t> 8</a:t>
            </a:r>
            <a:r>
              <a:rPr lang="en-US" sz="2000" dirty="0"/>
              <a:t>  </a:t>
            </a:r>
          </a:p>
          <a:p>
            <a:pPr>
              <a:tabLst>
                <a:tab pos="892175" algn="l"/>
                <a:tab pos="4667250" algn="l"/>
              </a:tabLst>
            </a:pPr>
            <a:r>
              <a:rPr lang="en-US" sz="2000" dirty="0"/>
              <a:t>	</a:t>
            </a:r>
            <a:r>
              <a:rPr lang="en-US" sz="2000" b="1" i="1" dirty="0">
                <a:solidFill>
                  <a:srgbClr val="FF0000"/>
                </a:solidFill>
              </a:rPr>
              <a:t>8</a:t>
            </a:r>
            <a:r>
              <a:rPr lang="en-US" sz="2000" dirty="0">
                <a:solidFill>
                  <a:srgbClr val="FF0000"/>
                </a:solidFill>
              </a:rPr>
              <a:t> </a:t>
            </a:r>
            <a:r>
              <a:rPr lang="en-US" sz="2000" dirty="0"/>
              <a:t> ‐  H    	H  ‐  </a:t>
            </a:r>
            <a:r>
              <a:rPr lang="en-US" sz="2000" b="1" dirty="0"/>
              <a:t>h </a:t>
            </a:r>
          </a:p>
        </p:txBody>
      </p:sp>
    </p:spTree>
    <p:extLst>
      <p:ext uri="{BB962C8B-B14F-4D97-AF65-F5344CB8AC3E}">
        <p14:creationId xmlns:p14="http://schemas.microsoft.com/office/powerpoint/2010/main" val="326919120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F925F-216A-40DC-B402-DFB268A42637}" type="slidenum">
              <a:rPr lang="it-IT" smtClean="0"/>
              <a:pPr/>
              <a:t>36</a:t>
            </a:fld>
            <a:endParaRPr lang="it-IT"/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0F935374-3176-4780-905E-ECA938884E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52240"/>
          </a:xfrm>
        </p:spPr>
        <p:txBody>
          <a:bodyPr/>
          <a:lstStyle/>
          <a:p>
            <a:r>
              <a:rPr lang="it-IT" dirty="0">
                <a:latin typeface="LetterOMatic!" panose="020B0603050302020204" pitchFamily="34" charset="0"/>
              </a:rPr>
              <a:t>E se si tratta di squadre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F7831538-3DD5-4876-8FCF-1B91BC7EBADD}"/>
              </a:ext>
            </a:extLst>
          </p:cNvPr>
          <p:cNvSpPr/>
          <p:nvPr/>
        </p:nvSpPr>
        <p:spPr>
          <a:xfrm>
            <a:off x="2463848" y="1527829"/>
            <a:ext cx="8629268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cs typeface="Calibri" panose="020F0502020204030204" pitchFamily="34" charset="0"/>
              </a:rPr>
              <a:t>Sistema Schiller</a:t>
            </a:r>
          </a:p>
          <a:p>
            <a:endParaRPr lang="en-US" b="1" dirty="0">
              <a:solidFill>
                <a:schemeClr val="accent5">
                  <a:lumMod val="75000"/>
                </a:schemeClr>
              </a:solidFill>
              <a:cs typeface="Calibri" panose="020F0502020204030204" pitchFamily="34" charset="0"/>
            </a:endParaRPr>
          </a:p>
          <a:p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Torneo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squadre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dove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ogni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componente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di una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squadra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incontra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tutti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componenti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delle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altre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squadre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, ma non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quelli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della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propria.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Equivale ad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uno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Scheveningen per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più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squadre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Può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avere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anche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possibilità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di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norme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per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titoli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Ad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esempio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2687638" indent="-2687638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Norma per WGM (WIM) 	3 “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squadre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” di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tre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giocatrici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di cui una WFM </a:t>
            </a:r>
          </a:p>
          <a:p>
            <a:pPr marL="2687638" indent="-2687638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			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più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687638" indent="-2687638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	1 “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squadra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” solo WGM </a:t>
            </a:r>
          </a:p>
          <a:p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687638" indent="-2687638"/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Considerare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sempre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: 	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federazioni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delle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partecipanti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nel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formare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le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squadre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687638" indent="-2687638"/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Effetti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ogni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partecipante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incontra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numero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adeguato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di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titolate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per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ottenere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la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norma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4933160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47DC16E-643E-4A2E-9D2D-97B721745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52240"/>
          </a:xfrm>
        </p:spPr>
        <p:txBody>
          <a:bodyPr/>
          <a:lstStyle/>
          <a:p>
            <a:r>
              <a:rPr lang="it-IT" dirty="0">
                <a:latin typeface="LetterOMatic!" panose="020B0603050302020204" pitchFamily="34" charset="0"/>
              </a:rPr>
              <a:t>E se si tratta di squadre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80EEB04-E077-4EBF-AB04-3C71E97D1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F1F9-C564-4417-8622-185B0EE91FAC}" type="slidenum">
              <a:rPr lang="it-IT" smtClean="0"/>
              <a:pPr/>
              <a:t>37</a:t>
            </a:fld>
            <a:endParaRPr lang="it-IT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365FB337-6D9B-4F3F-824B-95E11AA9D604}"/>
              </a:ext>
            </a:extLst>
          </p:cNvPr>
          <p:cNvSpPr txBox="1"/>
          <p:nvPr/>
        </p:nvSpPr>
        <p:spPr>
          <a:xfrm>
            <a:off x="2719137" y="1540042"/>
            <a:ext cx="881513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 Esempi di formazione delle squadre (o gruppi) in base alle titolate presenti</a:t>
            </a:r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														modello </a:t>
            </a:r>
            <a:r>
              <a:rPr lang="it-IT" b="1" dirty="0"/>
              <a:t>R</a:t>
            </a:r>
          </a:p>
          <a:p>
            <a:endParaRPr lang="it-IT" dirty="0"/>
          </a:p>
          <a:p>
            <a:r>
              <a:rPr lang="it-IT" dirty="0"/>
              <a:t>Con </a:t>
            </a:r>
            <a:r>
              <a:rPr lang="it-IT" b="1" dirty="0"/>
              <a:t>Raggruppamento</a:t>
            </a:r>
            <a:r>
              <a:rPr lang="it-IT" dirty="0"/>
              <a:t> in una sola «squadra» dei titoli più alti</a:t>
            </a:r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														modello </a:t>
            </a:r>
            <a:r>
              <a:rPr lang="it-IT" b="1" dirty="0"/>
              <a:t>D</a:t>
            </a:r>
          </a:p>
          <a:p>
            <a:endParaRPr lang="it-IT" dirty="0"/>
          </a:p>
          <a:p>
            <a:r>
              <a:rPr lang="it-IT" dirty="0"/>
              <a:t>Con </a:t>
            </a:r>
            <a:r>
              <a:rPr lang="it-IT" b="1" dirty="0"/>
              <a:t>Distribuzione</a:t>
            </a:r>
            <a:r>
              <a:rPr lang="it-IT" dirty="0"/>
              <a:t> dei titoli</a:t>
            </a:r>
          </a:p>
          <a:p>
            <a:endParaRPr lang="it-IT" dirty="0"/>
          </a:p>
          <a:p>
            <a:endParaRPr lang="it-IT" dirty="0"/>
          </a:p>
        </p:txBody>
      </p:sp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71B01D5D-200D-499B-9A8F-9639D73F02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3581800"/>
              </p:ext>
            </p:extLst>
          </p:nvPr>
        </p:nvGraphicFramePr>
        <p:xfrm>
          <a:off x="2827005" y="2092613"/>
          <a:ext cx="5937250" cy="866269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483995">
                  <a:extLst>
                    <a:ext uri="{9D8B030D-6E8A-4147-A177-3AD203B41FA5}">
                      <a16:colId xmlns:a16="http://schemas.microsoft.com/office/drawing/2014/main" val="421632550"/>
                    </a:ext>
                  </a:extLst>
                </a:gridCol>
                <a:gridCol w="1483995">
                  <a:extLst>
                    <a:ext uri="{9D8B030D-6E8A-4147-A177-3AD203B41FA5}">
                      <a16:colId xmlns:a16="http://schemas.microsoft.com/office/drawing/2014/main" val="419553920"/>
                    </a:ext>
                  </a:extLst>
                </a:gridCol>
                <a:gridCol w="1484630">
                  <a:extLst>
                    <a:ext uri="{9D8B030D-6E8A-4147-A177-3AD203B41FA5}">
                      <a16:colId xmlns:a16="http://schemas.microsoft.com/office/drawing/2014/main" val="1880528543"/>
                    </a:ext>
                  </a:extLst>
                </a:gridCol>
                <a:gridCol w="1484630">
                  <a:extLst>
                    <a:ext uri="{9D8B030D-6E8A-4147-A177-3AD203B41FA5}">
                      <a16:colId xmlns:a16="http://schemas.microsoft.com/office/drawing/2014/main" val="303857532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Gruppo A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Gruppo B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Gruppo C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Gruppo D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028882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H 1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  4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  5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  6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856668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H 2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  9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  8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  7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706483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H 3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- 10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- 11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- 12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5636902"/>
                  </a:ext>
                </a:extLst>
              </a:tr>
            </a:tbl>
          </a:graphicData>
        </a:graphic>
      </p:graphicFrame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35F3FCB4-9597-4866-920E-5472F1AFFE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8778804"/>
              </p:ext>
            </p:extLst>
          </p:nvPr>
        </p:nvGraphicFramePr>
        <p:xfrm>
          <a:off x="2843047" y="3715727"/>
          <a:ext cx="5937250" cy="866142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483995">
                  <a:extLst>
                    <a:ext uri="{9D8B030D-6E8A-4147-A177-3AD203B41FA5}">
                      <a16:colId xmlns:a16="http://schemas.microsoft.com/office/drawing/2014/main" val="1135024430"/>
                    </a:ext>
                  </a:extLst>
                </a:gridCol>
                <a:gridCol w="1483995">
                  <a:extLst>
                    <a:ext uri="{9D8B030D-6E8A-4147-A177-3AD203B41FA5}">
                      <a16:colId xmlns:a16="http://schemas.microsoft.com/office/drawing/2014/main" val="2621484001"/>
                    </a:ext>
                  </a:extLst>
                </a:gridCol>
                <a:gridCol w="1484630">
                  <a:extLst>
                    <a:ext uri="{9D8B030D-6E8A-4147-A177-3AD203B41FA5}">
                      <a16:colId xmlns:a16="http://schemas.microsoft.com/office/drawing/2014/main" val="96281260"/>
                    </a:ext>
                  </a:extLst>
                </a:gridCol>
                <a:gridCol w="1484630">
                  <a:extLst>
                    <a:ext uri="{9D8B030D-6E8A-4147-A177-3AD203B41FA5}">
                      <a16:colId xmlns:a16="http://schemas.microsoft.com/office/drawing/2014/main" val="25931159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Gruppo A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Gruppo B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Gruppo C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Gruppo D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016998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H 1</a:t>
                      </a:r>
                      <a:endParaRPr lang="it-I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H  2</a:t>
                      </a:r>
                      <a:endParaRPr lang="it-I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H  3</a:t>
                      </a:r>
                      <a:endParaRPr lang="it-I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H  4</a:t>
                      </a:r>
                      <a:endParaRPr lang="it-I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936443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S 8</a:t>
                      </a:r>
                      <a:endParaRPr lang="it-IT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  7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  6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  5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829371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- 9</a:t>
                      </a:r>
                      <a:endParaRPr lang="it-IT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- 10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- 11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- 12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97145080"/>
                  </a:ext>
                </a:extLst>
              </a:tr>
            </a:tbl>
          </a:graphicData>
        </a:graphic>
      </p:graphicFrame>
      <p:sp>
        <p:nvSpPr>
          <p:cNvPr id="8" name="Rectangle 1">
            <a:extLst>
              <a:ext uri="{FF2B5EF4-FFF2-40B4-BE49-F238E27FC236}">
                <a16:creationId xmlns:a16="http://schemas.microsoft.com/office/drawing/2014/main" id="{CA209A1D-6074-46DB-A3FB-881749629A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9088" y="5473780"/>
            <a:ext cx="5803649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it-IT" sz="12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Leggenda</a:t>
            </a:r>
            <a:r>
              <a:rPr kumimoji="0" lang="en-US" altLang="it-IT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br>
              <a:rPr kumimoji="0" lang="en-US" altLang="it-IT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en-US" altLang="it-IT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H=</a:t>
            </a:r>
            <a:r>
              <a:rPr kumimoji="0" lang="en-US" altLang="it-IT" sz="12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Titolo</a:t>
            </a:r>
            <a:r>
              <a:rPr kumimoji="0" lang="en-US" altLang="it-IT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it-IT" sz="12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più</a:t>
            </a:r>
            <a:r>
              <a:rPr kumimoji="0" lang="en-US" altLang="it-IT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alto (es. WGM/WIM)</a:t>
            </a:r>
            <a:br>
              <a:rPr kumimoji="0" lang="en-US" altLang="it-IT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en-US" altLang="it-IT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S=</a:t>
            </a:r>
            <a:r>
              <a:rPr kumimoji="0" lang="en-US" altLang="it-IT" sz="12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Titolo</a:t>
            </a:r>
            <a:r>
              <a:rPr kumimoji="0" lang="en-US" altLang="it-IT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it-IT" sz="12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secondario</a:t>
            </a:r>
            <a:r>
              <a:rPr kumimoji="0" lang="en-US" altLang="it-IT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(es. WFM)</a:t>
            </a:r>
            <a:br>
              <a:rPr kumimoji="0" lang="en-US" altLang="it-IT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en-US" altLang="it-IT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= </a:t>
            </a:r>
            <a:r>
              <a:rPr kumimoji="0" lang="en-US" altLang="it-IT" sz="12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titolo</a:t>
            </a:r>
            <a:r>
              <a:rPr kumimoji="0" lang="en-US" altLang="it-IT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it-IT" sz="12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inferiore</a:t>
            </a:r>
            <a:r>
              <a:rPr kumimoji="0" lang="en-US" altLang="it-IT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o </a:t>
            </a:r>
            <a:r>
              <a:rPr kumimoji="0" lang="en-US" altLang="it-IT" sz="12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nessun</a:t>
            </a:r>
            <a:r>
              <a:rPr kumimoji="0" lang="en-US" altLang="it-IT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it-IT" sz="12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titolo</a:t>
            </a:r>
            <a:r>
              <a:rPr kumimoji="0" lang="en-US" altLang="it-IT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br>
              <a:rPr kumimoji="0" lang="en-US" altLang="it-IT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en-US" altLang="it-IT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1-2-3</a:t>
            </a:r>
            <a:r>
              <a:rPr kumimoji="0" lang="en-US" altLang="it-IT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r>
              <a:rPr kumimoji="0" lang="en-US" altLang="it-IT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12= </a:t>
            </a:r>
            <a:r>
              <a:rPr lang="en-US" altLang="it-IT" sz="12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utilizzare</a:t>
            </a:r>
            <a:r>
              <a:rPr lang="en-US" altLang="it-IT" sz="1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it-IT" sz="12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l’</a:t>
            </a:r>
            <a:r>
              <a:rPr kumimoji="0" lang="en-US" altLang="it-IT" sz="12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ordinamento</a:t>
            </a:r>
            <a:r>
              <a:rPr kumimoji="0" lang="en-US" altLang="it-IT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in base a </a:t>
            </a:r>
            <a:r>
              <a:rPr lang="en-US" altLang="it-IT" sz="1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Rating/</a:t>
            </a:r>
            <a:r>
              <a:rPr lang="en-US" altLang="it-IT" sz="12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Titolo</a:t>
            </a:r>
            <a:r>
              <a:rPr lang="en-US" altLang="it-IT" sz="1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per </a:t>
            </a:r>
            <a:r>
              <a:rPr lang="en-US" altLang="it-IT" sz="12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formare</a:t>
            </a:r>
            <a:r>
              <a:rPr lang="en-US" altLang="it-IT" sz="1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le </a:t>
            </a:r>
            <a:r>
              <a:rPr lang="en-US" altLang="it-IT" sz="12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squadre</a:t>
            </a:r>
            <a:endParaRPr kumimoji="0" lang="en-US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211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47DC16E-643E-4A2E-9D2D-97B721745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52240"/>
          </a:xfrm>
        </p:spPr>
        <p:txBody>
          <a:bodyPr/>
          <a:lstStyle/>
          <a:p>
            <a:r>
              <a:rPr lang="it-IT" dirty="0">
                <a:latin typeface="LetterOMatic!" panose="020B0603050302020204" pitchFamily="34" charset="0"/>
              </a:rPr>
              <a:t>E se si tratta di squadre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80EEB04-E077-4EBF-AB04-3C71E97D1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F1F9-C564-4417-8622-185B0EE91FAC}" type="slidenum">
              <a:rPr lang="it-IT" smtClean="0"/>
              <a:pPr/>
              <a:t>38</a:t>
            </a:fld>
            <a:endParaRPr lang="it-IT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365FB337-6D9B-4F3F-824B-95E11AA9D604}"/>
              </a:ext>
            </a:extLst>
          </p:cNvPr>
          <p:cNvSpPr txBox="1"/>
          <p:nvPr/>
        </p:nvSpPr>
        <p:spPr>
          <a:xfrm>
            <a:off x="2759242" y="1748590"/>
            <a:ext cx="8037095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>
                <a:latin typeface="Calibri" panose="020F0502020204030204" pitchFamily="34" charset="0"/>
                <a:cs typeface="Calibri" panose="020F0502020204030204" pitchFamily="34" charset="0"/>
              </a:rPr>
              <a:t> Come formare i gruppi (non sono vere e proprie squadre):</a:t>
            </a:r>
          </a:p>
          <a:p>
            <a:pPr marL="285750" indent="-285750">
              <a:buFontTx/>
              <a:buChar char="-"/>
            </a:pPr>
            <a:r>
              <a:rPr lang="it-IT" sz="2200" dirty="0">
                <a:latin typeface="Calibri" panose="020F0502020204030204" pitchFamily="34" charset="0"/>
                <a:cs typeface="Calibri" panose="020F0502020204030204" pitchFamily="34" charset="0"/>
              </a:rPr>
              <a:t>Ordinare i/le partecipanti per titolo/Rating</a:t>
            </a:r>
          </a:p>
          <a:p>
            <a:pPr marL="285750" indent="-285750">
              <a:buFontTx/>
              <a:buChar char="-"/>
            </a:pPr>
            <a:r>
              <a:rPr lang="it-IT" sz="2200" dirty="0">
                <a:latin typeface="Calibri" panose="020F0502020204030204" pitchFamily="34" charset="0"/>
                <a:cs typeface="Calibri" panose="020F0502020204030204" pitchFamily="34" charset="0"/>
              </a:rPr>
              <a:t>Suddividere i/le partecipanti nei gruppi previsti usando il modello preferito (R o D)</a:t>
            </a:r>
          </a:p>
          <a:p>
            <a:pPr marL="285750" indent="-285750">
              <a:buFontTx/>
              <a:buChar char="-"/>
            </a:pPr>
            <a:r>
              <a:rPr lang="it-IT" sz="2200" dirty="0">
                <a:latin typeface="Calibri" panose="020F0502020204030204" pitchFamily="34" charset="0"/>
                <a:cs typeface="Calibri" panose="020F0502020204030204" pitchFamily="34" charset="0"/>
              </a:rPr>
              <a:t>Se ci fossero rappresentanti di federazioni in serio conflitto tra loro fare in modo che questi risultino nel medesimo gruppo in modo da non incontrarsi tra loro.</a:t>
            </a:r>
          </a:p>
          <a:p>
            <a:pPr marL="285750" indent="-285750">
              <a:buFontTx/>
              <a:buChar char="-"/>
            </a:pPr>
            <a:r>
              <a:rPr lang="it-IT" sz="2200" dirty="0">
                <a:latin typeface="Calibri" panose="020F0502020204030204" pitchFamily="34" charset="0"/>
                <a:cs typeface="Calibri" panose="020F0502020204030204" pitchFamily="34" charset="0"/>
              </a:rPr>
              <a:t>Verificare che i gruppi siano equilibrati </a:t>
            </a:r>
          </a:p>
          <a:p>
            <a:pPr marL="285750" indent="-285750">
              <a:buFontTx/>
              <a:buChar char="-"/>
            </a:pPr>
            <a:r>
              <a:rPr lang="it-IT" sz="2200" dirty="0">
                <a:latin typeface="Calibri" panose="020F0502020204030204" pitchFamily="34" charset="0"/>
                <a:cs typeface="Calibri" panose="020F0502020204030204" pitchFamily="34" charset="0"/>
              </a:rPr>
              <a:t>Rendere pubbliche le formazioni</a:t>
            </a:r>
          </a:p>
          <a:p>
            <a:pPr marL="285750" indent="-285750">
              <a:buFontTx/>
              <a:buChar char="-"/>
            </a:pPr>
            <a:r>
              <a:rPr lang="it-IT" sz="2200" dirty="0">
                <a:latin typeface="Calibri" panose="020F0502020204030204" pitchFamily="34" charset="0"/>
                <a:cs typeface="Calibri" panose="020F0502020204030204" pitchFamily="34" charset="0"/>
              </a:rPr>
              <a:t>Effettuare gli abbinamenti come da schema.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6785364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47DC16E-643E-4A2E-9D2D-97B721745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52240"/>
          </a:xfrm>
        </p:spPr>
        <p:txBody>
          <a:bodyPr/>
          <a:lstStyle/>
          <a:p>
            <a:r>
              <a:rPr lang="it-IT" dirty="0">
                <a:latin typeface="LetterOMatic!" panose="020B0603050302020204" pitchFamily="34" charset="0"/>
              </a:rPr>
              <a:t>E se si tratta di squadre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80EEB04-E077-4EBF-AB04-3C71E97D1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F1F9-C564-4417-8622-185B0EE91FAC}" type="slidenum">
              <a:rPr lang="it-IT" smtClean="0"/>
              <a:pPr/>
              <a:t>39</a:t>
            </a:fld>
            <a:endParaRPr lang="it-IT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365FB337-6D9B-4F3F-824B-95E11AA9D604}"/>
              </a:ext>
            </a:extLst>
          </p:cNvPr>
          <p:cNvSpPr txBox="1"/>
          <p:nvPr/>
        </p:nvSpPr>
        <p:spPr>
          <a:xfrm>
            <a:off x="2804863" y="1540042"/>
            <a:ext cx="771073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8275" algn="l"/>
                <a:tab pos="2867025" algn="l"/>
                <a:tab pos="4305300" algn="l"/>
              </a:tabLst>
            </a:pP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Abbinamenti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per </a:t>
            </a:r>
          </a:p>
          <a:p>
            <a:pPr>
              <a:tabLst>
                <a:tab pos="1438275" algn="l"/>
                <a:tab pos="2867025" algn="l"/>
                <a:tab pos="4305300" algn="l"/>
              </a:tabLst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	6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partecipanti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>
              <a:tabLst>
                <a:tab pos="1438275" algn="l"/>
                <a:tab pos="2867025" algn="l"/>
                <a:tab pos="4305300" algn="l"/>
              </a:tabLst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	2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gruppi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A e B con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tre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giocatori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giocatrici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>
              <a:tabLst>
                <a:tab pos="1438275" algn="l"/>
                <a:tab pos="2867025" algn="l"/>
                <a:tab pos="4305300" algn="l"/>
              </a:tabLst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	3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turni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tabLst>
                <a:tab pos="1438275" algn="l"/>
                <a:tab pos="2867025" algn="l"/>
                <a:tab pos="4305300" algn="l"/>
              </a:tabLst>
            </a:pP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tabLst>
                <a:tab pos="1438275" algn="l"/>
                <a:tab pos="2867025" algn="l"/>
                <a:tab pos="4305300" algn="l"/>
              </a:tabLst>
            </a:pP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076325">
              <a:tabLst>
                <a:tab pos="2867025" algn="l"/>
                <a:tab pos="4667250" algn="l"/>
              </a:tabLst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Turno1	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Turno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2 	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Turno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3</a:t>
            </a:r>
          </a:p>
          <a:p>
            <a:pPr marL="1076325">
              <a:tabLst>
                <a:tab pos="2867025" algn="l"/>
                <a:tab pos="4667250" algn="l"/>
              </a:tabLst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A1-B1 	 B2-A1 	 A1-B3</a:t>
            </a:r>
          </a:p>
          <a:p>
            <a:pPr marL="1076325">
              <a:tabLst>
                <a:tab pos="2867025" algn="l"/>
                <a:tab pos="4667250" algn="l"/>
              </a:tabLst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A2-B2 	 A2-B3 	 B1-A2 </a:t>
            </a:r>
          </a:p>
          <a:p>
            <a:pPr marL="1076325">
              <a:tabLst>
                <a:tab pos="2867025" algn="l"/>
                <a:tab pos="4667250" algn="l"/>
              </a:tabLst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B3-A3 	 B1-A3 	 A3-B2</a:t>
            </a:r>
            <a:b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7685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DD01BD4-2C16-4A62-A6EA-0F090FD11A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5551" y="624110"/>
            <a:ext cx="9009062" cy="618094"/>
          </a:xfrm>
        </p:spPr>
        <p:txBody>
          <a:bodyPr>
            <a:normAutofit/>
          </a:bodyPr>
          <a:lstStyle/>
          <a:p>
            <a:r>
              <a:rPr lang="it-IT" sz="2400" b="1" dirty="0">
                <a:solidFill>
                  <a:schemeClr val="accent5">
                    <a:lumMod val="75000"/>
                  </a:schemeClr>
                </a:solidFill>
              </a:rPr>
              <a:t>Altri sistemi di abbinamento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F12D0E0-5E66-4690-9DE2-2DCBC11428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58528" y="1216325"/>
            <a:ext cx="9046084" cy="512409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Ripasso veloce (individuale e a squadre):</a:t>
            </a:r>
          </a:p>
          <a:p>
            <a:pPr marL="3225800" indent="-3225800">
              <a:buNone/>
            </a:pPr>
            <a:r>
              <a:rPr lang="it-IT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Girone all’Italiana </a:t>
            </a:r>
            <a:r>
              <a:rPr lang="it-IT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numero di partecipanti adeguato al numero dei turni previsti (da 6 a 12 partecipanti)</a:t>
            </a:r>
          </a:p>
          <a:p>
            <a:pPr marL="3225800" indent="-3225800">
              <a:buNone/>
            </a:pPr>
            <a:r>
              <a:rPr lang="it-IT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Girone all’Italiana doppio</a:t>
            </a:r>
            <a:r>
              <a:rPr lang="it-IT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numero di partecipanti scarso rispetto ai turni (es. 4-5 partecipanti) </a:t>
            </a:r>
            <a:r>
              <a:rPr lang="it-IT" sz="2000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(ma il nuovo RTF non lo consente)</a:t>
            </a:r>
          </a:p>
          <a:p>
            <a:pPr marL="3225800" indent="-3225800">
              <a:buNone/>
            </a:pPr>
            <a:r>
              <a:rPr lang="it-IT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Svizzero</a:t>
            </a:r>
            <a:r>
              <a:rPr lang="it-IT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(Fide)	numero di partecipanti elevato (nessun problema)</a:t>
            </a:r>
          </a:p>
          <a:p>
            <a:pPr marL="3225800" indent="-3225800">
              <a:buNone/>
            </a:pPr>
            <a:r>
              <a:rPr lang="it-IT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poi:</a:t>
            </a:r>
          </a:p>
          <a:p>
            <a:r>
              <a:rPr lang="it-IT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Sistema </a:t>
            </a:r>
            <a:r>
              <a:rPr lang="it-IT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Scheveningen</a:t>
            </a:r>
            <a:r>
              <a:rPr lang="it-IT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individuale, ma a squadre</a:t>
            </a:r>
          </a:p>
          <a:p>
            <a:r>
              <a:rPr lang="it-IT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Sistema Schiller			per le squadre</a:t>
            </a:r>
          </a:p>
          <a:p>
            <a:r>
              <a:rPr lang="it-IT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Sistema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Skalitzka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		per le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squadre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, ma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individuale</a:t>
            </a:r>
            <a:endParaRPr lang="it-IT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Sistema CRSC*			al bisogno</a:t>
            </a:r>
          </a:p>
          <a:p>
            <a:endParaRPr lang="it-IT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it-IT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*CRSC = come richiede situazione contingente</a:t>
            </a:r>
          </a:p>
        </p:txBody>
      </p:sp>
    </p:spTree>
    <p:extLst>
      <p:ext uri="{BB962C8B-B14F-4D97-AF65-F5344CB8AC3E}">
        <p14:creationId xmlns:p14="http://schemas.microsoft.com/office/powerpoint/2010/main" val="25339535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47DC16E-643E-4A2E-9D2D-97B721745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52240"/>
          </a:xfrm>
        </p:spPr>
        <p:txBody>
          <a:bodyPr/>
          <a:lstStyle/>
          <a:p>
            <a:r>
              <a:rPr lang="it-IT" dirty="0">
                <a:latin typeface="LetterOMatic!" panose="020B0603050302020204" pitchFamily="34" charset="0"/>
              </a:rPr>
              <a:t>E se si tratta di squadre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80EEB04-E077-4EBF-AB04-3C71E97D1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F1F9-C564-4417-8622-185B0EE91FAC}" type="slidenum">
              <a:rPr lang="it-IT" smtClean="0"/>
              <a:pPr/>
              <a:t>40</a:t>
            </a:fld>
            <a:endParaRPr lang="it-IT"/>
          </a:p>
        </p:txBody>
      </p:sp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A87E418C-A38D-4D96-BACA-A042CFE30B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2490187"/>
              </p:ext>
            </p:extLst>
          </p:nvPr>
        </p:nvGraphicFramePr>
        <p:xfrm>
          <a:off x="3011488" y="1376075"/>
          <a:ext cx="5937250" cy="1572200"/>
        </p:xfrm>
        <a:graphic>
          <a:graphicData uri="http://schemas.openxmlformats.org/drawingml/2006/table">
            <a:tbl>
              <a:tblPr firstRow="1" firstCol="1" bandRow="1"/>
              <a:tblGrid>
                <a:gridCol w="741680">
                  <a:extLst>
                    <a:ext uri="{9D8B030D-6E8A-4147-A177-3AD203B41FA5}">
                      <a16:colId xmlns:a16="http://schemas.microsoft.com/office/drawing/2014/main" val="3273418305"/>
                    </a:ext>
                  </a:extLst>
                </a:gridCol>
                <a:gridCol w="741680">
                  <a:extLst>
                    <a:ext uri="{9D8B030D-6E8A-4147-A177-3AD203B41FA5}">
                      <a16:colId xmlns:a16="http://schemas.microsoft.com/office/drawing/2014/main" val="2639993826"/>
                    </a:ext>
                  </a:extLst>
                </a:gridCol>
                <a:gridCol w="742315">
                  <a:extLst>
                    <a:ext uri="{9D8B030D-6E8A-4147-A177-3AD203B41FA5}">
                      <a16:colId xmlns:a16="http://schemas.microsoft.com/office/drawing/2014/main" val="359198117"/>
                    </a:ext>
                  </a:extLst>
                </a:gridCol>
                <a:gridCol w="742315">
                  <a:extLst>
                    <a:ext uri="{9D8B030D-6E8A-4147-A177-3AD203B41FA5}">
                      <a16:colId xmlns:a16="http://schemas.microsoft.com/office/drawing/2014/main" val="1700025507"/>
                    </a:ext>
                  </a:extLst>
                </a:gridCol>
                <a:gridCol w="742315">
                  <a:extLst>
                    <a:ext uri="{9D8B030D-6E8A-4147-A177-3AD203B41FA5}">
                      <a16:colId xmlns:a16="http://schemas.microsoft.com/office/drawing/2014/main" val="451826369"/>
                    </a:ext>
                  </a:extLst>
                </a:gridCol>
                <a:gridCol w="742315">
                  <a:extLst>
                    <a:ext uri="{9D8B030D-6E8A-4147-A177-3AD203B41FA5}">
                      <a16:colId xmlns:a16="http://schemas.microsoft.com/office/drawing/2014/main" val="4202255769"/>
                    </a:ext>
                  </a:extLst>
                </a:gridCol>
                <a:gridCol w="742315">
                  <a:extLst>
                    <a:ext uri="{9D8B030D-6E8A-4147-A177-3AD203B41FA5}">
                      <a16:colId xmlns:a16="http://schemas.microsoft.com/office/drawing/2014/main" val="745070903"/>
                    </a:ext>
                  </a:extLst>
                </a:gridCol>
                <a:gridCol w="742315">
                  <a:extLst>
                    <a:ext uri="{9D8B030D-6E8A-4147-A177-3AD203B41FA5}">
                      <a16:colId xmlns:a16="http://schemas.microsoft.com/office/drawing/2014/main" val="2376242519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Turno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Turno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2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Turno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3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5668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B05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A.1</a:t>
                      </a:r>
                      <a:endParaRPr lang="it-IT" sz="11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D.1</a:t>
                      </a:r>
                      <a:endParaRPr lang="it-IT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C.1</a:t>
                      </a:r>
                      <a:endParaRPr lang="it-I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B05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A.1</a:t>
                      </a:r>
                      <a:endParaRPr lang="it-IT" sz="11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B05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A.1</a:t>
                      </a:r>
                      <a:endParaRPr lang="it-IT" sz="11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70C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B.1</a:t>
                      </a:r>
                      <a:endParaRPr lang="it-IT" sz="11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3589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B05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A.2</a:t>
                      </a:r>
                      <a:endParaRPr lang="it-IT" sz="11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D.2</a:t>
                      </a:r>
                      <a:endParaRPr lang="it-IT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C.2</a:t>
                      </a:r>
                      <a:endParaRPr lang="it-I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B05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A.2</a:t>
                      </a:r>
                      <a:endParaRPr lang="it-IT" sz="11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B05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A.2</a:t>
                      </a:r>
                      <a:endParaRPr lang="it-IT" sz="11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70C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B.2</a:t>
                      </a:r>
                      <a:endParaRPr lang="it-IT" sz="11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570317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D.3</a:t>
                      </a:r>
                      <a:endParaRPr lang="it-IT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B05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A.3</a:t>
                      </a:r>
                      <a:endParaRPr lang="it-IT" sz="11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B05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A.3</a:t>
                      </a:r>
                      <a:endParaRPr lang="it-IT" sz="11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C.3</a:t>
                      </a:r>
                      <a:endParaRPr lang="it-I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70C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B.3</a:t>
                      </a:r>
                      <a:endParaRPr lang="it-IT" sz="11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B05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A.3</a:t>
                      </a:r>
                      <a:endParaRPr lang="it-IT" sz="11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019723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70C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B.1</a:t>
                      </a:r>
                      <a:endParaRPr lang="it-IT" sz="11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C.1</a:t>
                      </a:r>
                      <a:endParaRPr lang="it-I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70C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B.1</a:t>
                      </a:r>
                      <a:endParaRPr lang="it-IT" sz="11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D.1</a:t>
                      </a:r>
                      <a:endParaRPr lang="it-IT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D.1</a:t>
                      </a:r>
                      <a:endParaRPr lang="it-IT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C.1</a:t>
                      </a:r>
                      <a:endParaRPr lang="it-I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404353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70C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B.2</a:t>
                      </a:r>
                      <a:endParaRPr lang="it-IT" sz="11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C.2</a:t>
                      </a:r>
                      <a:endParaRPr lang="it-I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70C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B.2</a:t>
                      </a:r>
                      <a:endParaRPr lang="it-IT" sz="11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D.2</a:t>
                      </a:r>
                      <a:endParaRPr lang="it-IT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D.2</a:t>
                      </a:r>
                      <a:endParaRPr lang="it-IT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C.2</a:t>
                      </a:r>
                      <a:endParaRPr lang="it-I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109142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C.3</a:t>
                      </a:r>
                      <a:endParaRPr lang="it-I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70C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B.3</a:t>
                      </a:r>
                      <a:endParaRPr lang="it-IT" sz="11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D.3</a:t>
                      </a:r>
                      <a:endParaRPr lang="it-IT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0070C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B.3</a:t>
                      </a:r>
                      <a:endParaRPr lang="it-I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C.3</a:t>
                      </a:r>
                      <a:endParaRPr lang="it-I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D.3</a:t>
                      </a:r>
                      <a:endParaRPr lang="it-IT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40354337"/>
                  </a:ext>
                </a:extLst>
              </a:tr>
            </a:tbl>
          </a:graphicData>
        </a:graphic>
      </p:graphicFrame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47ACCCFB-0D80-4285-BC42-99FA6D3BDB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3169615"/>
              </p:ext>
            </p:extLst>
          </p:nvPr>
        </p:nvGraphicFramePr>
        <p:xfrm>
          <a:off x="3000375" y="3023074"/>
          <a:ext cx="5948363" cy="1625127"/>
        </p:xfrm>
        <a:graphic>
          <a:graphicData uri="http://schemas.openxmlformats.org/drawingml/2006/table">
            <a:tbl>
              <a:tblPr firstRow="1" firstCol="1" bandRow="1"/>
              <a:tblGrid>
                <a:gridCol w="693738">
                  <a:extLst>
                    <a:ext uri="{9D8B030D-6E8A-4147-A177-3AD203B41FA5}">
                      <a16:colId xmlns:a16="http://schemas.microsoft.com/office/drawing/2014/main" val="1616027477"/>
                    </a:ext>
                  </a:extLst>
                </a:gridCol>
                <a:gridCol w="800735">
                  <a:extLst>
                    <a:ext uri="{9D8B030D-6E8A-4147-A177-3AD203B41FA5}">
                      <a16:colId xmlns:a16="http://schemas.microsoft.com/office/drawing/2014/main" val="1908064406"/>
                    </a:ext>
                  </a:extLst>
                </a:gridCol>
                <a:gridCol w="742315">
                  <a:extLst>
                    <a:ext uri="{9D8B030D-6E8A-4147-A177-3AD203B41FA5}">
                      <a16:colId xmlns:a16="http://schemas.microsoft.com/office/drawing/2014/main" val="1022618088"/>
                    </a:ext>
                  </a:extLst>
                </a:gridCol>
                <a:gridCol w="742315">
                  <a:extLst>
                    <a:ext uri="{9D8B030D-6E8A-4147-A177-3AD203B41FA5}">
                      <a16:colId xmlns:a16="http://schemas.microsoft.com/office/drawing/2014/main" val="2458182584"/>
                    </a:ext>
                  </a:extLst>
                </a:gridCol>
                <a:gridCol w="742315">
                  <a:extLst>
                    <a:ext uri="{9D8B030D-6E8A-4147-A177-3AD203B41FA5}">
                      <a16:colId xmlns:a16="http://schemas.microsoft.com/office/drawing/2014/main" val="3291735698"/>
                    </a:ext>
                  </a:extLst>
                </a:gridCol>
                <a:gridCol w="742315">
                  <a:extLst>
                    <a:ext uri="{9D8B030D-6E8A-4147-A177-3AD203B41FA5}">
                      <a16:colId xmlns:a16="http://schemas.microsoft.com/office/drawing/2014/main" val="81437630"/>
                    </a:ext>
                  </a:extLst>
                </a:gridCol>
                <a:gridCol w="742315">
                  <a:extLst>
                    <a:ext uri="{9D8B030D-6E8A-4147-A177-3AD203B41FA5}">
                      <a16:colId xmlns:a16="http://schemas.microsoft.com/office/drawing/2014/main" val="2625135562"/>
                    </a:ext>
                  </a:extLst>
                </a:gridCol>
                <a:gridCol w="742315">
                  <a:extLst>
                    <a:ext uri="{9D8B030D-6E8A-4147-A177-3AD203B41FA5}">
                      <a16:colId xmlns:a16="http://schemas.microsoft.com/office/drawing/2014/main" val="1865014858"/>
                    </a:ext>
                  </a:extLst>
                </a:gridCol>
              </a:tblGrid>
              <a:tr h="232161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Turno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4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Turno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5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Turno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6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5447308"/>
                  </a:ext>
                </a:extLst>
              </a:tr>
              <a:tr h="2321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D.2</a:t>
                      </a:r>
                      <a:endParaRPr lang="it-IT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B05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A.1</a:t>
                      </a:r>
                      <a:endParaRPr lang="it-IT" sz="11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B05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A.1</a:t>
                      </a:r>
                      <a:endParaRPr lang="it-IT" sz="11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C.2</a:t>
                      </a:r>
                      <a:endParaRPr lang="it-IT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70C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B.1</a:t>
                      </a:r>
                      <a:endParaRPr lang="it-IT" sz="11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B05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A.2</a:t>
                      </a:r>
                      <a:endParaRPr lang="it-IT" sz="11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5353090"/>
                  </a:ext>
                </a:extLst>
              </a:tr>
              <a:tr h="2321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B05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A.2</a:t>
                      </a:r>
                      <a:endParaRPr lang="it-IT" sz="11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D.3</a:t>
                      </a:r>
                      <a:endParaRPr lang="it-IT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C.3</a:t>
                      </a:r>
                      <a:endParaRPr lang="it-I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B05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A.2</a:t>
                      </a:r>
                      <a:endParaRPr lang="it-IT" sz="11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B05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A.3</a:t>
                      </a:r>
                      <a:endParaRPr lang="it-IT" sz="11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70C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B.2</a:t>
                      </a:r>
                      <a:endParaRPr lang="it-IT" sz="11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69728695"/>
                  </a:ext>
                </a:extLst>
              </a:tr>
              <a:tr h="2321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D.1</a:t>
                      </a:r>
                      <a:endParaRPr lang="it-IT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B05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A.3</a:t>
                      </a:r>
                      <a:endParaRPr lang="it-IT" sz="11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B05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A.3</a:t>
                      </a:r>
                      <a:endParaRPr lang="it-IT" sz="11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C.1</a:t>
                      </a:r>
                      <a:endParaRPr lang="it-I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70C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B.3</a:t>
                      </a:r>
                      <a:endParaRPr lang="it-IT" sz="11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B05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A.1</a:t>
                      </a:r>
                      <a:endParaRPr lang="it-IT" sz="11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74673610"/>
                  </a:ext>
                </a:extLst>
              </a:tr>
              <a:tr h="2321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C.2</a:t>
                      </a:r>
                      <a:endParaRPr lang="it-IT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70C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B.1</a:t>
                      </a:r>
                      <a:endParaRPr lang="it-IT" sz="11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D.2</a:t>
                      </a:r>
                      <a:endParaRPr lang="it-IT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70C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B.1</a:t>
                      </a:r>
                      <a:endParaRPr lang="it-IT" sz="11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C.1</a:t>
                      </a:r>
                      <a:endParaRPr lang="it-I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D.2</a:t>
                      </a:r>
                      <a:endParaRPr lang="it-IT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83517645"/>
                  </a:ext>
                </a:extLst>
              </a:tr>
              <a:tr h="2321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70C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B.2</a:t>
                      </a:r>
                      <a:endParaRPr lang="it-IT" sz="11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C.3</a:t>
                      </a:r>
                      <a:endParaRPr lang="it-I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70C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B.2</a:t>
                      </a:r>
                      <a:endParaRPr lang="it-IT" sz="11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D.3</a:t>
                      </a:r>
                      <a:endParaRPr lang="it-IT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D.3</a:t>
                      </a:r>
                      <a:endParaRPr lang="it-IT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C.2</a:t>
                      </a:r>
                      <a:endParaRPr lang="it-I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30161214"/>
                  </a:ext>
                </a:extLst>
              </a:tr>
              <a:tr h="2321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C.1</a:t>
                      </a:r>
                      <a:endParaRPr lang="it-IT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70C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B.3</a:t>
                      </a:r>
                      <a:endParaRPr lang="it-IT" sz="11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D.1</a:t>
                      </a:r>
                      <a:endParaRPr lang="it-IT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70C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B.3</a:t>
                      </a:r>
                      <a:endParaRPr lang="it-IT" sz="11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C.3</a:t>
                      </a:r>
                      <a:endParaRPr lang="it-I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D.1</a:t>
                      </a:r>
                      <a:endParaRPr lang="it-IT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77712941"/>
                  </a:ext>
                </a:extLst>
              </a:tr>
            </a:tbl>
          </a:graphicData>
        </a:graphic>
      </p:graphicFrame>
      <p:graphicFrame>
        <p:nvGraphicFramePr>
          <p:cNvPr id="9" name="Tabella 8">
            <a:extLst>
              <a:ext uri="{FF2B5EF4-FFF2-40B4-BE49-F238E27FC236}">
                <a16:creationId xmlns:a16="http://schemas.microsoft.com/office/drawing/2014/main" id="{B8F1CE8C-4ECF-42FB-ACE4-8A78108709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8580322"/>
              </p:ext>
            </p:extLst>
          </p:nvPr>
        </p:nvGraphicFramePr>
        <p:xfrm>
          <a:off x="3009900" y="4750465"/>
          <a:ext cx="5967411" cy="1701506"/>
        </p:xfrm>
        <a:graphic>
          <a:graphicData uri="http://schemas.openxmlformats.org/drawingml/2006/table">
            <a:tbl>
              <a:tblPr firstRow="1" firstCol="1" bandRow="1"/>
              <a:tblGrid>
                <a:gridCol w="600795">
                  <a:extLst>
                    <a:ext uri="{9D8B030D-6E8A-4147-A177-3AD203B41FA5}">
                      <a16:colId xmlns:a16="http://schemas.microsoft.com/office/drawing/2014/main" val="2433868605"/>
                    </a:ext>
                  </a:extLst>
                </a:gridCol>
                <a:gridCol w="885105">
                  <a:extLst>
                    <a:ext uri="{9D8B030D-6E8A-4147-A177-3AD203B41FA5}">
                      <a16:colId xmlns:a16="http://schemas.microsoft.com/office/drawing/2014/main" val="527767812"/>
                    </a:ext>
                  </a:extLst>
                </a:gridCol>
                <a:gridCol w="733425">
                  <a:extLst>
                    <a:ext uri="{9D8B030D-6E8A-4147-A177-3AD203B41FA5}">
                      <a16:colId xmlns:a16="http://schemas.microsoft.com/office/drawing/2014/main" val="362142867"/>
                    </a:ext>
                  </a:extLst>
                </a:gridCol>
                <a:gridCol w="681074">
                  <a:extLst>
                    <a:ext uri="{9D8B030D-6E8A-4147-A177-3AD203B41FA5}">
                      <a16:colId xmlns:a16="http://schemas.microsoft.com/office/drawing/2014/main" val="15451010"/>
                    </a:ext>
                  </a:extLst>
                </a:gridCol>
                <a:gridCol w="814351">
                  <a:extLst>
                    <a:ext uri="{9D8B030D-6E8A-4147-A177-3AD203B41FA5}">
                      <a16:colId xmlns:a16="http://schemas.microsoft.com/office/drawing/2014/main" val="1515138073"/>
                    </a:ext>
                  </a:extLst>
                </a:gridCol>
                <a:gridCol w="752475">
                  <a:extLst>
                    <a:ext uri="{9D8B030D-6E8A-4147-A177-3AD203B41FA5}">
                      <a16:colId xmlns:a16="http://schemas.microsoft.com/office/drawing/2014/main" val="1419013372"/>
                    </a:ext>
                  </a:extLst>
                </a:gridCol>
                <a:gridCol w="733433">
                  <a:extLst>
                    <a:ext uri="{9D8B030D-6E8A-4147-A177-3AD203B41FA5}">
                      <a16:colId xmlns:a16="http://schemas.microsoft.com/office/drawing/2014/main" val="2377213983"/>
                    </a:ext>
                  </a:extLst>
                </a:gridCol>
                <a:gridCol w="766753">
                  <a:extLst>
                    <a:ext uri="{9D8B030D-6E8A-4147-A177-3AD203B41FA5}">
                      <a16:colId xmlns:a16="http://schemas.microsoft.com/office/drawing/2014/main" val="2652352064"/>
                    </a:ext>
                  </a:extLst>
                </a:gridCol>
              </a:tblGrid>
              <a:tr h="325184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Turno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7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292" marB="50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Turno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8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292" marB="50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Turno</a:t>
                      </a: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9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50292" marB="50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5974815"/>
                  </a:ext>
                </a:extLst>
              </a:tr>
              <a:tr h="2293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B05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A.1</a:t>
                      </a:r>
                      <a:endParaRPr lang="it-IT" sz="11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D.3</a:t>
                      </a:r>
                      <a:endParaRPr lang="it-IT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C.3</a:t>
                      </a:r>
                      <a:endParaRPr lang="it-I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B05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A.1</a:t>
                      </a:r>
                      <a:endParaRPr lang="it-IT" sz="11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B05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A.3</a:t>
                      </a:r>
                      <a:endParaRPr lang="it-IT" sz="11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70C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B.1</a:t>
                      </a:r>
                      <a:endParaRPr lang="it-IT" sz="11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66435736"/>
                  </a:ext>
                </a:extLst>
              </a:tr>
              <a:tr h="2293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D.1</a:t>
                      </a:r>
                      <a:endParaRPr lang="it-IT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B05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A.2</a:t>
                      </a:r>
                      <a:endParaRPr lang="it-IT" sz="11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B05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A.2</a:t>
                      </a:r>
                      <a:endParaRPr lang="it-IT" sz="11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C.1</a:t>
                      </a:r>
                      <a:endParaRPr lang="it-IT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70C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B.2</a:t>
                      </a:r>
                      <a:endParaRPr lang="it-IT" sz="11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B05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A.1</a:t>
                      </a:r>
                      <a:endParaRPr lang="it-IT" sz="11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74300137"/>
                  </a:ext>
                </a:extLst>
              </a:tr>
              <a:tr h="2293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B05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A.3</a:t>
                      </a:r>
                      <a:endParaRPr lang="it-IT" sz="11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D.2</a:t>
                      </a:r>
                      <a:endParaRPr lang="it-IT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C.2</a:t>
                      </a:r>
                      <a:endParaRPr lang="it-I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B05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A.3</a:t>
                      </a:r>
                      <a:endParaRPr lang="it-IT" sz="11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B05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A.2</a:t>
                      </a:r>
                      <a:endParaRPr lang="it-IT" sz="11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70C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B.3</a:t>
                      </a:r>
                      <a:endParaRPr lang="it-IT" sz="11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24730777"/>
                  </a:ext>
                </a:extLst>
              </a:tr>
              <a:tr h="2293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70C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B.1</a:t>
                      </a:r>
                      <a:endParaRPr lang="it-IT" sz="11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C.3</a:t>
                      </a:r>
                      <a:endParaRPr lang="it-I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70C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B.1</a:t>
                      </a:r>
                      <a:endParaRPr lang="it-IT" sz="11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D.3</a:t>
                      </a:r>
                      <a:endParaRPr lang="it-IT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D.3</a:t>
                      </a:r>
                      <a:endParaRPr lang="it-IT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C.1</a:t>
                      </a:r>
                      <a:endParaRPr lang="it-I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3078594"/>
                  </a:ext>
                </a:extLst>
              </a:tr>
              <a:tr h="2293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C.1</a:t>
                      </a:r>
                      <a:endParaRPr lang="it-I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70C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B.2</a:t>
                      </a:r>
                      <a:endParaRPr lang="it-IT" sz="11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D.1</a:t>
                      </a:r>
                      <a:endParaRPr lang="it-IT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70C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B.2</a:t>
                      </a:r>
                      <a:endParaRPr lang="it-IT" sz="11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C.2</a:t>
                      </a:r>
                      <a:endParaRPr lang="it-IT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D.1</a:t>
                      </a:r>
                      <a:endParaRPr lang="it-IT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96490520"/>
                  </a:ext>
                </a:extLst>
              </a:tr>
              <a:tr h="2293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70C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B.3</a:t>
                      </a:r>
                      <a:endParaRPr lang="it-IT" sz="11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C.2</a:t>
                      </a:r>
                      <a:endParaRPr lang="it-I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70C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B.3</a:t>
                      </a:r>
                      <a:endParaRPr lang="it-IT" sz="11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D.2</a:t>
                      </a:r>
                      <a:endParaRPr lang="it-IT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D.2</a:t>
                      </a:r>
                      <a:endParaRPr lang="it-IT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C.3</a:t>
                      </a:r>
                      <a:endParaRPr lang="it-I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74943818"/>
                  </a:ext>
                </a:extLst>
              </a:tr>
            </a:tbl>
          </a:graphicData>
        </a:graphic>
      </p:graphicFrame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A449C635-34B8-4750-B9F3-CFC44F7B5DA2}"/>
              </a:ext>
            </a:extLst>
          </p:cNvPr>
          <p:cNvSpPr txBox="1"/>
          <p:nvPr/>
        </p:nvSpPr>
        <p:spPr>
          <a:xfrm>
            <a:off x="9391650" y="2971800"/>
            <a:ext cx="239077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/>
              <a:t>12 partecipanti</a:t>
            </a:r>
          </a:p>
          <a:p>
            <a:pPr algn="ctr"/>
            <a:r>
              <a:rPr lang="it-IT" sz="2000" dirty="0"/>
              <a:t>=</a:t>
            </a:r>
          </a:p>
          <a:p>
            <a:pPr algn="ctr"/>
            <a:r>
              <a:rPr lang="it-IT" sz="2000" dirty="0"/>
              <a:t>4 gruppi da 3 </a:t>
            </a:r>
          </a:p>
          <a:p>
            <a:pPr algn="ctr"/>
            <a:r>
              <a:rPr lang="it-IT" sz="2000" dirty="0"/>
              <a:t>=</a:t>
            </a:r>
          </a:p>
          <a:p>
            <a:pPr algn="ctr"/>
            <a:r>
              <a:rPr lang="it-IT" sz="2000" dirty="0"/>
              <a:t>9 turni </a:t>
            </a:r>
          </a:p>
        </p:txBody>
      </p:sp>
    </p:spTree>
    <p:extLst>
      <p:ext uri="{BB962C8B-B14F-4D97-AF65-F5344CB8AC3E}">
        <p14:creationId xmlns:p14="http://schemas.microsoft.com/office/powerpoint/2010/main" val="399489813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47DC16E-643E-4A2E-9D2D-97B721745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490440"/>
          </a:xfrm>
        </p:spPr>
        <p:txBody>
          <a:bodyPr>
            <a:normAutofit fontScale="90000"/>
          </a:bodyPr>
          <a:lstStyle/>
          <a:p>
            <a:r>
              <a:rPr lang="it-IT" dirty="0">
                <a:latin typeface="LetterOMatic!" panose="020B0603050302020204" pitchFamily="34" charset="0"/>
              </a:rPr>
              <a:t>     </a:t>
            </a:r>
            <a:br>
              <a:rPr lang="it-IT" sz="1800" dirty="0">
                <a:latin typeface="LetterOMatic!" panose="020B0603050302020204" pitchFamily="34" charset="0"/>
              </a:rPr>
            </a:br>
            <a:r>
              <a:rPr lang="it-IT" dirty="0">
                <a:latin typeface="LetterOMatic!" panose="020B0603050302020204" pitchFamily="34" charset="0"/>
              </a:rPr>
              <a:t>E se   si trattasse di squadre?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80EEB04-E077-4EBF-AB04-3C71E97D1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F1F9-C564-4417-8622-185B0EE91FAC}" type="slidenum">
              <a:rPr lang="it-IT" smtClean="0"/>
              <a:pPr/>
              <a:t>41</a:t>
            </a:fld>
            <a:endParaRPr lang="it-IT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40068E99-97DC-40A4-8A7F-BAD3FCDD92A7}"/>
              </a:ext>
            </a:extLst>
          </p:cNvPr>
          <p:cNvSpPr txBox="1"/>
          <p:nvPr/>
        </p:nvSpPr>
        <p:spPr>
          <a:xfrm>
            <a:off x="2530141" y="2042861"/>
            <a:ext cx="8574505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Con questo sistema, possiamo trovare soluzioni per situazioni anomale.</a:t>
            </a:r>
          </a:p>
          <a:p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Infatti lo Schiller si può utilizzare </a:t>
            </a:r>
          </a:p>
          <a:p>
            <a:pPr marL="342900" indent="-342900">
              <a:buFontTx/>
              <a:buChar char="-"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con un basso rapporto tra partecipanti/turni e </a:t>
            </a:r>
          </a:p>
          <a:p>
            <a:pPr marL="342900" indent="-342900">
              <a:buFontTx/>
              <a:buChar char="-"/>
            </a:pPr>
            <a:r>
              <a:rPr lang="it-IT" altLang="it-IT" sz="2000" dirty="0">
                <a:solidFill>
                  <a:srgbClr val="202124"/>
                </a:solidFill>
                <a:latin typeface="inherit"/>
              </a:rPr>
              <a:t>se il numero di partecipanti che supera il numero dei turni è un divisore del totale dei componenti</a:t>
            </a:r>
            <a:r>
              <a:rPr lang="it-IT" altLang="it-IT" sz="700" dirty="0"/>
              <a:t> </a:t>
            </a:r>
          </a:p>
          <a:p>
            <a:endParaRPr 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tabLst>
                <a:tab pos="1438275" algn="l"/>
                <a:tab pos="4667250" algn="l"/>
              </a:tabLst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6 turni 	  8 partecipanti (2x4 gruppi)	  9 partecipanti (3x3 gruppi)</a:t>
            </a:r>
          </a:p>
          <a:p>
            <a:pPr>
              <a:tabLst>
                <a:tab pos="1438275" algn="l"/>
                <a:tab pos="4667250" algn="l"/>
              </a:tabLst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8 turni 	10 partecipanti (2x5 gruppi)	12 partecipanti (4x3 gruppi)</a:t>
            </a:r>
          </a:p>
          <a:p>
            <a:pPr>
              <a:tabLst>
                <a:tab pos="1438275" algn="l"/>
                <a:tab pos="4667250" algn="l"/>
              </a:tabLst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9 turni	12 partecipanti (3x4 gruppi)	</a:t>
            </a:r>
          </a:p>
          <a:p>
            <a:pPr>
              <a:tabLst>
                <a:tab pos="1438275" algn="l"/>
                <a:tab pos="4667250" algn="l"/>
              </a:tabLst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10 turni	12 partecipanti (2x6 gruppi)	15 partecipanti (5x3 gruppi) </a:t>
            </a:r>
          </a:p>
          <a:p>
            <a:pPr>
              <a:tabLst>
                <a:tab pos="1438275" algn="l"/>
                <a:tab pos="4667250" algn="l"/>
              </a:tabLst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12 turni	14 partecipanti (2x7 gruppi)	15 partecipanti (3x5 gruppi) </a:t>
            </a:r>
          </a:p>
          <a:p>
            <a:pPr>
              <a:tabLst>
                <a:tab pos="1438275" algn="l"/>
                <a:tab pos="4667250" algn="l"/>
              </a:tabLst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	16 partecipanti (4x4 gruppi)	18 partecipanti (3x6 gruppi)</a:t>
            </a:r>
          </a:p>
          <a:p>
            <a:r>
              <a:rPr lang="en-US" dirty="0"/>
              <a:t> </a:t>
            </a:r>
            <a:endParaRPr lang="it-IT" dirty="0"/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EF0FB054-4A20-4311-B7E3-D7780113D70A}"/>
              </a:ext>
            </a:extLst>
          </p:cNvPr>
          <p:cNvGrpSpPr/>
          <p:nvPr/>
        </p:nvGrpSpPr>
        <p:grpSpPr>
          <a:xfrm>
            <a:off x="3449052" y="609602"/>
            <a:ext cx="1275348" cy="1232734"/>
            <a:chOff x="3541319" y="569496"/>
            <a:chExt cx="1138990" cy="1232734"/>
          </a:xfrm>
        </p:grpSpPr>
        <p:pic>
          <p:nvPicPr>
            <p:cNvPr id="9" name="Elemento grafico 8" descr="Segno di spunta">
              <a:extLst>
                <a:ext uri="{FF2B5EF4-FFF2-40B4-BE49-F238E27FC236}">
                  <a16:creationId xmlns:a16="http://schemas.microsoft.com/office/drawing/2014/main" id="{EC9FC8A0-98DF-474F-92DF-E3E8A4F85C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007519" y="569496"/>
              <a:ext cx="489284" cy="1232734"/>
            </a:xfrm>
            <a:prstGeom prst="rect">
              <a:avLst/>
            </a:prstGeom>
          </p:spPr>
        </p:pic>
        <p:sp>
          <p:nvSpPr>
            <p:cNvPr id="3" name="Rettangolo 2">
              <a:extLst>
                <a:ext uri="{FF2B5EF4-FFF2-40B4-BE49-F238E27FC236}">
                  <a16:creationId xmlns:a16="http://schemas.microsoft.com/office/drawing/2014/main" id="{E169455E-CE4D-45AB-A411-4B21FBAA7E21}"/>
                </a:ext>
              </a:extLst>
            </p:cNvPr>
            <p:cNvSpPr/>
            <p:nvPr/>
          </p:nvSpPr>
          <p:spPr>
            <a:xfrm>
              <a:off x="3541319" y="601578"/>
              <a:ext cx="113899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sz="2800" dirty="0">
                  <a:solidFill>
                    <a:srgbClr val="FF0000"/>
                  </a:solidFill>
                  <a:latin typeface="LetterOMatic!" panose="020B0603050302020204" pitchFamily="34" charset="0"/>
                </a:rPr>
                <a:t>non</a:t>
              </a:r>
              <a:endParaRPr lang="it-IT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135870312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47DC16E-643E-4A2E-9D2D-97B721745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6975" y="624110"/>
            <a:ext cx="9037637" cy="652240"/>
          </a:xfrm>
        </p:spPr>
        <p:txBody>
          <a:bodyPr>
            <a:normAutofit fontScale="90000"/>
          </a:bodyPr>
          <a:lstStyle/>
          <a:p>
            <a:r>
              <a:rPr lang="it-IT" dirty="0">
                <a:latin typeface="LetterOMatic!" panose="020B0603050302020204" pitchFamily="34" charset="0"/>
              </a:rPr>
              <a:t>Lo </a:t>
            </a:r>
            <a:r>
              <a:rPr lang="it-IT" dirty="0" err="1">
                <a:latin typeface="LetterOMatic!" panose="020B0603050302020204" pitchFamily="34" charset="0"/>
              </a:rPr>
              <a:t>schiller</a:t>
            </a:r>
            <a:r>
              <a:rPr lang="it-IT" dirty="0">
                <a:latin typeface="LetterOMatic!" panose="020B0603050302020204" pitchFamily="34" charset="0"/>
              </a:rPr>
              <a:t> per tornei individuali</a:t>
            </a:r>
            <a:br>
              <a:rPr lang="it-IT" dirty="0">
                <a:latin typeface="LetterOMatic!" panose="020B0603050302020204" pitchFamily="34" charset="0"/>
              </a:rPr>
            </a:br>
            <a:endParaRPr lang="it-IT" dirty="0">
              <a:latin typeface="LetterOMatic!" panose="020B0603050302020204" pitchFamily="34" charset="0"/>
            </a:endParaRP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80EEB04-E077-4EBF-AB04-3C71E97D1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F1F9-C564-4417-8622-185B0EE91FAC}" type="slidenum">
              <a:rPr lang="it-IT" smtClean="0"/>
              <a:pPr/>
              <a:t>42</a:t>
            </a:fld>
            <a:endParaRPr lang="it-IT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40068E99-97DC-40A4-8A7F-BAD3FCDD92A7}"/>
              </a:ext>
            </a:extLst>
          </p:cNvPr>
          <p:cNvSpPr txBox="1"/>
          <p:nvPr/>
        </p:nvSpPr>
        <p:spPr>
          <a:xfrm>
            <a:off x="9391650" y="2532647"/>
            <a:ext cx="196465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8 partecipanti</a:t>
            </a:r>
          </a:p>
          <a:p>
            <a:pPr algn="ctr"/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=</a:t>
            </a:r>
          </a:p>
          <a:p>
            <a:pPr algn="ctr"/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4 gruppi</a:t>
            </a:r>
          </a:p>
          <a:p>
            <a:pPr algn="ctr"/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=</a:t>
            </a:r>
          </a:p>
          <a:p>
            <a:pPr algn="ctr"/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6 turni</a:t>
            </a:r>
          </a:p>
        </p:txBody>
      </p:sp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FE937372-72BD-4349-9258-9AA50D2A36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1576456"/>
              </p:ext>
            </p:extLst>
          </p:nvPr>
        </p:nvGraphicFramePr>
        <p:xfrm>
          <a:off x="2830513" y="1899950"/>
          <a:ext cx="5937250" cy="1604010"/>
        </p:xfrm>
        <a:graphic>
          <a:graphicData uri="http://schemas.openxmlformats.org/drawingml/2006/table">
            <a:tbl>
              <a:tblPr firstRow="1" firstCol="1" bandRow="1"/>
              <a:tblGrid>
                <a:gridCol w="741680">
                  <a:extLst>
                    <a:ext uri="{9D8B030D-6E8A-4147-A177-3AD203B41FA5}">
                      <a16:colId xmlns:a16="http://schemas.microsoft.com/office/drawing/2014/main" val="3273418305"/>
                    </a:ext>
                  </a:extLst>
                </a:gridCol>
                <a:gridCol w="741680">
                  <a:extLst>
                    <a:ext uri="{9D8B030D-6E8A-4147-A177-3AD203B41FA5}">
                      <a16:colId xmlns:a16="http://schemas.microsoft.com/office/drawing/2014/main" val="2639993826"/>
                    </a:ext>
                  </a:extLst>
                </a:gridCol>
                <a:gridCol w="742315">
                  <a:extLst>
                    <a:ext uri="{9D8B030D-6E8A-4147-A177-3AD203B41FA5}">
                      <a16:colId xmlns:a16="http://schemas.microsoft.com/office/drawing/2014/main" val="359198117"/>
                    </a:ext>
                  </a:extLst>
                </a:gridCol>
                <a:gridCol w="742315">
                  <a:extLst>
                    <a:ext uri="{9D8B030D-6E8A-4147-A177-3AD203B41FA5}">
                      <a16:colId xmlns:a16="http://schemas.microsoft.com/office/drawing/2014/main" val="1700025507"/>
                    </a:ext>
                  </a:extLst>
                </a:gridCol>
                <a:gridCol w="742315">
                  <a:extLst>
                    <a:ext uri="{9D8B030D-6E8A-4147-A177-3AD203B41FA5}">
                      <a16:colId xmlns:a16="http://schemas.microsoft.com/office/drawing/2014/main" val="451826369"/>
                    </a:ext>
                  </a:extLst>
                </a:gridCol>
                <a:gridCol w="742315">
                  <a:extLst>
                    <a:ext uri="{9D8B030D-6E8A-4147-A177-3AD203B41FA5}">
                      <a16:colId xmlns:a16="http://schemas.microsoft.com/office/drawing/2014/main" val="4202255769"/>
                    </a:ext>
                  </a:extLst>
                </a:gridCol>
                <a:gridCol w="742315">
                  <a:extLst>
                    <a:ext uri="{9D8B030D-6E8A-4147-A177-3AD203B41FA5}">
                      <a16:colId xmlns:a16="http://schemas.microsoft.com/office/drawing/2014/main" val="745070903"/>
                    </a:ext>
                  </a:extLst>
                </a:gridCol>
                <a:gridCol w="742315">
                  <a:extLst>
                    <a:ext uri="{9D8B030D-6E8A-4147-A177-3AD203B41FA5}">
                      <a16:colId xmlns:a16="http://schemas.microsoft.com/office/drawing/2014/main" val="2376242519"/>
                    </a:ext>
                  </a:extLst>
                </a:gridCol>
              </a:tblGrid>
              <a:tr h="275330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Turno</a:t>
                      </a:r>
                      <a:r>
                        <a:rPr lang="en-US" sz="2000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</a:t>
                      </a:r>
                      <a:endParaRPr lang="it-IT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Turno</a:t>
                      </a:r>
                      <a:r>
                        <a:rPr lang="en-US" sz="2000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2</a:t>
                      </a:r>
                      <a:endParaRPr lang="it-IT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Turno</a:t>
                      </a:r>
                      <a:r>
                        <a:rPr lang="en-US" sz="2000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3</a:t>
                      </a:r>
                      <a:endParaRPr lang="it-IT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566849"/>
                  </a:ext>
                </a:extLst>
              </a:tr>
              <a:tr h="2753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B05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A.1</a:t>
                      </a:r>
                      <a:endParaRPr lang="it-IT" sz="20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D.1</a:t>
                      </a:r>
                      <a:endParaRPr lang="it-IT" sz="2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C.1</a:t>
                      </a:r>
                      <a:endParaRPr lang="it-IT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B05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A.1</a:t>
                      </a:r>
                      <a:endParaRPr lang="it-IT" sz="20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B05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A.1</a:t>
                      </a:r>
                      <a:endParaRPr lang="it-IT" sz="20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B.1</a:t>
                      </a:r>
                      <a:endParaRPr lang="it-IT" sz="20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358905"/>
                  </a:ext>
                </a:extLst>
              </a:tr>
              <a:tr h="2753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B05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A.2</a:t>
                      </a:r>
                      <a:endParaRPr lang="it-IT" sz="20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D.2</a:t>
                      </a:r>
                      <a:endParaRPr lang="it-IT" sz="2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C.2</a:t>
                      </a:r>
                      <a:endParaRPr lang="it-IT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B05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A.2</a:t>
                      </a:r>
                      <a:endParaRPr lang="it-IT" sz="20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B05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A.2</a:t>
                      </a:r>
                      <a:endParaRPr lang="it-IT" sz="20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B.2</a:t>
                      </a:r>
                      <a:endParaRPr lang="it-IT" sz="20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57031742"/>
                  </a:ext>
                </a:extLst>
              </a:tr>
              <a:tr h="2753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B.1</a:t>
                      </a:r>
                      <a:endParaRPr lang="it-IT" sz="20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C.1</a:t>
                      </a:r>
                      <a:endParaRPr lang="it-IT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B.1</a:t>
                      </a:r>
                      <a:endParaRPr lang="it-IT" sz="20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D.1</a:t>
                      </a:r>
                      <a:endParaRPr lang="it-IT" sz="2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D.1</a:t>
                      </a:r>
                      <a:endParaRPr lang="it-IT" sz="2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C.1</a:t>
                      </a:r>
                      <a:endParaRPr lang="it-IT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40435378"/>
                  </a:ext>
                </a:extLst>
              </a:tr>
              <a:tr h="2753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B.2</a:t>
                      </a:r>
                      <a:endParaRPr lang="it-IT" sz="20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C.2</a:t>
                      </a:r>
                      <a:endParaRPr lang="it-IT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B.2</a:t>
                      </a:r>
                      <a:endParaRPr lang="it-IT" sz="20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D.2</a:t>
                      </a:r>
                      <a:endParaRPr lang="it-IT" sz="2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D.2</a:t>
                      </a:r>
                      <a:endParaRPr lang="it-IT" sz="2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C.2</a:t>
                      </a:r>
                      <a:endParaRPr lang="it-IT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10914269"/>
                  </a:ext>
                </a:extLst>
              </a:tr>
            </a:tbl>
          </a:graphicData>
        </a:graphic>
      </p:graphicFrame>
      <p:graphicFrame>
        <p:nvGraphicFramePr>
          <p:cNvPr id="8" name="Tabella 7">
            <a:extLst>
              <a:ext uri="{FF2B5EF4-FFF2-40B4-BE49-F238E27FC236}">
                <a16:creationId xmlns:a16="http://schemas.microsoft.com/office/drawing/2014/main" id="{B76AB6AC-99CB-4FDE-A843-E13C40B67D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9017224"/>
              </p:ext>
            </p:extLst>
          </p:nvPr>
        </p:nvGraphicFramePr>
        <p:xfrm>
          <a:off x="2828925" y="3670774"/>
          <a:ext cx="5948363" cy="1604010"/>
        </p:xfrm>
        <a:graphic>
          <a:graphicData uri="http://schemas.openxmlformats.org/drawingml/2006/table">
            <a:tbl>
              <a:tblPr firstRow="1" firstCol="1" bandRow="1"/>
              <a:tblGrid>
                <a:gridCol w="693738">
                  <a:extLst>
                    <a:ext uri="{9D8B030D-6E8A-4147-A177-3AD203B41FA5}">
                      <a16:colId xmlns:a16="http://schemas.microsoft.com/office/drawing/2014/main" val="1616027477"/>
                    </a:ext>
                  </a:extLst>
                </a:gridCol>
                <a:gridCol w="800735">
                  <a:extLst>
                    <a:ext uri="{9D8B030D-6E8A-4147-A177-3AD203B41FA5}">
                      <a16:colId xmlns:a16="http://schemas.microsoft.com/office/drawing/2014/main" val="1908064406"/>
                    </a:ext>
                  </a:extLst>
                </a:gridCol>
                <a:gridCol w="742315">
                  <a:extLst>
                    <a:ext uri="{9D8B030D-6E8A-4147-A177-3AD203B41FA5}">
                      <a16:colId xmlns:a16="http://schemas.microsoft.com/office/drawing/2014/main" val="1022618088"/>
                    </a:ext>
                  </a:extLst>
                </a:gridCol>
                <a:gridCol w="742315">
                  <a:extLst>
                    <a:ext uri="{9D8B030D-6E8A-4147-A177-3AD203B41FA5}">
                      <a16:colId xmlns:a16="http://schemas.microsoft.com/office/drawing/2014/main" val="2458182584"/>
                    </a:ext>
                  </a:extLst>
                </a:gridCol>
                <a:gridCol w="742315">
                  <a:extLst>
                    <a:ext uri="{9D8B030D-6E8A-4147-A177-3AD203B41FA5}">
                      <a16:colId xmlns:a16="http://schemas.microsoft.com/office/drawing/2014/main" val="3291735698"/>
                    </a:ext>
                  </a:extLst>
                </a:gridCol>
                <a:gridCol w="742315">
                  <a:extLst>
                    <a:ext uri="{9D8B030D-6E8A-4147-A177-3AD203B41FA5}">
                      <a16:colId xmlns:a16="http://schemas.microsoft.com/office/drawing/2014/main" val="81437630"/>
                    </a:ext>
                  </a:extLst>
                </a:gridCol>
                <a:gridCol w="742315">
                  <a:extLst>
                    <a:ext uri="{9D8B030D-6E8A-4147-A177-3AD203B41FA5}">
                      <a16:colId xmlns:a16="http://schemas.microsoft.com/office/drawing/2014/main" val="2625135562"/>
                    </a:ext>
                  </a:extLst>
                </a:gridCol>
                <a:gridCol w="742315">
                  <a:extLst>
                    <a:ext uri="{9D8B030D-6E8A-4147-A177-3AD203B41FA5}">
                      <a16:colId xmlns:a16="http://schemas.microsoft.com/office/drawing/2014/main" val="1865014858"/>
                    </a:ext>
                  </a:extLst>
                </a:gridCol>
              </a:tblGrid>
              <a:tr h="275495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Turno</a:t>
                      </a:r>
                      <a:r>
                        <a:rPr lang="en-US" sz="2000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4</a:t>
                      </a:r>
                      <a:endParaRPr lang="it-IT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Turno</a:t>
                      </a:r>
                      <a:r>
                        <a:rPr lang="en-US" sz="2000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5</a:t>
                      </a:r>
                      <a:endParaRPr lang="it-IT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Turno</a:t>
                      </a:r>
                      <a:r>
                        <a:rPr lang="en-US" sz="2000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6</a:t>
                      </a:r>
                      <a:endParaRPr lang="it-IT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5447308"/>
                  </a:ext>
                </a:extLst>
              </a:tr>
              <a:tr h="27549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D.2</a:t>
                      </a:r>
                      <a:endParaRPr lang="it-IT" sz="2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B05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A.1</a:t>
                      </a:r>
                      <a:endParaRPr lang="it-IT" sz="20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B05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A.1</a:t>
                      </a:r>
                      <a:endParaRPr lang="it-IT" sz="20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C.2</a:t>
                      </a:r>
                      <a:endParaRPr lang="it-IT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B.1</a:t>
                      </a:r>
                      <a:endParaRPr lang="it-IT" sz="20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B05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A.2</a:t>
                      </a:r>
                      <a:endParaRPr lang="it-IT" sz="20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5353090"/>
                  </a:ext>
                </a:extLst>
              </a:tr>
              <a:tr h="27549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B05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A.2</a:t>
                      </a:r>
                      <a:endParaRPr lang="it-IT" sz="20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D.1</a:t>
                      </a:r>
                      <a:endParaRPr lang="it-IT" sz="2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C.1</a:t>
                      </a:r>
                      <a:endParaRPr lang="it-IT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B05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A.2</a:t>
                      </a:r>
                      <a:endParaRPr lang="it-IT" sz="20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B05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A.1</a:t>
                      </a:r>
                      <a:endParaRPr lang="it-IT" sz="20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B.2</a:t>
                      </a:r>
                      <a:endParaRPr lang="it-IT" sz="20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69728695"/>
                  </a:ext>
                </a:extLst>
              </a:tr>
              <a:tr h="27549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C.2</a:t>
                      </a:r>
                      <a:endParaRPr lang="it-IT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B.1</a:t>
                      </a:r>
                      <a:endParaRPr lang="it-IT" sz="20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D.2</a:t>
                      </a:r>
                      <a:endParaRPr lang="it-IT" sz="2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B.1</a:t>
                      </a:r>
                      <a:endParaRPr lang="it-IT" sz="20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C.1</a:t>
                      </a:r>
                      <a:endParaRPr lang="it-IT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D.2</a:t>
                      </a:r>
                      <a:endParaRPr lang="it-IT" sz="2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83517645"/>
                  </a:ext>
                </a:extLst>
              </a:tr>
              <a:tr h="27549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B.2</a:t>
                      </a:r>
                      <a:endParaRPr lang="it-IT" sz="20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C.1</a:t>
                      </a:r>
                      <a:endParaRPr lang="it-IT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70C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B.2</a:t>
                      </a:r>
                      <a:endParaRPr lang="it-IT" sz="20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D.1</a:t>
                      </a:r>
                      <a:endParaRPr lang="it-IT" sz="2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0000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D.1</a:t>
                      </a:r>
                      <a:endParaRPr lang="it-IT" sz="2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C.2</a:t>
                      </a:r>
                      <a:endParaRPr lang="it-IT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301612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126482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47DC16E-643E-4A2E-9D2D-97B721745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7901" y="624109"/>
            <a:ext cx="9256712" cy="823691"/>
          </a:xfrm>
        </p:spPr>
        <p:txBody>
          <a:bodyPr>
            <a:normAutofit fontScale="90000"/>
          </a:bodyPr>
          <a:lstStyle/>
          <a:p>
            <a:r>
              <a:rPr lang="it-IT" dirty="0">
                <a:latin typeface="LetterOMatic!" panose="020B0603050302020204" pitchFamily="34" charset="0"/>
              </a:rPr>
              <a:t>Lo </a:t>
            </a:r>
            <a:r>
              <a:rPr lang="it-IT" dirty="0" err="1">
                <a:latin typeface="LetterOMatic!" panose="020B0603050302020204" pitchFamily="34" charset="0"/>
              </a:rPr>
              <a:t>schiller</a:t>
            </a:r>
            <a:r>
              <a:rPr lang="it-IT" dirty="0">
                <a:latin typeface="LetterOMatic!" panose="020B0603050302020204" pitchFamily="34" charset="0"/>
              </a:rPr>
              <a:t> per tornei individuali</a:t>
            </a:r>
            <a:br>
              <a:rPr lang="it-IT" dirty="0">
                <a:latin typeface="LetterOMatic!" panose="020B0603050302020204" pitchFamily="34" charset="0"/>
              </a:rPr>
            </a:br>
            <a:endParaRPr lang="it-IT" dirty="0">
              <a:latin typeface="LetterOMatic!" panose="020B0603050302020204" pitchFamily="34" charset="0"/>
            </a:endParaRP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80EEB04-E077-4EBF-AB04-3C71E97D1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F1F9-C564-4417-8622-185B0EE91FAC}" type="slidenum">
              <a:rPr lang="it-IT" smtClean="0"/>
              <a:pPr/>
              <a:t>43</a:t>
            </a:fld>
            <a:endParaRPr lang="it-IT"/>
          </a:p>
        </p:txBody>
      </p:sp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B6C0FC4B-3771-4C50-9FF2-0CA34F85F5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8576634"/>
              </p:ext>
            </p:extLst>
          </p:nvPr>
        </p:nvGraphicFramePr>
        <p:xfrm>
          <a:off x="2260600" y="2209800"/>
          <a:ext cx="8128000" cy="36214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323616952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462173337"/>
                    </a:ext>
                  </a:extLst>
                </a:gridCol>
              </a:tblGrid>
              <a:tr h="686047">
                <a:tc>
                  <a:txBody>
                    <a:bodyPr/>
                    <a:lstStyle/>
                    <a:p>
                      <a:pPr algn="ctr"/>
                      <a:endParaRPr lang="it-IT" sz="2800" dirty="0">
                        <a:latin typeface="Bodoni MT" panose="020706030806060202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2400" dirty="0">
                        <a:latin typeface="Chinyen" panose="040B0600000000000000" pitchFamily="8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050348"/>
                  </a:ext>
                </a:extLst>
              </a:tr>
              <a:tr h="419347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3764814"/>
                  </a:ext>
                </a:extLst>
              </a:tr>
              <a:tr h="419347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1577803"/>
                  </a:ext>
                </a:extLst>
              </a:tr>
              <a:tr h="419347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6905891"/>
                  </a:ext>
                </a:extLst>
              </a:tr>
              <a:tr h="419347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0620796"/>
                  </a:ext>
                </a:extLst>
              </a:tr>
              <a:tr h="419347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0692346"/>
                  </a:ext>
                </a:extLst>
              </a:tr>
              <a:tr h="419347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0917318"/>
                  </a:ext>
                </a:extLst>
              </a:tr>
              <a:tr h="419347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4331562"/>
                  </a:ext>
                </a:extLst>
              </a:tr>
            </a:tbl>
          </a:graphicData>
        </a:graphic>
      </p:graphicFrame>
      <p:pic>
        <p:nvPicPr>
          <p:cNvPr id="5" name="Immagine 4">
            <a:extLst>
              <a:ext uri="{FF2B5EF4-FFF2-40B4-BE49-F238E27FC236}">
                <a16:creationId xmlns:a16="http://schemas.microsoft.com/office/drawing/2014/main" id="{5310E061-5169-42AC-986A-4B663724E24D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saturation sat="7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907847" y="2231449"/>
            <a:ext cx="623455" cy="623455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E064385B-9A0A-412C-95CD-626FF34BC09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2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0800000">
            <a:off x="8181935" y="2200273"/>
            <a:ext cx="685840" cy="68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88421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DC9A2C6-1832-4468-B6DA-3311B5090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F1F9-C564-4417-8622-185B0EE91FAC}" type="slidenum">
              <a:rPr lang="it-IT" smtClean="0"/>
              <a:pPr/>
              <a:t>44</a:t>
            </a:fld>
            <a:endParaRPr lang="it-IT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B1D2110E-D1BC-4B37-8943-5E2F20E0E604}"/>
              </a:ext>
            </a:extLst>
          </p:cNvPr>
          <p:cNvSpPr txBox="1"/>
          <p:nvPr/>
        </p:nvSpPr>
        <p:spPr>
          <a:xfrm>
            <a:off x="2847975" y="2838450"/>
            <a:ext cx="62103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6000" dirty="0">
                <a:latin typeface="Cracked Johnnie" panose="00000400000000000000" pitchFamily="2" charset="0"/>
              </a:rPr>
              <a:t>FINE</a:t>
            </a:r>
          </a:p>
        </p:txBody>
      </p:sp>
    </p:spTree>
    <p:extLst>
      <p:ext uri="{BB962C8B-B14F-4D97-AF65-F5344CB8AC3E}">
        <p14:creationId xmlns:p14="http://schemas.microsoft.com/office/powerpoint/2010/main" val="2128157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636EDAA-2949-40EC-BA38-8B151D3D0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21611"/>
          </a:xfrm>
        </p:spPr>
        <p:txBody>
          <a:bodyPr>
            <a:normAutofit/>
          </a:bodyPr>
          <a:lstStyle/>
          <a:p>
            <a:r>
              <a:rPr lang="it-IT" sz="2800" dirty="0">
                <a:solidFill>
                  <a:schemeClr val="accent5">
                    <a:lumMod val="75000"/>
                  </a:schemeClr>
                </a:solidFill>
                <a:latin typeface="LetterOMatic!" panose="020B0603050302020204" pitchFamily="34" charset="0"/>
              </a:rPr>
              <a:t>Cosa può succedere</a:t>
            </a:r>
          </a:p>
        </p:txBody>
      </p:sp>
      <p:graphicFrame>
        <p:nvGraphicFramePr>
          <p:cNvPr id="5" name="Segnaposto contenuto 4">
            <a:extLst>
              <a:ext uri="{FF2B5EF4-FFF2-40B4-BE49-F238E27FC236}">
                <a16:creationId xmlns:a16="http://schemas.microsoft.com/office/drawing/2014/main" id="{C705C9FA-6055-4B23-8321-6DDCD2EA6B1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6403890"/>
              </p:ext>
            </p:extLst>
          </p:nvPr>
        </p:nvGraphicFramePr>
        <p:xfrm>
          <a:off x="2468443" y="1733909"/>
          <a:ext cx="8461226" cy="4770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060839F-2098-4261-B044-E25F4ADA3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F1F9-C564-4417-8622-185B0EE91FAC}" type="slidenum">
              <a:rPr lang="it-IT" smtClean="0"/>
              <a:pPr/>
              <a:t>5</a:t>
            </a:fld>
            <a:endParaRPr lang="it-IT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6102D2D5-44B1-463F-AD89-F35299030523}"/>
              </a:ext>
            </a:extLst>
          </p:cNvPr>
          <p:cNvSpPr txBox="1"/>
          <p:nvPr/>
        </p:nvSpPr>
        <p:spPr>
          <a:xfrm>
            <a:off x="2311879" y="1475117"/>
            <a:ext cx="76775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Il numero dei turni prefissato è: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ECA1B063-FE7A-4037-AA12-49441D3B75E9}"/>
              </a:ext>
            </a:extLst>
          </p:cNvPr>
          <p:cNvSpPr txBox="1"/>
          <p:nvPr/>
        </p:nvSpPr>
        <p:spPr>
          <a:xfrm>
            <a:off x="6694098" y="5106838"/>
            <a:ext cx="39508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ma il numero dei partecipanti è inadeguato.</a:t>
            </a:r>
          </a:p>
        </p:txBody>
      </p:sp>
    </p:spTree>
    <p:extLst>
      <p:ext uri="{BB962C8B-B14F-4D97-AF65-F5344CB8AC3E}">
        <p14:creationId xmlns:p14="http://schemas.microsoft.com/office/powerpoint/2010/main" val="36369880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797CE7E-4E85-4B4F-A429-3CE6FE144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61226"/>
          </a:xfrm>
        </p:spPr>
        <p:txBody>
          <a:bodyPr/>
          <a:lstStyle/>
          <a:p>
            <a:r>
              <a:rPr lang="it-IT" dirty="0">
                <a:latin typeface="LetterOMatic!" panose="020B0603050302020204" pitchFamily="34" charset="0"/>
              </a:rPr>
              <a:t>5 turni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03E0CB6-158F-4DFF-9CCF-75A1ABEF80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397479"/>
            <a:ext cx="8915400" cy="4513743"/>
          </a:xfrm>
        </p:spPr>
        <p:txBody>
          <a:bodyPr>
            <a:normAutofit fontScale="77500" lnSpcReduction="20000"/>
          </a:bodyPr>
          <a:lstStyle/>
          <a:p>
            <a:pPr marL="1973263" indent="-1973263">
              <a:buNone/>
            </a:pPr>
            <a:r>
              <a:rPr 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6 partecipanti:	girone all’italiana semplice</a:t>
            </a:r>
          </a:p>
          <a:p>
            <a:pPr marL="1973263" indent="-1973263">
              <a:buNone/>
            </a:pPr>
            <a:r>
              <a:rPr 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5 partecipanti:	accorpare (</a:t>
            </a:r>
            <a:r>
              <a:rPr lang="it-IT" sz="24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RR con 1 riposo per tutti </a:t>
            </a:r>
            <a:r>
              <a:rPr lang="it-IT" sz="2400" i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 il nuovo RTF non lo prevede)</a:t>
            </a:r>
          </a:p>
          <a:p>
            <a:pPr marL="1973263" indent="-1973263">
              <a:buNone/>
            </a:pPr>
            <a:r>
              <a:rPr 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4 partecipanti:	accorpare alla fascia più vicina</a:t>
            </a:r>
          </a:p>
          <a:p>
            <a:pPr marL="1973263" indent="-1973263">
              <a:buNone/>
            </a:pPr>
            <a:r>
              <a:rPr 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3 partecipanti:	accorpare alla fascia più vicina</a:t>
            </a:r>
          </a:p>
          <a:p>
            <a:pPr marL="1973263" indent="-1973263">
              <a:buNone/>
            </a:pPr>
            <a:endParaRPr lang="it-IT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973263" indent="-1973263">
              <a:buNone/>
            </a:pPr>
            <a:r>
              <a:rPr 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7 partecipanti:	convincerne 1 a giocare nella fascia più vicina (= eliminarlo!) </a:t>
            </a:r>
          </a:p>
          <a:p>
            <a:pPr marL="1973263" indent="-1973263">
              <a:buNone/>
            </a:pPr>
            <a:r>
              <a:rPr 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	usare il sistema svizzero</a:t>
            </a:r>
          </a:p>
          <a:p>
            <a:pPr marL="1973263" indent="-1973263">
              <a:buNone/>
            </a:pPr>
            <a:r>
              <a:rPr 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	fare due gironi all’italiana (4 e 3 partecipanti) = 3 turni e a seguire un ulteriore girone con i primi due/ultimi due, tenendo in considerazione l’accoppiamento già giocato (sarebbero tre turni, ma sono solo 2)</a:t>
            </a:r>
          </a:p>
          <a:p>
            <a:pPr marL="1973263" indent="-1973263">
              <a:buNone/>
            </a:pPr>
            <a:r>
              <a:rPr 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8 e + partecipanti:	sistema svizzero</a:t>
            </a:r>
            <a:endParaRPr lang="it-IT" dirty="0"/>
          </a:p>
          <a:p>
            <a:pPr marL="1431925" indent="-1431925">
              <a:buNone/>
            </a:pPr>
            <a:r>
              <a:rPr lang="it-IT" dirty="0"/>
              <a:t>	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753714B-F84B-4A76-8CAA-664D108DE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F1F9-C564-4417-8622-185B0EE91FAC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96396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797CE7E-4E85-4B4F-A429-3CE6FE144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61226"/>
          </a:xfrm>
        </p:spPr>
        <p:txBody>
          <a:bodyPr/>
          <a:lstStyle/>
          <a:p>
            <a:r>
              <a:rPr lang="it-IT" dirty="0">
                <a:latin typeface="LetterOMatic!" panose="020B0603050302020204" pitchFamily="34" charset="0"/>
              </a:rPr>
              <a:t>6 turni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03E0CB6-158F-4DFF-9CCF-75A1ABEF80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397479"/>
            <a:ext cx="8915400" cy="4513743"/>
          </a:xfrm>
        </p:spPr>
        <p:txBody>
          <a:bodyPr>
            <a:normAutofit/>
          </a:bodyPr>
          <a:lstStyle/>
          <a:p>
            <a:pPr marL="1973263" indent="-1973263">
              <a:buNone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6 partecipanti:	girone all’italiana semplice e basta</a:t>
            </a:r>
          </a:p>
          <a:p>
            <a:pPr marL="1973263" indent="-1973263">
              <a:buNone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5 partecipanti:	cercare di portarli a 6 o di farli diventare 4 e accorparli  </a:t>
            </a:r>
          </a:p>
          <a:p>
            <a:pPr marL="1973263" indent="-1973263">
              <a:buNone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4 partecipanti:	accorparli </a:t>
            </a:r>
            <a:r>
              <a:rPr lang="it-IT" sz="20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(doppio girone all’italiana -&gt; non più previsto dal nuovo RTF)</a:t>
            </a:r>
          </a:p>
          <a:p>
            <a:pPr marL="1973263" indent="-1973263">
              <a:buNone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3 partecipanti:	accorpare</a:t>
            </a:r>
          </a:p>
          <a:p>
            <a:pPr marL="1973263" indent="-1973263">
              <a:buNone/>
            </a:pPr>
            <a:endParaRPr 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973263" indent="-1973263">
              <a:buNone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7 partecipanti:	convincere qualcuno a giocare (filler?) in modo da averne 8 o a non giocare così da averne 6</a:t>
            </a:r>
          </a:p>
          <a:p>
            <a:pPr marL="1973263" indent="-1973263">
              <a:buNone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	oppure usare il girone all’italiana eliminando un turno prima del sorteggio</a:t>
            </a:r>
          </a:p>
          <a:p>
            <a:pPr marL="1973263" indent="-1973263">
              <a:buNone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8 e + partecipanti:	sistema svizzero (prestiamo attenzione agli abbinamenti!)</a:t>
            </a:r>
            <a:r>
              <a:rPr lang="it-IT" dirty="0"/>
              <a:t>	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753714B-F84B-4A76-8CAA-664D108DE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F1F9-C564-4417-8622-185B0EE91FAC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73554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797CE7E-4E85-4B4F-A429-3CE6FE144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61226"/>
          </a:xfrm>
        </p:spPr>
        <p:txBody>
          <a:bodyPr/>
          <a:lstStyle/>
          <a:p>
            <a:r>
              <a:rPr lang="it-IT" dirty="0">
                <a:latin typeface="LetterOMatic!" panose="020B0603050302020204" pitchFamily="34" charset="0"/>
              </a:rPr>
              <a:t>6 turni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03E0CB6-158F-4DFF-9CCF-75A1ABEF80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397479"/>
            <a:ext cx="8915400" cy="4513743"/>
          </a:xfrm>
        </p:spPr>
        <p:txBody>
          <a:bodyPr>
            <a:normAutofit/>
          </a:bodyPr>
          <a:lstStyle/>
          <a:p>
            <a:pPr marL="1612900" indent="-1612900">
              <a:buNone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8 partecipanti:	sistema svizzero con 6 turni</a:t>
            </a:r>
          </a:p>
          <a:p>
            <a:pPr marL="1612900" indent="-1612900">
              <a:buNone/>
            </a:pPr>
            <a:endParaRPr 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612900" indent="-1612900">
              <a:buNone/>
            </a:pPr>
            <a:endParaRPr 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612900" indent="-1612900">
              <a:buNone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Vediamo un esempio pratico:</a:t>
            </a:r>
          </a:p>
          <a:p>
            <a:pPr marL="1612900" indent="-1612900">
              <a:buNone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il turno 5 si riesce a fare, il turno 6 no, provare per credere.</a:t>
            </a:r>
          </a:p>
          <a:p>
            <a:pPr marL="1612900" indent="-1612900">
              <a:buNone/>
            </a:pPr>
            <a:endParaRPr 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612900" indent="-1612900">
              <a:buNone/>
            </a:pPr>
            <a:endParaRPr 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753714B-F84B-4A76-8CAA-664D108DE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F1F9-C564-4417-8622-185B0EE91FAC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26035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03E0CB6-158F-4DFF-9CCF-75A1ABEF80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4412" y="466724"/>
            <a:ext cx="8915400" cy="6162675"/>
          </a:xfrm>
        </p:spPr>
        <p:txBody>
          <a:bodyPr>
            <a:normAutofit/>
          </a:bodyPr>
          <a:lstStyle/>
          <a:p>
            <a:pPr marL="1612900" indent="-1612900">
              <a:buNone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Turno 1</a:t>
            </a:r>
          </a:p>
          <a:p>
            <a:pPr marL="1612900" indent="-1612900">
              <a:buNone/>
            </a:pPr>
            <a:endParaRPr lang="it-IT" dirty="0"/>
          </a:p>
          <a:p>
            <a:pPr marL="1612900" indent="-1612900">
              <a:buNone/>
            </a:pPr>
            <a:endParaRPr lang="it-IT" dirty="0"/>
          </a:p>
          <a:p>
            <a:pPr marL="1612900" indent="-1612900">
              <a:buNone/>
            </a:pPr>
            <a:r>
              <a:rPr lang="it-IT" dirty="0"/>
              <a:t>Turno 2</a:t>
            </a:r>
          </a:p>
          <a:p>
            <a:pPr marL="1612900" indent="-1612900">
              <a:buNone/>
            </a:pPr>
            <a:endParaRPr lang="it-IT" sz="800" dirty="0"/>
          </a:p>
          <a:p>
            <a:pPr marL="1612900" indent="-1612900">
              <a:buNone/>
            </a:pPr>
            <a:endParaRPr lang="it-IT" dirty="0"/>
          </a:p>
          <a:p>
            <a:pPr marL="1612900" indent="-1612900">
              <a:buNone/>
            </a:pPr>
            <a:endParaRPr lang="it-IT" dirty="0"/>
          </a:p>
          <a:p>
            <a:pPr marL="1612900" indent="-1612900">
              <a:buNone/>
            </a:pPr>
            <a:r>
              <a:rPr lang="it-IT" dirty="0"/>
              <a:t>Turno 3</a:t>
            </a:r>
          </a:p>
          <a:p>
            <a:pPr marL="1612900" indent="-1612900">
              <a:buNone/>
            </a:pPr>
            <a:endParaRPr lang="it-IT" dirty="0"/>
          </a:p>
          <a:p>
            <a:pPr marL="1612900" indent="-1612900">
              <a:buNone/>
            </a:pPr>
            <a:endParaRPr lang="it-IT" dirty="0"/>
          </a:p>
          <a:p>
            <a:pPr marL="1612900" indent="-1612900">
              <a:buNone/>
            </a:pPr>
            <a:r>
              <a:rPr lang="it-IT" dirty="0"/>
              <a:t>Turno 4</a:t>
            </a:r>
          </a:p>
          <a:p>
            <a:pPr marL="1612900" indent="-1612900">
              <a:buNone/>
            </a:pPr>
            <a:endParaRPr lang="it-IT" dirty="0"/>
          </a:p>
          <a:p>
            <a:pPr marL="1612900" indent="-1612900">
              <a:buNone/>
            </a:pPr>
            <a:endParaRPr lang="it-IT" dirty="0"/>
          </a:p>
          <a:p>
            <a:pPr marL="1612900" indent="-1612900">
              <a:buNone/>
            </a:pPr>
            <a:r>
              <a:rPr lang="it-IT" dirty="0"/>
              <a:t>Turno 5</a:t>
            </a:r>
          </a:p>
          <a:p>
            <a:pPr marL="1612900" indent="-1612900">
              <a:buNone/>
            </a:pPr>
            <a:endParaRPr lang="it-IT" dirty="0"/>
          </a:p>
          <a:p>
            <a:pPr marL="1612900" indent="-1612900">
              <a:buNone/>
            </a:pPr>
            <a:endParaRPr lang="it-IT" dirty="0"/>
          </a:p>
          <a:p>
            <a:pPr marL="1612900" indent="-1612900">
              <a:buNone/>
            </a:pP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753714B-F84B-4A76-8CAA-664D108DE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F1F9-C564-4417-8622-185B0EE91FAC}" type="slidenum">
              <a:rPr lang="it-IT" smtClean="0"/>
              <a:pPr/>
              <a:t>9</a:t>
            </a:fld>
            <a:endParaRPr lang="it-IT"/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CF297CE8-5DCE-441E-8B48-758770D19D3C}"/>
              </a:ext>
            </a:extLst>
          </p:cNvPr>
          <p:cNvGrpSpPr/>
          <p:nvPr/>
        </p:nvGrpSpPr>
        <p:grpSpPr>
          <a:xfrm>
            <a:off x="3509846" y="574727"/>
            <a:ext cx="8208912" cy="6130873"/>
            <a:chOff x="3509846" y="574727"/>
            <a:chExt cx="6797936" cy="5572267"/>
          </a:xfrm>
        </p:grpSpPr>
        <p:pic>
          <p:nvPicPr>
            <p:cNvPr id="2" name="Immagine 1">
              <a:extLst>
                <a:ext uri="{FF2B5EF4-FFF2-40B4-BE49-F238E27FC236}">
                  <a16:creationId xmlns:a16="http://schemas.microsoft.com/office/drawing/2014/main" id="{82752F47-463A-407F-95EB-3B52A3450A1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23699" y="1631284"/>
              <a:ext cx="6784083" cy="1114294"/>
            </a:xfrm>
            <a:prstGeom prst="rect">
              <a:avLst/>
            </a:prstGeom>
          </p:spPr>
        </p:pic>
        <p:pic>
          <p:nvPicPr>
            <p:cNvPr id="8" name="Immagine 7">
              <a:extLst>
                <a:ext uri="{FF2B5EF4-FFF2-40B4-BE49-F238E27FC236}">
                  <a16:creationId xmlns:a16="http://schemas.microsoft.com/office/drawing/2014/main" id="{4A2DA817-DCD9-4FAC-8194-39EE85F61FE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47515" y="574727"/>
              <a:ext cx="6704849" cy="1034649"/>
            </a:xfrm>
            <a:prstGeom prst="rect">
              <a:avLst/>
            </a:prstGeom>
          </p:spPr>
        </p:pic>
        <p:pic>
          <p:nvPicPr>
            <p:cNvPr id="9" name="Immagine 8">
              <a:extLst>
                <a:ext uri="{FF2B5EF4-FFF2-40B4-BE49-F238E27FC236}">
                  <a16:creationId xmlns:a16="http://schemas.microsoft.com/office/drawing/2014/main" id="{B5C509CA-ED79-4921-A3D9-9029833017E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509846" y="2763027"/>
              <a:ext cx="6770228" cy="1095665"/>
            </a:xfrm>
            <a:prstGeom prst="rect">
              <a:avLst/>
            </a:prstGeom>
          </p:spPr>
        </p:pic>
        <p:pic>
          <p:nvPicPr>
            <p:cNvPr id="12" name="Immagine 11">
              <a:extLst>
                <a:ext uri="{FF2B5EF4-FFF2-40B4-BE49-F238E27FC236}">
                  <a16:creationId xmlns:a16="http://schemas.microsoft.com/office/drawing/2014/main" id="{365F2404-D8E9-45AB-9827-A54D62FFC77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18503" y="3857536"/>
              <a:ext cx="6761571" cy="1157810"/>
            </a:xfrm>
            <a:prstGeom prst="rect">
              <a:avLst/>
            </a:prstGeom>
          </p:spPr>
        </p:pic>
        <p:pic>
          <p:nvPicPr>
            <p:cNvPr id="13" name="Immagine 12">
              <a:extLst>
                <a:ext uri="{FF2B5EF4-FFF2-40B4-BE49-F238E27FC236}">
                  <a16:creationId xmlns:a16="http://schemas.microsoft.com/office/drawing/2014/main" id="{B65A0E34-F67A-48D5-8486-BB6CF3ADD61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514174" y="5044263"/>
              <a:ext cx="6779754" cy="110273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27706660"/>
      </p:ext>
    </p:extLst>
  </p:cSld>
  <p:clrMapOvr>
    <a:masterClrMapping/>
  </p:clrMapOvr>
</p:sld>
</file>

<file path=ppt/theme/theme1.xml><?xml version="1.0" encoding="utf-8"?>
<a:theme xmlns:a="http://schemas.openxmlformats.org/drawingml/2006/main" name="Filo">
  <a:themeElements>
    <a:clrScheme name="Filo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Filo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ilo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1810</TotalTime>
  <Words>4665</Words>
  <Application>Microsoft Office PowerPoint</Application>
  <PresentationFormat>Widescreen</PresentationFormat>
  <Paragraphs>1117</Paragraphs>
  <Slides>44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44</vt:i4>
      </vt:variant>
    </vt:vector>
  </HeadingPairs>
  <TitlesOfParts>
    <vt:vector size="59" baseType="lpstr">
      <vt:lpstr>Arial</vt:lpstr>
      <vt:lpstr>Bahnschrift SemiLight</vt:lpstr>
      <vt:lpstr>Bodoni MT</vt:lpstr>
      <vt:lpstr>Calibri</vt:lpstr>
      <vt:lpstr>Candara</vt:lpstr>
      <vt:lpstr>Century Gothic</vt:lpstr>
      <vt:lpstr>Chinyen</vt:lpstr>
      <vt:lpstr>Courier New</vt:lpstr>
      <vt:lpstr>Cracked Johnnie</vt:lpstr>
      <vt:lpstr>inherit</vt:lpstr>
      <vt:lpstr>LetterOMatic!</vt:lpstr>
      <vt:lpstr>Times New Roman</vt:lpstr>
      <vt:lpstr>Verdana</vt:lpstr>
      <vt:lpstr>Wingdings 3</vt:lpstr>
      <vt:lpstr>Filo</vt:lpstr>
      <vt:lpstr>Sistemi di gestione abbinamenti specifici</vt:lpstr>
      <vt:lpstr>Altri sistemi di abbinamento</vt:lpstr>
      <vt:lpstr>Nota bene:</vt:lpstr>
      <vt:lpstr>Altri sistemi di abbinamento</vt:lpstr>
      <vt:lpstr>Cosa può succedere</vt:lpstr>
      <vt:lpstr>5 turni</vt:lpstr>
      <vt:lpstr>6 turni</vt:lpstr>
      <vt:lpstr>6 turni</vt:lpstr>
      <vt:lpstr>Presentazione standard di PowerPoint</vt:lpstr>
      <vt:lpstr>Presentazione standard di PowerPoint</vt:lpstr>
      <vt:lpstr>Presentazione standard di PowerPoint</vt:lpstr>
      <vt:lpstr>Abbinamenti per  </vt:lpstr>
      <vt:lpstr>6 turni</vt:lpstr>
      <vt:lpstr>6 turni</vt:lpstr>
      <vt:lpstr>6 turni e i relativi spareggi</vt:lpstr>
      <vt:lpstr>6 turni e i relativi spareggi</vt:lpstr>
      <vt:lpstr>6 turni e i relativi spareggi</vt:lpstr>
      <vt:lpstr>6 turni e i relativi spareggi</vt:lpstr>
      <vt:lpstr>6 turni e i relativi spareggi</vt:lpstr>
      <vt:lpstr>7 turni</vt:lpstr>
      <vt:lpstr>8 turni</vt:lpstr>
      <vt:lpstr>9 turni</vt:lpstr>
      <vt:lpstr>Eliminazione di un turno</vt:lpstr>
      <vt:lpstr>Eliminazione di un turno</vt:lpstr>
      <vt:lpstr>spareggi tecnici nei tornei misti</vt:lpstr>
      <vt:lpstr>spareggi tecnici nei tornei misti</vt:lpstr>
      <vt:lpstr>spareggi tecnici nei tornei misti</vt:lpstr>
      <vt:lpstr>spareggi tecnici nei tornei misti</vt:lpstr>
      <vt:lpstr>spareggi tecnici nei tornei misti</vt:lpstr>
      <vt:lpstr>spareggi tecnici nei tornei misti</vt:lpstr>
      <vt:lpstr>E se si tratta di squadre?</vt:lpstr>
      <vt:lpstr>E se si tratta di squadre?</vt:lpstr>
      <vt:lpstr>E se si tratta di squadre</vt:lpstr>
      <vt:lpstr>Presentazione standard di PowerPoint</vt:lpstr>
      <vt:lpstr>Presentazione standard di PowerPoint</vt:lpstr>
      <vt:lpstr>E se si tratta di squadre</vt:lpstr>
      <vt:lpstr>E se si tratta di squadre</vt:lpstr>
      <vt:lpstr>E se si tratta di squadre</vt:lpstr>
      <vt:lpstr>E se si tratta di squadre</vt:lpstr>
      <vt:lpstr>E se si tratta di squadre</vt:lpstr>
      <vt:lpstr>      E se   si trattasse di squadre?</vt:lpstr>
      <vt:lpstr>Lo schiller per tornei individuali </vt:lpstr>
      <vt:lpstr>Lo schiller per tornei individuali 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Sistemi di gestione abbinamenti specifici</dc:title>
  <dc:creator>Franca</dc:creator>
  <cp:lastModifiedBy>Franca</cp:lastModifiedBy>
  <cp:revision>102</cp:revision>
  <dcterms:created xsi:type="dcterms:W3CDTF">2022-11-04T14:16:32Z</dcterms:created>
  <dcterms:modified xsi:type="dcterms:W3CDTF">2023-01-10T09:30:28Z</dcterms:modified>
</cp:coreProperties>
</file>