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95" r:id="rId4"/>
    <p:sldId id="294" r:id="rId5"/>
    <p:sldId id="296" r:id="rId6"/>
    <p:sldId id="260" r:id="rId7"/>
    <p:sldId id="261" r:id="rId8"/>
    <p:sldId id="262" r:id="rId9"/>
    <p:sldId id="263" r:id="rId10"/>
    <p:sldId id="297" r:id="rId11"/>
    <p:sldId id="264" r:id="rId12"/>
    <p:sldId id="265" r:id="rId13"/>
    <p:sldId id="307" r:id="rId14"/>
    <p:sldId id="266" r:id="rId15"/>
    <p:sldId id="298" r:id="rId16"/>
    <p:sldId id="268" r:id="rId17"/>
    <p:sldId id="305" r:id="rId18"/>
    <p:sldId id="269" r:id="rId19"/>
    <p:sldId id="270" r:id="rId20"/>
    <p:sldId id="271" r:id="rId21"/>
    <p:sldId id="311" r:id="rId22"/>
    <p:sldId id="272" r:id="rId23"/>
    <p:sldId id="312" r:id="rId24"/>
    <p:sldId id="308" r:id="rId25"/>
    <p:sldId id="273" r:id="rId26"/>
    <p:sldId id="300" r:id="rId27"/>
    <p:sldId id="301" r:id="rId28"/>
    <p:sldId id="299" r:id="rId29"/>
    <p:sldId id="274" r:id="rId30"/>
    <p:sldId id="293" r:id="rId31"/>
    <p:sldId id="309" r:id="rId32"/>
    <p:sldId id="288" r:id="rId33"/>
    <p:sldId id="302" r:id="rId34"/>
    <p:sldId id="276" r:id="rId35"/>
    <p:sldId id="277" r:id="rId36"/>
    <p:sldId id="303" r:id="rId37"/>
    <p:sldId id="278" r:id="rId38"/>
    <p:sldId id="279" r:id="rId39"/>
    <p:sldId id="280" r:id="rId40"/>
    <p:sldId id="304" r:id="rId41"/>
    <p:sldId id="281" r:id="rId42"/>
    <p:sldId id="282" r:id="rId43"/>
    <p:sldId id="284" r:id="rId4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FE9A"/>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212" y="2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E3AD6-B095-401F-A1E1-5A31657BDA9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A44A31D-050A-4DDE-98CD-73B3078935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B44D837-86C6-4A63-93BD-66F08820762F}"/>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D804B407-8BD4-4ED7-970C-B990E8F1085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6E7D788-D058-48EB-BBE3-5C93355FD455}"/>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2513380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0E9C3E-5105-4E2A-891B-73F7BC16E54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B28FE9C-2E88-4044-8A88-B2D09DE7225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92B00D-B5C4-4AF0-AC9D-F0DCF0080C40}"/>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E9B4DFE7-F6DD-48DA-911D-ACA88198D53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861B797-CEF1-4331-820E-182DAFEBEB9E}"/>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426944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697E06EB-7595-4F5E-BAD4-037B2EAD741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6CE5C6F-E804-4570-B29F-21E620BDB2A7}"/>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39F617F-4D35-4ABD-8B72-D20CBE43CA79}"/>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306349B6-33E5-434C-8C6F-98FCFCADCD2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B2FAEA9-52C2-4786-A850-AD2D3A579B6D}"/>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3202021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79657E-C358-4795-B823-2BDD51E5E71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1974F6C-4702-4C60-8794-C42951C599E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B31EAED-E3DD-4E53-AA51-652AA6FAB080}"/>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C5175B4E-D732-47EC-A059-01F6D07065F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2BBAC9-5F8E-433C-B2DF-2E06A0840587}"/>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1468520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4710A4-AD8D-4005-B33C-6D5E14E5C88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78613A1-82B0-47F7-B4DC-98D4CBE558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D7CEDC3-0C62-4632-B924-85C1D461D2F0}"/>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D05FEDEB-2334-4D75-9EB2-B088993B322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EE18D7D-26FE-42EF-A6C7-740210470A67}"/>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3069231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A97E1B-2713-4D5C-AD28-ACC62C551D9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99DB225-7F43-4927-BE71-E1EA6441D22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B8BA0D3-B252-4956-B281-04B79091347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40E5ADE-1A45-4E1E-A615-0F83042553CC}"/>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6" name="Segnaposto piè di pagina 5">
            <a:extLst>
              <a:ext uri="{FF2B5EF4-FFF2-40B4-BE49-F238E27FC236}">
                <a16:creationId xmlns:a16="http://schemas.microsoft.com/office/drawing/2014/main" id="{A3E9B938-3389-442A-A3C3-61BFA2D8F9B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E65CA78-B0F4-4355-99FE-7FFCA09BAC6E}"/>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1121519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54FF19-4636-454D-B13D-71F5A6F6972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CFC8BFC-7457-4B1F-8DB1-15A1FA136C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9217A5F-3C8F-41E3-94FB-6CFFCFC193E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84ACDB2-325E-4EBA-B67B-E193A76501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CCD7CA9-2780-4DB1-8867-CBE70E6AC46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788375A-CD50-4F8E-8C6B-632EE952DF8A}"/>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8" name="Segnaposto piè di pagina 7">
            <a:extLst>
              <a:ext uri="{FF2B5EF4-FFF2-40B4-BE49-F238E27FC236}">
                <a16:creationId xmlns:a16="http://schemas.microsoft.com/office/drawing/2014/main" id="{F08512DD-9F13-4ADC-8602-E65D06CC7A4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1CAA444-0765-4B4B-9DD2-3F27698BDB38}"/>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25410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BF705D-A2AC-4607-916F-55961A298F6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C452C43-5ED1-4CC3-BF29-235455A526D2}"/>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4" name="Segnaposto piè di pagina 3">
            <a:extLst>
              <a:ext uri="{FF2B5EF4-FFF2-40B4-BE49-F238E27FC236}">
                <a16:creationId xmlns:a16="http://schemas.microsoft.com/office/drawing/2014/main" id="{87C5754F-D964-4598-A588-A9D490A7CE0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1DBB414-3871-4E4F-A199-E24276819BC3}"/>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1883192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0DD0DDC-7B2E-44B5-B873-2822E753DF9F}"/>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3" name="Segnaposto piè di pagina 2">
            <a:extLst>
              <a:ext uri="{FF2B5EF4-FFF2-40B4-BE49-F238E27FC236}">
                <a16:creationId xmlns:a16="http://schemas.microsoft.com/office/drawing/2014/main" id="{F4A0FA53-7FFE-4C7F-91A4-1BBE4434430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523CA53-179A-4FE1-9B57-98B8581D542C}"/>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698734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EB9E1F-8669-4267-A00C-5DBDC3480C0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7C5A3A1-9F9D-4B48-B52E-CFF786FF15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A282B8C-C1E5-4A66-8998-859A645B8F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193D1E2-2172-4E66-B89C-7AE6F428CC3A}"/>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6" name="Segnaposto piè di pagina 5">
            <a:extLst>
              <a:ext uri="{FF2B5EF4-FFF2-40B4-BE49-F238E27FC236}">
                <a16:creationId xmlns:a16="http://schemas.microsoft.com/office/drawing/2014/main" id="{05DEFCFE-4CEE-4694-9359-4AF3D620B8A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FD9217F-1B47-4650-AB19-6729D250C70F}"/>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1238977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7E071D-E8DF-42B1-BB17-261D66EB13C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76984A8-865A-4271-B15F-62F125A6A0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2237557D-873F-4C6F-A444-5717F5340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DCA02F9-D0B9-41A8-AD8F-69429DA623F2}"/>
              </a:ext>
            </a:extLst>
          </p:cNvPr>
          <p:cNvSpPr>
            <a:spLocks noGrp="1"/>
          </p:cNvSpPr>
          <p:nvPr>
            <p:ph type="dt" sz="half" idx="10"/>
          </p:nvPr>
        </p:nvSpPr>
        <p:spPr/>
        <p:txBody>
          <a:bodyPr/>
          <a:lstStyle/>
          <a:p>
            <a:fld id="{0FB15154-D11F-484C-8261-75F403B57B5B}" type="datetimeFigureOut">
              <a:rPr lang="it-IT" smtClean="0"/>
              <a:pPr/>
              <a:t>15/01/2026</a:t>
            </a:fld>
            <a:endParaRPr lang="it-IT"/>
          </a:p>
        </p:txBody>
      </p:sp>
      <p:sp>
        <p:nvSpPr>
          <p:cNvPr id="6" name="Segnaposto piè di pagina 5">
            <a:extLst>
              <a:ext uri="{FF2B5EF4-FFF2-40B4-BE49-F238E27FC236}">
                <a16:creationId xmlns:a16="http://schemas.microsoft.com/office/drawing/2014/main" id="{28275C5E-50D1-4993-9347-07B10507E8D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BD1E008-9AB6-469B-9DBF-5E00A8573F11}"/>
              </a:ext>
            </a:extLst>
          </p:cNvPr>
          <p:cNvSpPr>
            <a:spLocks noGrp="1"/>
          </p:cNvSpPr>
          <p:nvPr>
            <p:ph type="sldNum" sz="quarter" idx="12"/>
          </p:nvPr>
        </p:nvSpPr>
        <p:spPr/>
        <p:txBody>
          <a:bodyPr/>
          <a:lstStyle/>
          <a:p>
            <a:fld id="{12E66755-4743-49EE-B5D3-0828982FE904}" type="slidenum">
              <a:rPr lang="it-IT" smtClean="0"/>
              <a:pPr/>
              <a:t>‹N›</a:t>
            </a:fld>
            <a:endParaRPr lang="it-IT"/>
          </a:p>
        </p:txBody>
      </p:sp>
    </p:spTree>
    <p:extLst>
      <p:ext uri="{BB962C8B-B14F-4D97-AF65-F5344CB8AC3E}">
        <p14:creationId xmlns:p14="http://schemas.microsoft.com/office/powerpoint/2010/main" val="3612392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E9A"/>
        </a:solid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064693-4A05-439C-A8A9-5EE69C93DB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0BBA1A0-66D3-4EA7-9B8C-533E9A062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12F5468-8D36-4E01-B464-924A9EE4A3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B15154-D11F-484C-8261-75F403B57B5B}" type="datetimeFigureOut">
              <a:rPr lang="it-IT" smtClean="0"/>
              <a:pPr/>
              <a:t>15/01/2026</a:t>
            </a:fld>
            <a:endParaRPr lang="it-IT"/>
          </a:p>
        </p:txBody>
      </p:sp>
      <p:sp>
        <p:nvSpPr>
          <p:cNvPr id="5" name="Segnaposto piè di pagina 4">
            <a:extLst>
              <a:ext uri="{FF2B5EF4-FFF2-40B4-BE49-F238E27FC236}">
                <a16:creationId xmlns:a16="http://schemas.microsoft.com/office/drawing/2014/main" id="{4FFC562D-4C76-447D-9E90-AFAA07EE9C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16E65052-C621-4C85-A98E-1F31A1FAD3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66755-4743-49EE-B5D3-0828982FE904}" type="slidenum">
              <a:rPr lang="it-IT" smtClean="0"/>
              <a:pPr/>
              <a:t>‹N›</a:t>
            </a:fld>
            <a:endParaRPr lang="it-IT"/>
          </a:p>
        </p:txBody>
      </p:sp>
    </p:spTree>
    <p:extLst>
      <p:ext uri="{BB962C8B-B14F-4D97-AF65-F5344CB8AC3E}">
        <p14:creationId xmlns:p14="http://schemas.microsoft.com/office/powerpoint/2010/main" val="274686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79504E8E-EF11-4752-B506-10730FF50BD3}"/>
              </a:ext>
            </a:extLst>
          </p:cNvPr>
          <p:cNvSpPr txBox="1"/>
          <p:nvPr/>
        </p:nvSpPr>
        <p:spPr>
          <a:xfrm>
            <a:off x="1730327" y="2053883"/>
            <a:ext cx="8370277" cy="830997"/>
          </a:xfrm>
          <a:prstGeom prst="rect">
            <a:avLst/>
          </a:prstGeom>
          <a:noFill/>
        </p:spPr>
        <p:txBody>
          <a:bodyPr wrap="square" rtlCol="0">
            <a:spAutoFit/>
          </a:bodyPr>
          <a:lstStyle/>
          <a:p>
            <a:r>
              <a:rPr lang="it-IT" sz="4800" b="1" dirty="0">
                <a:solidFill>
                  <a:srgbClr val="FF0000"/>
                </a:solidFill>
                <a:latin typeface="Comic Sans MS" panose="030F0702030302020204" pitchFamily="66" charset="0"/>
              </a:rPr>
              <a:t>CAMPIONATI GIOVANILI</a:t>
            </a:r>
          </a:p>
        </p:txBody>
      </p:sp>
      <p:pic>
        <p:nvPicPr>
          <p:cNvPr id="2" name="Immagine 1">
            <a:extLst>
              <a:ext uri="{FF2B5EF4-FFF2-40B4-BE49-F238E27FC236}">
                <a16:creationId xmlns:a16="http://schemas.microsoft.com/office/drawing/2014/main" id="{A5372032-590E-7FF8-850A-87E73FC24BFF}"/>
              </a:ext>
            </a:extLst>
          </p:cNvPr>
          <p:cNvPicPr>
            <a:picLocks noChangeAspect="1"/>
          </p:cNvPicPr>
          <p:nvPr/>
        </p:nvPicPr>
        <p:blipFill>
          <a:blip r:embed="rId2"/>
          <a:stretch>
            <a:fillRect/>
          </a:stretch>
        </p:blipFill>
        <p:spPr>
          <a:xfrm>
            <a:off x="2544772" y="3182090"/>
            <a:ext cx="7102456" cy="493819"/>
          </a:xfrm>
          <a:prstGeom prst="rect">
            <a:avLst/>
          </a:prstGeom>
        </p:spPr>
      </p:pic>
      <p:sp>
        <p:nvSpPr>
          <p:cNvPr id="3" name="CasellaDiTesto 2">
            <a:extLst>
              <a:ext uri="{FF2B5EF4-FFF2-40B4-BE49-F238E27FC236}">
                <a16:creationId xmlns:a16="http://schemas.microsoft.com/office/drawing/2014/main" id="{DC279ED5-C301-0A0F-A647-0A1BA2553760}"/>
              </a:ext>
            </a:extLst>
          </p:cNvPr>
          <p:cNvSpPr txBox="1"/>
          <p:nvPr/>
        </p:nvSpPr>
        <p:spPr>
          <a:xfrm>
            <a:off x="3550722" y="3776578"/>
            <a:ext cx="5902036" cy="584775"/>
          </a:xfrm>
          <a:prstGeom prst="rect">
            <a:avLst/>
          </a:prstGeom>
          <a:noFill/>
        </p:spPr>
        <p:txBody>
          <a:bodyPr wrap="square" rtlCol="0">
            <a:spAutoFit/>
          </a:bodyPr>
          <a:lstStyle/>
          <a:p>
            <a:r>
              <a:rPr lang="it-IT" sz="3200" b="1" dirty="0"/>
              <a:t>In vigore da Novembre 2024</a:t>
            </a:r>
          </a:p>
        </p:txBody>
      </p:sp>
      <p:sp>
        <p:nvSpPr>
          <p:cNvPr id="5" name="CasellaDiTesto 4">
            <a:extLst>
              <a:ext uri="{FF2B5EF4-FFF2-40B4-BE49-F238E27FC236}">
                <a16:creationId xmlns:a16="http://schemas.microsoft.com/office/drawing/2014/main" id="{B8825334-B8DA-36EC-BC0E-6B905819B412}"/>
              </a:ext>
            </a:extLst>
          </p:cNvPr>
          <p:cNvSpPr txBox="1"/>
          <p:nvPr/>
        </p:nvSpPr>
        <p:spPr>
          <a:xfrm>
            <a:off x="9988429" y="6286787"/>
            <a:ext cx="2339439" cy="369332"/>
          </a:xfrm>
          <a:prstGeom prst="rect">
            <a:avLst/>
          </a:prstGeom>
          <a:noFill/>
        </p:spPr>
        <p:txBody>
          <a:bodyPr wrap="square" rtlCol="0">
            <a:spAutoFit/>
          </a:bodyPr>
          <a:lstStyle/>
          <a:p>
            <a:r>
              <a:rPr lang="it-IT" b="1" dirty="0">
                <a:latin typeface="Berlin Sans FB Demi" panose="020E0802020502020306" pitchFamily="34" charset="0"/>
              </a:rPr>
              <a:t>AI Antonella Lay</a:t>
            </a:r>
          </a:p>
        </p:txBody>
      </p:sp>
    </p:spTree>
    <p:extLst>
      <p:ext uri="{BB962C8B-B14F-4D97-AF65-F5344CB8AC3E}">
        <p14:creationId xmlns:p14="http://schemas.microsoft.com/office/powerpoint/2010/main" val="3183992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E3AE99C-028D-4948-81E0-79B3DE5C800A}"/>
              </a:ext>
            </a:extLst>
          </p:cNvPr>
          <p:cNvSpPr txBox="1"/>
          <p:nvPr/>
        </p:nvSpPr>
        <p:spPr>
          <a:xfrm>
            <a:off x="152400" y="0"/>
            <a:ext cx="11887200" cy="6879127"/>
          </a:xfrm>
          <a:prstGeom prst="rect">
            <a:avLst/>
          </a:prstGeom>
          <a:noFill/>
        </p:spPr>
        <p:txBody>
          <a:bodyPr wrap="square">
            <a:spAutoFit/>
          </a:bodyPr>
          <a:lstStyle/>
          <a:p>
            <a:pPr>
              <a:lnSpc>
                <a:spcPct val="200000"/>
              </a:lnSpc>
            </a:pPr>
            <a:r>
              <a:rPr lang="it-IT" sz="3200" b="1" dirty="0">
                <a:solidFill>
                  <a:srgbClr val="00B050"/>
                </a:solidFill>
                <a:latin typeface="Comic Sans MS" panose="030F0702030302020204" pitchFamily="66" charset="0"/>
              </a:rPr>
              <a:t>DUE POSSIBILITA’:</a:t>
            </a:r>
          </a:p>
          <a:p>
            <a:pPr>
              <a:lnSpc>
                <a:spcPct val="200000"/>
              </a:lnSpc>
            </a:pPr>
            <a:r>
              <a:rPr lang="it-IT" sz="2400" dirty="0">
                <a:solidFill>
                  <a:srgbClr val="FF0000"/>
                </a:solidFill>
                <a:latin typeface="Comic Sans MS" panose="030F0702030302020204" pitchFamily="66" charset="0"/>
              </a:rPr>
              <a:t>Tornei a tempo Rapid: </a:t>
            </a:r>
            <a:r>
              <a:rPr lang="it-IT" sz="2400" dirty="0">
                <a:latin typeface="Comic Sans MS" panose="030F0702030302020204" pitchFamily="66" charset="0"/>
              </a:rPr>
              <a:t>devono svolgersi in una sola giornata. Possono svolgersi in due giornate consecutive con richiesta motivata e approvata dal Direttore Nazionale. </a:t>
            </a:r>
          </a:p>
          <a:p>
            <a:pPr>
              <a:lnSpc>
                <a:spcPct val="200000"/>
              </a:lnSpc>
            </a:pPr>
            <a:r>
              <a:rPr lang="it-IT" sz="2400" dirty="0">
                <a:solidFill>
                  <a:srgbClr val="FF0000"/>
                </a:solidFill>
                <a:latin typeface="Comic Sans MS" panose="030F0702030302020204" pitchFamily="66" charset="0"/>
              </a:rPr>
              <a:t>I tornei a tempo Standard </a:t>
            </a:r>
            <a:r>
              <a:rPr lang="it-IT" sz="2400" dirty="0">
                <a:latin typeface="Comic Sans MS" panose="030F0702030302020204" pitchFamily="66" charset="0"/>
              </a:rPr>
              <a:t>devono svolgersi in un periodo massimo di 3 giorni consecutivi, ad eccezione dei tornei giovanili a tempo lungo inseriti in un festival, per i quali il calendario deve prevedere lo svolgimento nello stesso periodo e comunque in un arco di tempo non superiore a 9 giorni, pena la decadenza di validità come gara di qualificazione. </a:t>
            </a:r>
          </a:p>
        </p:txBody>
      </p:sp>
    </p:spTree>
    <p:extLst>
      <p:ext uri="{BB962C8B-B14F-4D97-AF65-F5344CB8AC3E}">
        <p14:creationId xmlns:p14="http://schemas.microsoft.com/office/powerpoint/2010/main" val="2674645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E5530A0-3F88-4974-BFC7-BB889C96BB15}"/>
              </a:ext>
            </a:extLst>
          </p:cNvPr>
          <p:cNvSpPr txBox="1"/>
          <p:nvPr/>
        </p:nvSpPr>
        <p:spPr>
          <a:xfrm>
            <a:off x="289561" y="958670"/>
            <a:ext cx="11653910" cy="5155579"/>
          </a:xfrm>
          <a:prstGeom prst="rect">
            <a:avLst/>
          </a:prstGeom>
          <a:noFill/>
        </p:spPr>
        <p:txBody>
          <a:bodyPr wrap="square">
            <a:spAutoFit/>
          </a:bodyPr>
          <a:lstStyle/>
          <a:p>
            <a:pPr>
              <a:lnSpc>
                <a:spcPct val="200000"/>
              </a:lnSpc>
            </a:pPr>
            <a:r>
              <a:rPr lang="it-IT" sz="2400" dirty="0">
                <a:latin typeface="Comic Sans MS" panose="030F0702030302020204" pitchFamily="66" charset="0"/>
              </a:rPr>
              <a:t>La Finale è costituita dai seguenti tornei, uno Assoluto e uno Femminile: </a:t>
            </a:r>
          </a:p>
          <a:p>
            <a:pPr marL="457200" indent="-457200">
              <a:lnSpc>
                <a:spcPct val="200000"/>
              </a:lnSpc>
              <a:buAutoNum type="alphaLcPeriod"/>
            </a:pPr>
            <a:r>
              <a:rPr lang="it-IT" sz="2400" dirty="0">
                <a:latin typeface="Comic Sans MS" panose="030F0702030302020204" pitchFamily="66" charset="0"/>
              </a:rPr>
              <a:t>Torneo Juniores (fino a 18 anni di età); </a:t>
            </a:r>
          </a:p>
          <a:p>
            <a:pPr marL="457200" indent="-457200">
              <a:lnSpc>
                <a:spcPct val="200000"/>
              </a:lnSpc>
              <a:buAutoNum type="alphaLcPeriod"/>
            </a:pPr>
            <a:r>
              <a:rPr lang="it-IT" sz="2400" dirty="0">
                <a:latin typeface="Comic Sans MS" panose="030F0702030302020204" pitchFamily="66" charset="0"/>
              </a:rPr>
              <a:t>Torneo Allievi (fino a 16 anni di età); </a:t>
            </a:r>
          </a:p>
          <a:p>
            <a:pPr marL="457200" indent="-457200">
              <a:lnSpc>
                <a:spcPct val="200000"/>
              </a:lnSpc>
              <a:buAutoNum type="alphaLcPeriod"/>
            </a:pPr>
            <a:r>
              <a:rPr lang="it-IT" sz="2400" dirty="0">
                <a:latin typeface="Comic Sans MS" panose="030F0702030302020204" pitchFamily="66" charset="0"/>
              </a:rPr>
              <a:t>Torneo Cadetti (fino a 14 anni di età); </a:t>
            </a:r>
          </a:p>
          <a:p>
            <a:pPr marL="457200" indent="-457200">
              <a:lnSpc>
                <a:spcPct val="200000"/>
              </a:lnSpc>
              <a:buAutoNum type="alphaLcPeriod"/>
            </a:pPr>
            <a:r>
              <a:rPr lang="it-IT" sz="2400" dirty="0">
                <a:latin typeface="Comic Sans MS" panose="030F0702030302020204" pitchFamily="66" charset="0"/>
              </a:rPr>
              <a:t>Torneo Giovanissimi (fino a 12 anni di età); </a:t>
            </a:r>
          </a:p>
          <a:p>
            <a:pPr marL="457200" indent="-457200">
              <a:lnSpc>
                <a:spcPct val="200000"/>
              </a:lnSpc>
              <a:buAutoNum type="alphaLcPeriod"/>
            </a:pPr>
            <a:r>
              <a:rPr lang="it-IT" sz="2400" dirty="0">
                <a:latin typeface="Comic Sans MS" panose="030F0702030302020204" pitchFamily="66" charset="0"/>
              </a:rPr>
              <a:t>Torneo Pulcini (fino a 10 anni di età); </a:t>
            </a:r>
          </a:p>
          <a:p>
            <a:pPr marL="457200" indent="-457200">
              <a:lnSpc>
                <a:spcPct val="200000"/>
              </a:lnSpc>
              <a:buAutoNum type="alphaLcPeriod"/>
            </a:pPr>
            <a:r>
              <a:rPr lang="it-IT" sz="2400" dirty="0">
                <a:latin typeface="Comic Sans MS" panose="030F0702030302020204" pitchFamily="66" charset="0"/>
              </a:rPr>
              <a:t>Torneo Piccoli Alfieri (fino a 8 anni d’età). </a:t>
            </a:r>
          </a:p>
        </p:txBody>
      </p:sp>
      <p:sp>
        <p:nvSpPr>
          <p:cNvPr id="5" name="CasellaDiTesto 4">
            <a:extLst>
              <a:ext uri="{FF2B5EF4-FFF2-40B4-BE49-F238E27FC236}">
                <a16:creationId xmlns:a16="http://schemas.microsoft.com/office/drawing/2014/main" id="{5D60BB94-59A1-4DD9-9C77-964F643629E0}"/>
              </a:ext>
            </a:extLst>
          </p:cNvPr>
          <p:cNvSpPr txBox="1"/>
          <p:nvPr/>
        </p:nvSpPr>
        <p:spPr>
          <a:xfrm>
            <a:off x="4065564" y="202153"/>
            <a:ext cx="3690424" cy="584775"/>
          </a:xfrm>
          <a:prstGeom prst="rect">
            <a:avLst/>
          </a:prstGeom>
          <a:noFill/>
        </p:spPr>
        <p:txBody>
          <a:bodyPr wrap="square" rtlCol="0">
            <a:spAutoFit/>
          </a:bodyPr>
          <a:lstStyle/>
          <a:p>
            <a:r>
              <a:rPr lang="it-IT" sz="3200" b="1" dirty="0">
                <a:solidFill>
                  <a:srgbClr val="FF0000"/>
                </a:solidFill>
                <a:latin typeface="Comic Sans MS" panose="030F0702030302020204" pitchFamily="66" charset="0"/>
              </a:rPr>
              <a:t>FASI: </a:t>
            </a:r>
            <a:r>
              <a:rPr lang="it-IT" sz="3200" dirty="0">
                <a:solidFill>
                  <a:srgbClr val="00B050"/>
                </a:solidFill>
                <a:latin typeface="Comic Sans MS" panose="030F0702030302020204" pitchFamily="66" charset="0"/>
              </a:rPr>
              <a:t> </a:t>
            </a:r>
            <a:r>
              <a:rPr lang="it-IT" sz="3200" dirty="0">
                <a:solidFill>
                  <a:srgbClr val="FF0000"/>
                </a:solidFill>
                <a:latin typeface="Comic Sans MS" panose="030F0702030302020204" pitchFamily="66" charset="0"/>
              </a:rPr>
              <a:t>La finale</a:t>
            </a:r>
            <a:endParaRPr lang="it-IT" sz="3200" b="1"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35591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FFDB1B7-9086-43AC-89FB-D006DEF73B2F}"/>
              </a:ext>
            </a:extLst>
          </p:cNvPr>
          <p:cNvSpPr txBox="1"/>
          <p:nvPr/>
        </p:nvSpPr>
        <p:spPr>
          <a:xfrm>
            <a:off x="3949504" y="230332"/>
            <a:ext cx="3323492"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AMMISSIONI </a:t>
            </a:r>
          </a:p>
        </p:txBody>
      </p:sp>
      <p:sp>
        <p:nvSpPr>
          <p:cNvPr id="4" name="CasellaDiTesto 3">
            <a:extLst>
              <a:ext uri="{FF2B5EF4-FFF2-40B4-BE49-F238E27FC236}">
                <a16:creationId xmlns:a16="http://schemas.microsoft.com/office/drawing/2014/main" id="{9E76EB49-084A-480B-9BD5-E49155B8F636}"/>
              </a:ext>
            </a:extLst>
          </p:cNvPr>
          <p:cNvSpPr txBox="1"/>
          <p:nvPr/>
        </p:nvSpPr>
        <p:spPr>
          <a:xfrm>
            <a:off x="215705" y="1013070"/>
            <a:ext cx="11760590" cy="5262979"/>
          </a:xfrm>
          <a:prstGeom prst="rect">
            <a:avLst/>
          </a:prstGeom>
          <a:noFill/>
        </p:spPr>
        <p:txBody>
          <a:bodyPr wrap="square">
            <a:spAutoFit/>
          </a:bodyPr>
          <a:lstStyle/>
          <a:p>
            <a:pPr>
              <a:lnSpc>
                <a:spcPct val="200000"/>
              </a:lnSpc>
            </a:pPr>
            <a:r>
              <a:rPr lang="it-IT" sz="2400" dirty="0">
                <a:latin typeface="Comic Sans MS" panose="030F0702030302020204" pitchFamily="66" charset="0"/>
              </a:rPr>
              <a:t>Tutti i giovani di cittadinanza italiana che rientrano nelle fasce d’età previste.  </a:t>
            </a:r>
          </a:p>
          <a:p>
            <a:pPr>
              <a:lnSpc>
                <a:spcPct val="200000"/>
              </a:lnSpc>
            </a:pPr>
            <a:r>
              <a:rPr lang="it-IT" sz="2400" dirty="0">
                <a:latin typeface="Comic Sans MS" panose="030F0702030302020204" pitchFamily="66" charset="0"/>
              </a:rPr>
              <a:t>Regolarmente tesserati alla FSI per la Società di appartenenza. </a:t>
            </a:r>
          </a:p>
          <a:p>
            <a:pPr>
              <a:lnSpc>
                <a:spcPct val="200000"/>
              </a:lnSpc>
            </a:pPr>
            <a:r>
              <a:rPr lang="it-IT" sz="2400" b="1" dirty="0">
                <a:solidFill>
                  <a:srgbClr val="00B050"/>
                </a:solidFill>
                <a:latin typeface="Comic Sans MS" panose="030F0702030302020204" pitchFamily="66" charset="0"/>
              </a:rPr>
              <a:t>ATTENZIONE</a:t>
            </a:r>
            <a:r>
              <a:rPr lang="it-IT" sz="2400" dirty="0">
                <a:latin typeface="Comic Sans MS" panose="030F0702030302020204" pitchFamily="66" charset="0"/>
              </a:rPr>
              <a:t>: assicuratevi che sia davvero così:</a:t>
            </a:r>
          </a:p>
          <a:p>
            <a:r>
              <a:rPr lang="it-IT" sz="2400" b="1" dirty="0"/>
              <a:t>Art. 19 - Validità del tesseramento federale</a:t>
            </a:r>
          </a:p>
          <a:p>
            <a:pPr marL="457200" indent="-457200">
              <a:buAutoNum type="arabicPeriod"/>
            </a:pPr>
            <a:r>
              <a:rPr lang="it-IT" sz="2400" b="1" dirty="0"/>
              <a:t>Il tesseramento ha validità dalla data di ricezione della richiesta da parte delle Segreteria fino al successivo 31 dicembre.</a:t>
            </a:r>
          </a:p>
          <a:p>
            <a:pPr marL="457200" indent="-457200">
              <a:buAutoNum type="arabicPeriod"/>
            </a:pPr>
            <a:r>
              <a:rPr lang="it-IT" sz="2400" b="1" dirty="0"/>
              <a:t>La richiesta di tesseramento può essere avanzata in qualsiasi momento dell'anno.</a:t>
            </a:r>
          </a:p>
          <a:p>
            <a:pPr marL="457200" indent="-457200">
              <a:buAutoNum type="arabicPeriod"/>
            </a:pPr>
            <a:endParaRPr lang="it-IT" sz="2400" dirty="0"/>
          </a:p>
          <a:p>
            <a:pPr marL="457200" indent="-457200">
              <a:buAutoNum type="arabicPeriod"/>
            </a:pPr>
            <a:endParaRPr lang="it-IT" sz="2400" dirty="0"/>
          </a:p>
          <a:p>
            <a:r>
              <a:rPr lang="it-IT" sz="2400" dirty="0">
                <a:latin typeface="Comic Sans MS" panose="030F0702030302020204" pitchFamily="66" charset="0"/>
              </a:rPr>
              <a:t>Si intende regione e provincia del giocatore quella relativa alla Società di appartenenza. </a:t>
            </a:r>
          </a:p>
        </p:txBody>
      </p:sp>
    </p:spTree>
    <p:extLst>
      <p:ext uri="{BB962C8B-B14F-4D97-AF65-F5344CB8AC3E}">
        <p14:creationId xmlns:p14="http://schemas.microsoft.com/office/powerpoint/2010/main" val="2329487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23511" y="690416"/>
            <a:ext cx="11396311" cy="2677656"/>
          </a:xfrm>
          <a:prstGeom prst="rect">
            <a:avLst/>
          </a:prstGeom>
        </p:spPr>
        <p:txBody>
          <a:bodyPr wrap="square">
            <a:spAutoFit/>
          </a:bodyPr>
          <a:lstStyle/>
          <a:p>
            <a:r>
              <a:rPr lang="it-IT" sz="3200" b="1" dirty="0">
                <a:solidFill>
                  <a:srgbClr val="FF0000"/>
                </a:solidFill>
                <a:latin typeface="Comic Sans MS" pitchFamily="66" charset="0"/>
              </a:rPr>
              <a:t>Tesseramento.</a:t>
            </a:r>
          </a:p>
          <a:p>
            <a:endParaRPr lang="it-IT" sz="2800" dirty="0"/>
          </a:p>
          <a:p>
            <a:pPr>
              <a:lnSpc>
                <a:spcPct val="150000"/>
              </a:lnSpc>
            </a:pPr>
            <a:r>
              <a:rPr lang="it-IT" sz="2400" dirty="0">
                <a:latin typeface="Comic Sans MS" pitchFamily="66" charset="0"/>
              </a:rPr>
              <a:t>Il tesseramento potrà essere riscontrato online sul database federale o in sala gara con la presentazione del modulo MJUN e copia del bonifico effettuato dall’associazione di appartenenza.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72419FE-11EA-4B0E-BC25-CF88CF5B479F}"/>
              </a:ext>
            </a:extLst>
          </p:cNvPr>
          <p:cNvSpPr txBox="1"/>
          <p:nvPr/>
        </p:nvSpPr>
        <p:spPr>
          <a:xfrm>
            <a:off x="193430" y="0"/>
            <a:ext cx="11890718" cy="5898218"/>
          </a:xfrm>
          <a:prstGeom prst="rect">
            <a:avLst/>
          </a:prstGeom>
          <a:noFill/>
        </p:spPr>
        <p:txBody>
          <a:bodyPr wrap="square">
            <a:spAutoFit/>
          </a:bodyPr>
          <a:lstStyle/>
          <a:p>
            <a:pPr>
              <a:lnSpc>
                <a:spcPct val="200000"/>
              </a:lnSpc>
            </a:pPr>
            <a:r>
              <a:rPr lang="it-IT" sz="2400" dirty="0">
                <a:solidFill>
                  <a:srgbClr val="00B050"/>
                </a:solidFill>
                <a:latin typeface="Comic Sans MS" panose="030F0702030302020204" pitchFamily="66" charset="0"/>
              </a:rPr>
              <a:t>La FSI ammette inoltre i giovani di cittadinanza straniera, che si trovino nelle condizioni</a:t>
            </a:r>
          </a:p>
          <a:p>
            <a:pPr>
              <a:lnSpc>
                <a:spcPct val="200000"/>
              </a:lnSpc>
            </a:pPr>
            <a:r>
              <a:rPr lang="it-IT" sz="2400" dirty="0">
                <a:solidFill>
                  <a:srgbClr val="00B050"/>
                </a:solidFill>
                <a:latin typeface="Comic Sans MS" panose="030F0702030302020204" pitchFamily="66" charset="0"/>
              </a:rPr>
              <a:t>Indicate dall'art. 5.5.4.</a:t>
            </a:r>
            <a:endParaRPr lang="it-IT" sz="2400" dirty="0">
              <a:solidFill>
                <a:srgbClr val="FF0000"/>
              </a:solidFill>
            </a:endParaRPr>
          </a:p>
          <a:p>
            <a:pPr marL="4763" indent="-4763">
              <a:lnSpc>
                <a:spcPct val="200000"/>
              </a:lnSpc>
            </a:pPr>
            <a:r>
              <a:rPr lang="it-IT" sz="2400" dirty="0">
                <a:solidFill>
                  <a:srgbClr val="FF0000"/>
                </a:solidFill>
              </a:rPr>
              <a:t>Ai fini dello svolgimento della Finale, sarà considerato scacchista italiano il giocatore straniero in regola con il tesseramento FSI e con certificato di frequenza a un’istituzione pubblica o privata per l’anno equivalente alla stagione sportiva del CIG in corso.</a:t>
            </a:r>
          </a:p>
          <a:p>
            <a:pPr marL="457200" indent="-457200">
              <a:lnSpc>
                <a:spcPct val="200000"/>
              </a:lnSpc>
            </a:pPr>
            <a:r>
              <a:rPr lang="it-IT" sz="2400" dirty="0">
                <a:solidFill>
                  <a:srgbClr val="FF0000"/>
                </a:solidFill>
              </a:rPr>
              <a:t>Se il giocatore è già in possesso di FIN (ID della FIDE) deve inoltre risultare appartenente all’Italia per la FIDE stessa.</a:t>
            </a:r>
            <a:endParaRPr lang="it-IT" sz="2400" strike="sngStrike" dirty="0">
              <a:solidFill>
                <a:srgbClr val="FF0000"/>
              </a:solidFill>
            </a:endParaRPr>
          </a:p>
        </p:txBody>
      </p:sp>
    </p:spTree>
    <p:extLst>
      <p:ext uri="{BB962C8B-B14F-4D97-AF65-F5344CB8AC3E}">
        <p14:creationId xmlns:p14="http://schemas.microsoft.com/office/powerpoint/2010/main" val="1807554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72419FE-11EA-4B0E-BC25-CF88CF5B479F}"/>
              </a:ext>
            </a:extLst>
          </p:cNvPr>
          <p:cNvSpPr txBox="1"/>
          <p:nvPr/>
        </p:nvSpPr>
        <p:spPr>
          <a:xfrm>
            <a:off x="301282" y="301658"/>
            <a:ext cx="11890718" cy="5053691"/>
          </a:xfrm>
          <a:prstGeom prst="rect">
            <a:avLst/>
          </a:prstGeom>
          <a:noFill/>
        </p:spPr>
        <p:txBody>
          <a:bodyPr wrap="square">
            <a:spAutoFit/>
          </a:bodyPr>
          <a:lstStyle/>
          <a:p>
            <a:pPr>
              <a:lnSpc>
                <a:spcPct val="200000"/>
              </a:lnSpc>
            </a:pPr>
            <a:r>
              <a:rPr lang="it-IT" sz="2800" dirty="0">
                <a:solidFill>
                  <a:srgbClr val="00B050"/>
                </a:solidFill>
                <a:latin typeface="Comic Sans MS" panose="030F0702030302020204" pitchFamily="66" charset="0"/>
              </a:rPr>
              <a:t>Riassumendo devono essere:</a:t>
            </a:r>
          </a:p>
          <a:p>
            <a:pPr>
              <a:lnSpc>
                <a:spcPct val="200000"/>
              </a:lnSpc>
            </a:pPr>
            <a:endParaRPr lang="it-IT" sz="2000" dirty="0">
              <a:solidFill>
                <a:srgbClr val="00B050"/>
              </a:solidFill>
              <a:latin typeface="Comic Sans MS" panose="030F0702030302020204" pitchFamily="66" charset="0"/>
            </a:endParaRPr>
          </a:p>
          <a:p>
            <a:pPr marL="457200" indent="-457200">
              <a:lnSpc>
                <a:spcPct val="200000"/>
              </a:lnSpc>
              <a:buAutoNum type="arabicParenR"/>
            </a:pPr>
            <a:r>
              <a:rPr lang="it-IT" sz="2400" dirty="0">
                <a:solidFill>
                  <a:srgbClr val="FF0000"/>
                </a:solidFill>
              </a:rPr>
              <a:t>tesserati alla FSI per l’anno in corso;</a:t>
            </a:r>
          </a:p>
          <a:p>
            <a:pPr marL="457200" indent="-457200">
              <a:lnSpc>
                <a:spcPct val="200000"/>
              </a:lnSpc>
              <a:buAutoNum type="arabicParenR"/>
            </a:pPr>
            <a:r>
              <a:rPr lang="it-IT" sz="2400" dirty="0">
                <a:solidFill>
                  <a:srgbClr val="FF0000"/>
                </a:solidFill>
              </a:rPr>
              <a:t>certificato di frequenza scolastica italiana pubblica o privata per l’anno scolastico della stagione CIG in corso</a:t>
            </a:r>
          </a:p>
          <a:p>
            <a:pPr marL="457200" indent="-457200">
              <a:lnSpc>
                <a:spcPct val="200000"/>
              </a:lnSpc>
              <a:buAutoNum type="arabicParenR"/>
            </a:pPr>
            <a:r>
              <a:rPr lang="it-IT" sz="2400" dirty="0">
                <a:solidFill>
                  <a:srgbClr val="FF0000"/>
                </a:solidFill>
              </a:rPr>
              <a:t>devono per la FIDE essere appartenenti all’Italia (se hanno ID FIDE).</a:t>
            </a:r>
            <a:br>
              <a:rPr lang="it-IT" sz="2000" dirty="0">
                <a:solidFill>
                  <a:srgbClr val="FF0000"/>
                </a:solidFill>
              </a:rPr>
            </a:br>
            <a:endParaRPr lang="it-IT" sz="2000" dirty="0">
              <a:solidFill>
                <a:srgbClr val="FF0000"/>
              </a:solidFill>
            </a:endParaRPr>
          </a:p>
        </p:txBody>
      </p:sp>
    </p:spTree>
    <p:extLst>
      <p:ext uri="{BB962C8B-B14F-4D97-AF65-F5344CB8AC3E}">
        <p14:creationId xmlns:p14="http://schemas.microsoft.com/office/powerpoint/2010/main" val="979889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DD16B777-CFE1-4A07-8C22-9C42668FCCDD}"/>
              </a:ext>
            </a:extLst>
          </p:cNvPr>
          <p:cNvSpPr txBox="1"/>
          <p:nvPr/>
        </p:nvSpPr>
        <p:spPr>
          <a:xfrm>
            <a:off x="3792186" y="253218"/>
            <a:ext cx="4839286" cy="523220"/>
          </a:xfrm>
          <a:prstGeom prst="rect">
            <a:avLst/>
          </a:prstGeom>
          <a:noFill/>
        </p:spPr>
        <p:txBody>
          <a:bodyPr wrap="square" rtlCol="0">
            <a:spAutoFit/>
          </a:bodyPr>
          <a:lstStyle/>
          <a:p>
            <a:r>
              <a:rPr lang="it-IT" sz="2800" b="1" dirty="0">
                <a:solidFill>
                  <a:srgbClr val="FF0000"/>
                </a:solidFill>
                <a:latin typeface="Comic Sans MS" panose="030F0702030302020204" pitchFamily="66" charset="0"/>
              </a:rPr>
              <a:t>TEMPO DI RIFLESSIONE</a:t>
            </a:r>
          </a:p>
        </p:txBody>
      </p:sp>
      <p:sp>
        <p:nvSpPr>
          <p:cNvPr id="5" name="CasellaDiTesto 4">
            <a:extLst>
              <a:ext uri="{FF2B5EF4-FFF2-40B4-BE49-F238E27FC236}">
                <a16:creationId xmlns:a16="http://schemas.microsoft.com/office/drawing/2014/main" id="{EB6C9202-1A30-4909-9F0F-73F42E9AEB2F}"/>
              </a:ext>
            </a:extLst>
          </p:cNvPr>
          <p:cNvSpPr txBox="1"/>
          <p:nvPr/>
        </p:nvSpPr>
        <p:spPr>
          <a:xfrm>
            <a:off x="177707" y="1304339"/>
            <a:ext cx="11648049" cy="4524315"/>
          </a:xfrm>
          <a:prstGeom prst="rect">
            <a:avLst/>
          </a:prstGeom>
          <a:noFill/>
        </p:spPr>
        <p:txBody>
          <a:bodyPr wrap="square">
            <a:spAutoFit/>
          </a:bodyPr>
          <a:lstStyle/>
          <a:p>
            <a:pPr algn="ctr">
              <a:lnSpc>
                <a:spcPct val="200000"/>
              </a:lnSpc>
            </a:pPr>
            <a:r>
              <a:rPr lang="it-IT" sz="2400" b="1" dirty="0">
                <a:solidFill>
                  <a:srgbClr val="FF0000"/>
                </a:solidFill>
                <a:latin typeface="Comic Sans MS" panose="030F0702030302020204" pitchFamily="66" charset="0"/>
              </a:rPr>
              <a:t>Fasi di qualificazione</a:t>
            </a:r>
            <a:r>
              <a:rPr lang="it-IT" sz="2400" dirty="0">
                <a:latin typeface="Comic Sans MS" panose="030F0702030302020204" pitchFamily="66" charset="0"/>
              </a:rPr>
              <a:t>:</a:t>
            </a:r>
            <a:endParaRPr lang="it-IT" sz="2400" b="1" dirty="0">
              <a:latin typeface="Comic Sans MS" panose="030F0702030302020204" pitchFamily="66" charset="0"/>
            </a:endParaRPr>
          </a:p>
          <a:p>
            <a:pPr>
              <a:lnSpc>
                <a:spcPct val="200000"/>
              </a:lnSpc>
            </a:pPr>
            <a:r>
              <a:rPr lang="it-IT" sz="2400" b="1" dirty="0">
                <a:solidFill>
                  <a:srgbClr val="00B050"/>
                </a:solidFill>
                <a:latin typeface="Comic Sans MS" panose="030F0702030302020204" pitchFamily="66" charset="0"/>
              </a:rPr>
              <a:t>Tornei con tempo minimo 30’</a:t>
            </a:r>
            <a:r>
              <a:rPr lang="it-IT" sz="2400" dirty="0">
                <a:latin typeface="Comic Sans MS" panose="030F0702030302020204" pitchFamily="66" charset="0"/>
              </a:rPr>
              <a:t>, o tempo equivalente: variazioni </a:t>
            </a:r>
            <a:r>
              <a:rPr lang="it-IT" sz="2400" dirty="0" err="1">
                <a:latin typeface="Comic Sans MS" panose="030F0702030302020204" pitchFamily="66" charset="0"/>
              </a:rPr>
              <a:t>Elo</a:t>
            </a:r>
            <a:r>
              <a:rPr lang="it-IT" sz="2400" dirty="0">
                <a:latin typeface="Comic Sans MS" panose="030F0702030302020204" pitchFamily="66" charset="0"/>
              </a:rPr>
              <a:t> Rapid FIDE.</a:t>
            </a:r>
          </a:p>
          <a:p>
            <a:pPr>
              <a:lnSpc>
                <a:spcPct val="200000"/>
              </a:lnSpc>
            </a:pPr>
            <a:endParaRPr lang="it-IT" sz="2400" b="1" dirty="0">
              <a:solidFill>
                <a:srgbClr val="00B050"/>
              </a:solidFill>
              <a:latin typeface="Comic Sans MS" panose="030F0702030302020204" pitchFamily="66" charset="0"/>
            </a:endParaRPr>
          </a:p>
          <a:p>
            <a:pPr>
              <a:lnSpc>
                <a:spcPct val="200000"/>
              </a:lnSpc>
            </a:pPr>
            <a:r>
              <a:rPr lang="it-IT" sz="2400" b="1" dirty="0">
                <a:solidFill>
                  <a:srgbClr val="00B050"/>
                </a:solidFill>
                <a:latin typeface="Comic Sans MS" panose="030F0702030302020204" pitchFamily="66" charset="0"/>
              </a:rPr>
              <a:t>Tornei da 60’</a:t>
            </a:r>
            <a:r>
              <a:rPr lang="it-IT" sz="2400" dirty="0">
                <a:latin typeface="Comic Sans MS" panose="030F0702030302020204" pitchFamily="66" charset="0"/>
              </a:rPr>
              <a:t> in su (o tempo equivalente): variazioni </a:t>
            </a:r>
            <a:r>
              <a:rPr lang="it-IT" sz="2400" dirty="0" err="1">
                <a:latin typeface="Comic Sans MS" panose="030F0702030302020204" pitchFamily="66" charset="0"/>
              </a:rPr>
              <a:t>Elo</a:t>
            </a:r>
            <a:r>
              <a:rPr lang="it-IT" sz="2400" dirty="0">
                <a:latin typeface="Comic Sans MS" panose="030F0702030302020204" pitchFamily="66" charset="0"/>
              </a:rPr>
              <a:t> FIDE Standard (</a:t>
            </a:r>
            <a:r>
              <a:rPr lang="it-IT" sz="2400" dirty="0">
                <a:effectLst/>
                <a:latin typeface="Comic Sans MS" panose="030F0702030302020204" pitchFamily="66" charset="0"/>
              </a:rPr>
              <a:t>tempi di riflessione come previsto dal Regolamento Rating Fide).</a:t>
            </a:r>
          </a:p>
          <a:p>
            <a:pPr>
              <a:lnSpc>
                <a:spcPct val="200000"/>
              </a:lnSpc>
            </a:pPr>
            <a:endParaRPr lang="it-IT" sz="2400" dirty="0">
              <a:latin typeface="Comic Sans MS" panose="030F0702030302020204" pitchFamily="66" charset="0"/>
            </a:endParaRPr>
          </a:p>
        </p:txBody>
      </p:sp>
      <p:cxnSp>
        <p:nvCxnSpPr>
          <p:cNvPr id="7" name="Connettore 2 6"/>
          <p:cNvCxnSpPr/>
          <p:nvPr/>
        </p:nvCxnSpPr>
        <p:spPr>
          <a:xfrm rot="16200000" flipH="1">
            <a:off x="6150543" y="2787840"/>
            <a:ext cx="504000" cy="5040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8" name="CasellaDiTesto 7"/>
          <p:cNvSpPr txBox="1"/>
          <p:nvPr/>
        </p:nvSpPr>
        <p:spPr>
          <a:xfrm>
            <a:off x="6670307" y="3080084"/>
            <a:ext cx="1366788" cy="523220"/>
          </a:xfrm>
          <a:prstGeom prst="rect">
            <a:avLst/>
          </a:prstGeom>
          <a:noFill/>
        </p:spPr>
        <p:txBody>
          <a:bodyPr wrap="square" rtlCol="0">
            <a:spAutoFit/>
          </a:bodyPr>
          <a:lstStyle/>
          <a:p>
            <a:r>
              <a:rPr lang="it-IT" sz="2800" b="1" dirty="0">
                <a:solidFill>
                  <a:srgbClr val="0070C0"/>
                </a:solidFill>
                <a:latin typeface="Century Gothic" pitchFamily="34" charset="0"/>
              </a:rPr>
              <a:t>Cioè?</a:t>
            </a:r>
          </a:p>
        </p:txBody>
      </p:sp>
    </p:spTree>
    <p:extLst>
      <p:ext uri="{BB962C8B-B14F-4D97-AF65-F5344CB8AC3E}">
        <p14:creationId xmlns:p14="http://schemas.microsoft.com/office/powerpoint/2010/main" val="61899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EA89CEA-044A-4FBA-8BEB-8212415D36D3}"/>
              </a:ext>
            </a:extLst>
          </p:cNvPr>
          <p:cNvSpPr txBox="1"/>
          <p:nvPr/>
        </p:nvSpPr>
        <p:spPr>
          <a:xfrm>
            <a:off x="271975" y="1228076"/>
            <a:ext cx="11648049" cy="2200924"/>
          </a:xfrm>
          <a:prstGeom prst="rect">
            <a:avLst/>
          </a:prstGeom>
          <a:noFill/>
        </p:spPr>
        <p:txBody>
          <a:bodyPr wrap="square">
            <a:spAutoFit/>
          </a:bodyPr>
          <a:lstStyle/>
          <a:p>
            <a:pPr algn="ctr">
              <a:lnSpc>
                <a:spcPct val="200000"/>
              </a:lnSpc>
            </a:pPr>
            <a:r>
              <a:rPr lang="it-IT" sz="2400" b="1" dirty="0">
                <a:solidFill>
                  <a:srgbClr val="FF0000"/>
                </a:solidFill>
                <a:latin typeface="Comic Sans MS" panose="030F0702030302020204" pitchFamily="66" charset="0"/>
              </a:rPr>
              <a:t>Tornei della Finale</a:t>
            </a:r>
            <a:r>
              <a:rPr lang="it-IT" sz="2400" dirty="0">
                <a:latin typeface="Comic Sans MS" panose="030F0702030302020204" pitchFamily="66" charset="0"/>
              </a:rPr>
              <a:t>:</a:t>
            </a:r>
          </a:p>
          <a:p>
            <a:pPr algn="ctr">
              <a:lnSpc>
                <a:spcPct val="200000"/>
              </a:lnSpc>
            </a:pPr>
            <a:r>
              <a:rPr lang="it-IT" sz="2400" dirty="0">
                <a:latin typeface="Comic Sans MS" panose="030F0702030302020204" pitchFamily="66" charset="0"/>
              </a:rPr>
              <a:t>almeno 90' per giocatore + 30'' per ogni mossa giocata.</a:t>
            </a:r>
          </a:p>
          <a:p>
            <a:pPr>
              <a:lnSpc>
                <a:spcPct val="200000"/>
              </a:lnSpc>
            </a:pPr>
            <a:r>
              <a:rPr lang="it-IT" sz="2400" dirty="0">
                <a:latin typeface="Comic Sans MS" panose="030F0702030302020204" pitchFamily="66" charset="0"/>
              </a:rPr>
              <a:t>                  I Tornei della Finale saranno omologati per le liste </a:t>
            </a:r>
            <a:r>
              <a:rPr lang="it-IT" sz="2400" dirty="0" err="1">
                <a:latin typeface="Comic Sans MS" panose="030F0702030302020204" pitchFamily="66" charset="0"/>
              </a:rPr>
              <a:t>Elo</a:t>
            </a:r>
            <a:r>
              <a:rPr lang="it-IT" sz="2400" dirty="0">
                <a:latin typeface="Comic Sans MS" panose="030F0702030302020204" pitchFamily="66" charset="0"/>
              </a:rPr>
              <a:t> FIDE. </a:t>
            </a:r>
          </a:p>
        </p:txBody>
      </p:sp>
      <p:sp>
        <p:nvSpPr>
          <p:cNvPr id="4" name="CasellaDiTesto 3">
            <a:extLst>
              <a:ext uri="{FF2B5EF4-FFF2-40B4-BE49-F238E27FC236}">
                <a16:creationId xmlns:a16="http://schemas.microsoft.com/office/drawing/2014/main" id="{DD16B777-CFE1-4A07-8C22-9C42668FCCDD}"/>
              </a:ext>
            </a:extLst>
          </p:cNvPr>
          <p:cNvSpPr txBox="1"/>
          <p:nvPr/>
        </p:nvSpPr>
        <p:spPr>
          <a:xfrm>
            <a:off x="3792186" y="253218"/>
            <a:ext cx="4839286" cy="523220"/>
          </a:xfrm>
          <a:prstGeom prst="rect">
            <a:avLst/>
          </a:prstGeom>
          <a:noFill/>
        </p:spPr>
        <p:txBody>
          <a:bodyPr wrap="square" rtlCol="0">
            <a:spAutoFit/>
          </a:bodyPr>
          <a:lstStyle/>
          <a:p>
            <a:r>
              <a:rPr lang="it-IT" sz="2800" b="1" dirty="0">
                <a:solidFill>
                  <a:srgbClr val="FF0000"/>
                </a:solidFill>
                <a:latin typeface="Comic Sans MS" panose="030F0702030302020204" pitchFamily="66" charset="0"/>
              </a:rPr>
              <a:t>TEMPO DI RIFLESSIONE</a:t>
            </a:r>
          </a:p>
        </p:txBody>
      </p:sp>
    </p:spTree>
    <p:extLst>
      <p:ext uri="{BB962C8B-B14F-4D97-AF65-F5344CB8AC3E}">
        <p14:creationId xmlns:p14="http://schemas.microsoft.com/office/powerpoint/2010/main" val="391146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329CC3F-B339-45ED-A840-FC7147569595}"/>
              </a:ext>
            </a:extLst>
          </p:cNvPr>
          <p:cNvSpPr txBox="1"/>
          <p:nvPr/>
        </p:nvSpPr>
        <p:spPr>
          <a:xfrm>
            <a:off x="320040" y="534584"/>
            <a:ext cx="11299874" cy="4416915"/>
          </a:xfrm>
          <a:prstGeom prst="rect">
            <a:avLst/>
          </a:prstGeom>
          <a:noFill/>
        </p:spPr>
        <p:txBody>
          <a:bodyPr wrap="square">
            <a:spAutoFit/>
          </a:bodyPr>
          <a:lstStyle/>
          <a:p>
            <a:pPr>
              <a:lnSpc>
                <a:spcPct val="200000"/>
              </a:lnSpc>
            </a:pPr>
            <a:r>
              <a:rPr lang="it-IT" sz="2400" dirty="0">
                <a:latin typeface="Comic Sans MS" panose="030F0702030302020204" pitchFamily="66" charset="0"/>
              </a:rPr>
              <a:t>Salvo quanto previsto dal Regolamento Tecnico Federale, a tutte le gare si applicherà il Regolamento FIDE standard per il gioco degli scacchi. </a:t>
            </a:r>
          </a:p>
          <a:p>
            <a:pPr>
              <a:lnSpc>
                <a:spcPct val="200000"/>
              </a:lnSpc>
            </a:pPr>
            <a:endParaRPr lang="it-IT" sz="2400" dirty="0">
              <a:latin typeface="Comic Sans MS" panose="030F0702030302020204" pitchFamily="66" charset="0"/>
            </a:endParaRPr>
          </a:p>
          <a:p>
            <a:pPr>
              <a:lnSpc>
                <a:spcPct val="200000"/>
              </a:lnSpc>
            </a:pPr>
            <a:r>
              <a:rPr lang="it-IT" sz="2400" dirty="0">
                <a:latin typeface="Comic Sans MS" panose="030F0702030302020204" pitchFamily="66" charset="0"/>
              </a:rPr>
              <a:t>Tutte le gare di qualificazione giocate con tempo di riflessione inferiore a 60 minuti dovranno essere omologate presso la FIDE e si giocheranno con il Regolamento Rapid FIDE. </a:t>
            </a:r>
          </a:p>
        </p:txBody>
      </p:sp>
    </p:spTree>
    <p:extLst>
      <p:ext uri="{BB962C8B-B14F-4D97-AF65-F5344CB8AC3E}">
        <p14:creationId xmlns:p14="http://schemas.microsoft.com/office/powerpoint/2010/main" val="262125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793859A-7C05-457B-89F5-26FF38A1E541}"/>
              </a:ext>
            </a:extLst>
          </p:cNvPr>
          <p:cNvSpPr txBox="1"/>
          <p:nvPr/>
        </p:nvSpPr>
        <p:spPr>
          <a:xfrm>
            <a:off x="281353" y="1348211"/>
            <a:ext cx="11451101" cy="3678251"/>
          </a:xfrm>
          <a:prstGeom prst="rect">
            <a:avLst/>
          </a:prstGeom>
          <a:noFill/>
        </p:spPr>
        <p:txBody>
          <a:bodyPr wrap="square">
            <a:spAutoFit/>
          </a:bodyPr>
          <a:lstStyle/>
          <a:p>
            <a:pPr>
              <a:lnSpc>
                <a:spcPct val="200000"/>
              </a:lnSpc>
            </a:pPr>
            <a:r>
              <a:rPr lang="it-IT" sz="2400" dirty="0">
                <a:latin typeface="Comic Sans MS" panose="030F0702030302020204" pitchFamily="66" charset="0"/>
              </a:rPr>
              <a:t>Nei tornei della finale nazionale è obbligatoria la notazione delle mosse per </a:t>
            </a:r>
            <a:r>
              <a:rPr lang="it-IT" sz="2400" u="sng" dirty="0">
                <a:latin typeface="Comic Sans MS" panose="030F0702030302020204" pitchFamily="66" charset="0"/>
              </a:rPr>
              <a:t>tutte</a:t>
            </a:r>
            <a:r>
              <a:rPr lang="it-IT" sz="2400" dirty="0">
                <a:latin typeface="Comic Sans MS" panose="030F0702030302020204" pitchFamily="66" charset="0"/>
              </a:rPr>
              <a:t> le fasce d’età. </a:t>
            </a:r>
          </a:p>
          <a:p>
            <a:pPr>
              <a:lnSpc>
                <a:spcPct val="200000"/>
              </a:lnSpc>
            </a:pPr>
            <a:endParaRPr lang="it-IT" sz="2400" dirty="0">
              <a:latin typeface="Comic Sans MS" panose="030F0702030302020204" pitchFamily="66" charset="0"/>
            </a:endParaRPr>
          </a:p>
          <a:p>
            <a:pPr>
              <a:lnSpc>
                <a:spcPct val="200000"/>
              </a:lnSpc>
            </a:pPr>
            <a:r>
              <a:rPr lang="it-IT" sz="2400" dirty="0">
                <a:latin typeface="Comic Sans MS" panose="030F0702030302020204" pitchFamily="66" charset="0"/>
              </a:rPr>
              <a:t>Per le prove di qualificazione vale quanto prevede il Regolamento FIDE per il gioco degli scacchi. </a:t>
            </a:r>
          </a:p>
        </p:txBody>
      </p:sp>
      <p:sp>
        <p:nvSpPr>
          <p:cNvPr id="5" name="CasellaDiTesto 4">
            <a:extLst>
              <a:ext uri="{FF2B5EF4-FFF2-40B4-BE49-F238E27FC236}">
                <a16:creationId xmlns:a16="http://schemas.microsoft.com/office/drawing/2014/main" id="{2C679857-B47C-483F-8359-C8C6F63BDFB9}"/>
              </a:ext>
            </a:extLst>
          </p:cNvPr>
          <p:cNvSpPr txBox="1"/>
          <p:nvPr/>
        </p:nvSpPr>
        <p:spPr>
          <a:xfrm>
            <a:off x="3330526" y="378041"/>
            <a:ext cx="6098344"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NOTAZIONE DELLE MOSSE</a:t>
            </a:r>
            <a:endParaRPr lang="it-IT" sz="3200" b="1" dirty="0">
              <a:solidFill>
                <a:srgbClr val="FF0000"/>
              </a:solidFill>
            </a:endParaRPr>
          </a:p>
        </p:txBody>
      </p:sp>
    </p:spTree>
    <p:extLst>
      <p:ext uri="{BB962C8B-B14F-4D97-AF65-F5344CB8AC3E}">
        <p14:creationId xmlns:p14="http://schemas.microsoft.com/office/powerpoint/2010/main" val="3717071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C101809-10FF-4A74-8050-F62F2D607A7E}"/>
              </a:ext>
            </a:extLst>
          </p:cNvPr>
          <p:cNvSpPr txBox="1"/>
          <p:nvPr/>
        </p:nvSpPr>
        <p:spPr>
          <a:xfrm>
            <a:off x="4411745" y="221904"/>
            <a:ext cx="2092750" cy="584775"/>
          </a:xfrm>
          <a:prstGeom prst="rect">
            <a:avLst/>
          </a:prstGeom>
          <a:noFill/>
        </p:spPr>
        <p:txBody>
          <a:bodyPr wrap="square" rtlCol="0">
            <a:spAutoFit/>
          </a:bodyPr>
          <a:lstStyle/>
          <a:p>
            <a:r>
              <a:rPr lang="it-IT" sz="3200" b="1" dirty="0">
                <a:solidFill>
                  <a:srgbClr val="00B050"/>
                </a:solidFill>
                <a:latin typeface="Comic Sans MS" panose="030F0702030302020204" pitchFamily="66" charset="0"/>
              </a:rPr>
              <a:t>CIG U18</a:t>
            </a:r>
          </a:p>
        </p:txBody>
      </p:sp>
      <p:sp>
        <p:nvSpPr>
          <p:cNvPr id="4" name="CasellaDiTesto 3">
            <a:extLst>
              <a:ext uri="{FF2B5EF4-FFF2-40B4-BE49-F238E27FC236}">
                <a16:creationId xmlns:a16="http://schemas.microsoft.com/office/drawing/2014/main" id="{7A142B4F-8C54-4DE5-8FAC-F44824664B53}"/>
              </a:ext>
            </a:extLst>
          </p:cNvPr>
          <p:cNvSpPr txBox="1"/>
          <p:nvPr/>
        </p:nvSpPr>
        <p:spPr>
          <a:xfrm>
            <a:off x="731520" y="1146585"/>
            <a:ext cx="2152358" cy="461665"/>
          </a:xfrm>
          <a:prstGeom prst="rect">
            <a:avLst/>
          </a:prstGeom>
          <a:noFill/>
        </p:spPr>
        <p:txBody>
          <a:bodyPr wrap="square" rtlCol="0">
            <a:spAutoFit/>
          </a:bodyPr>
          <a:lstStyle/>
          <a:p>
            <a:r>
              <a:rPr lang="it-IT" sz="2400" b="1" dirty="0">
                <a:solidFill>
                  <a:srgbClr val="FF0000"/>
                </a:solidFill>
                <a:latin typeface="Comic Sans MS" panose="030F0702030302020204" pitchFamily="66" charset="0"/>
              </a:rPr>
              <a:t>CATEGORIE</a:t>
            </a:r>
          </a:p>
        </p:txBody>
      </p:sp>
      <p:sp>
        <p:nvSpPr>
          <p:cNvPr id="5" name="CasellaDiTesto 4">
            <a:extLst>
              <a:ext uri="{FF2B5EF4-FFF2-40B4-BE49-F238E27FC236}">
                <a16:creationId xmlns:a16="http://schemas.microsoft.com/office/drawing/2014/main" id="{17CA2437-7C37-4706-8CFC-F23346D85E04}"/>
              </a:ext>
            </a:extLst>
          </p:cNvPr>
          <p:cNvSpPr txBox="1"/>
          <p:nvPr/>
        </p:nvSpPr>
        <p:spPr>
          <a:xfrm>
            <a:off x="207499" y="1704775"/>
            <a:ext cx="6390250" cy="2308324"/>
          </a:xfrm>
          <a:prstGeom prst="rect">
            <a:avLst/>
          </a:prstGeom>
          <a:noFill/>
        </p:spPr>
        <p:txBody>
          <a:bodyPr wrap="square" rtlCol="0">
            <a:spAutoFit/>
          </a:bodyPr>
          <a:lstStyle/>
          <a:p>
            <a:r>
              <a:rPr lang="it-IT" sz="2400" b="1" dirty="0">
                <a:highlight>
                  <a:srgbClr val="FFFF00"/>
                </a:highlight>
              </a:rPr>
              <a:t>U8</a:t>
            </a:r>
            <a:r>
              <a:rPr lang="it-IT" sz="2400" b="1" dirty="0"/>
              <a:t>     PICCOLI ALFIERI       nati dal    01/01/XXXX</a:t>
            </a:r>
          </a:p>
          <a:p>
            <a:r>
              <a:rPr lang="it-IT" sz="2400" b="1" dirty="0">
                <a:highlight>
                  <a:srgbClr val="FFFF00"/>
                </a:highlight>
              </a:rPr>
              <a:t>U10</a:t>
            </a:r>
            <a:r>
              <a:rPr lang="it-IT" sz="2400" b="1" dirty="0"/>
              <a:t>   PULCINI                     nati dal    01/01/XXXX  </a:t>
            </a:r>
          </a:p>
          <a:p>
            <a:r>
              <a:rPr lang="it-IT" sz="2400" b="1" dirty="0">
                <a:highlight>
                  <a:srgbClr val="FFFF00"/>
                </a:highlight>
              </a:rPr>
              <a:t>U12</a:t>
            </a:r>
            <a:r>
              <a:rPr lang="it-IT" sz="2400" b="1" dirty="0"/>
              <a:t>   GIOVANISSIMI         nati dal    01/01/XXXX</a:t>
            </a:r>
          </a:p>
          <a:p>
            <a:r>
              <a:rPr lang="it-IT" sz="2400" b="1" dirty="0">
                <a:highlight>
                  <a:srgbClr val="FFFF00"/>
                </a:highlight>
              </a:rPr>
              <a:t>U14</a:t>
            </a:r>
            <a:r>
              <a:rPr lang="it-IT" sz="2400" b="1" dirty="0"/>
              <a:t>   CADETTI                    nati dal    01/01/XXXX</a:t>
            </a:r>
          </a:p>
          <a:p>
            <a:r>
              <a:rPr lang="it-IT" sz="2400" b="1" dirty="0">
                <a:highlight>
                  <a:srgbClr val="FFFF00"/>
                </a:highlight>
              </a:rPr>
              <a:t>U16</a:t>
            </a:r>
            <a:r>
              <a:rPr lang="it-IT" sz="2400" b="1" dirty="0"/>
              <a:t>   ALLIEVI                      nati dal    01/01/XXXX</a:t>
            </a:r>
          </a:p>
          <a:p>
            <a:r>
              <a:rPr lang="it-IT" sz="2400" b="1" dirty="0">
                <a:highlight>
                  <a:srgbClr val="FFFF00"/>
                </a:highlight>
              </a:rPr>
              <a:t>U18</a:t>
            </a:r>
            <a:r>
              <a:rPr lang="it-IT" sz="2400" b="1" dirty="0"/>
              <a:t>   JUNIORES                 nati dal    01/01/XXXX</a:t>
            </a:r>
          </a:p>
        </p:txBody>
      </p:sp>
      <p:sp>
        <p:nvSpPr>
          <p:cNvPr id="9" name="CasellaDiTesto 8">
            <a:extLst>
              <a:ext uri="{FF2B5EF4-FFF2-40B4-BE49-F238E27FC236}">
                <a16:creationId xmlns:a16="http://schemas.microsoft.com/office/drawing/2014/main" id="{D9360159-95A3-4F57-BC27-0EE4D5A43CE6}"/>
              </a:ext>
            </a:extLst>
          </p:cNvPr>
          <p:cNvSpPr txBox="1"/>
          <p:nvPr/>
        </p:nvSpPr>
        <p:spPr>
          <a:xfrm>
            <a:off x="7171006" y="1859340"/>
            <a:ext cx="4266028" cy="1569660"/>
          </a:xfrm>
          <a:prstGeom prst="rect">
            <a:avLst/>
          </a:prstGeom>
          <a:noFill/>
        </p:spPr>
        <p:txBody>
          <a:bodyPr wrap="square">
            <a:spAutoFit/>
          </a:bodyPr>
          <a:lstStyle/>
          <a:p>
            <a:r>
              <a:rPr lang="it-IT" sz="2400" dirty="0">
                <a:solidFill>
                  <a:srgbClr val="FF0000"/>
                </a:solidFill>
              </a:rPr>
              <a:t>Per definire XXXX è necessario sottrarre all'anno di svolgimento della finale il numero di anno della fascia di riferimento. </a:t>
            </a:r>
          </a:p>
        </p:txBody>
      </p:sp>
    </p:spTree>
    <p:extLst>
      <p:ext uri="{BB962C8B-B14F-4D97-AF65-F5344CB8AC3E}">
        <p14:creationId xmlns:p14="http://schemas.microsoft.com/office/powerpoint/2010/main" val="1175922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78398FC-C1AD-4367-9339-1ADEFBE44BAF}"/>
              </a:ext>
            </a:extLst>
          </p:cNvPr>
          <p:cNvSpPr txBox="1"/>
          <p:nvPr/>
        </p:nvSpPr>
        <p:spPr>
          <a:xfrm>
            <a:off x="235048" y="1171865"/>
            <a:ext cx="11721904" cy="4311693"/>
          </a:xfrm>
          <a:prstGeom prst="rect">
            <a:avLst/>
          </a:prstGeom>
          <a:noFill/>
        </p:spPr>
        <p:txBody>
          <a:bodyPr wrap="square">
            <a:spAutoFit/>
          </a:bodyPr>
          <a:lstStyle/>
          <a:p>
            <a:pPr>
              <a:lnSpc>
                <a:spcPct val="200000"/>
              </a:lnSpc>
            </a:pPr>
            <a:r>
              <a:rPr lang="it-IT" sz="2000" b="1" dirty="0">
                <a:solidFill>
                  <a:srgbClr val="00B050"/>
                </a:solidFill>
                <a:latin typeface="Comic Sans MS" panose="030F0702030302020204" pitchFamily="66" charset="0"/>
              </a:rPr>
              <a:t>Tornei di qualificazione</a:t>
            </a:r>
            <a:r>
              <a:rPr lang="it-IT" sz="2000" b="1" dirty="0">
                <a:latin typeface="Comic Sans MS" panose="030F0702030302020204" pitchFamily="66" charset="0"/>
              </a:rPr>
              <a:t>: </a:t>
            </a:r>
            <a:r>
              <a:rPr lang="it-IT" sz="2000" dirty="0">
                <a:latin typeface="Comic Sans MS" panose="030F0702030302020204" pitchFamily="66" charset="0"/>
              </a:rPr>
              <a:t>numero minimo 5</a:t>
            </a:r>
          </a:p>
          <a:p>
            <a:pPr>
              <a:lnSpc>
                <a:spcPct val="200000"/>
              </a:lnSpc>
            </a:pPr>
            <a:endParaRPr lang="it-IT" sz="2000" dirty="0">
              <a:latin typeface="Comic Sans MS" panose="030F0702030302020204" pitchFamily="66" charset="0"/>
            </a:endParaRPr>
          </a:p>
          <a:p>
            <a:pPr>
              <a:lnSpc>
                <a:spcPct val="200000"/>
              </a:lnSpc>
            </a:pPr>
            <a:r>
              <a:rPr lang="it-IT" sz="2000" b="1" dirty="0">
                <a:solidFill>
                  <a:srgbClr val="00B050"/>
                </a:solidFill>
                <a:latin typeface="Comic Sans MS" panose="030F0702030302020204" pitchFamily="66" charset="0"/>
              </a:rPr>
              <a:t>Tornei a tempo Standard</a:t>
            </a:r>
            <a:r>
              <a:rPr lang="it-IT" sz="2000" dirty="0">
                <a:solidFill>
                  <a:srgbClr val="00B050"/>
                </a:solidFill>
                <a:latin typeface="Comic Sans MS" panose="030F0702030302020204" pitchFamily="66" charset="0"/>
              </a:rPr>
              <a:t>: </a:t>
            </a:r>
            <a:r>
              <a:rPr lang="it-IT" sz="2000" dirty="0">
                <a:latin typeface="Comic Sans MS" panose="030F0702030302020204" pitchFamily="66" charset="0"/>
              </a:rPr>
              <a:t>si applica quanto prevedono i regolamenti FSI/FIDE sul rating in vigore. </a:t>
            </a:r>
          </a:p>
          <a:p>
            <a:pPr>
              <a:lnSpc>
                <a:spcPct val="200000"/>
              </a:lnSpc>
            </a:pPr>
            <a:endParaRPr lang="it-IT" sz="2000" dirty="0">
              <a:latin typeface="Comic Sans MS" panose="030F0702030302020204" pitchFamily="66" charset="0"/>
            </a:endParaRPr>
          </a:p>
          <a:p>
            <a:pPr>
              <a:lnSpc>
                <a:spcPct val="200000"/>
              </a:lnSpc>
            </a:pPr>
            <a:r>
              <a:rPr lang="it-IT" sz="2000" b="1" dirty="0">
                <a:solidFill>
                  <a:srgbClr val="00B050"/>
                </a:solidFill>
                <a:latin typeface="Comic Sans MS" panose="030F0702030302020204" pitchFamily="66" charset="0"/>
              </a:rPr>
              <a:t>Tornei della Finale: </a:t>
            </a:r>
            <a:r>
              <a:rPr lang="it-IT" sz="2000" dirty="0">
                <a:latin typeface="Comic Sans MS" panose="030F0702030302020204" pitchFamily="66" charset="0"/>
              </a:rPr>
              <a:t>minimo 8 e massimo 9 turni di gioco, con l'adozione di un sistema di abbinamento riconosciuto dalla FIDE. </a:t>
            </a:r>
          </a:p>
        </p:txBody>
      </p:sp>
      <p:sp>
        <p:nvSpPr>
          <p:cNvPr id="5" name="CasellaDiTesto 4">
            <a:extLst>
              <a:ext uri="{FF2B5EF4-FFF2-40B4-BE49-F238E27FC236}">
                <a16:creationId xmlns:a16="http://schemas.microsoft.com/office/drawing/2014/main" id="{343E09D6-C115-40EC-9338-358FBCE9632B}"/>
              </a:ext>
            </a:extLst>
          </p:cNvPr>
          <p:cNvSpPr txBox="1"/>
          <p:nvPr/>
        </p:nvSpPr>
        <p:spPr>
          <a:xfrm>
            <a:off x="3766624" y="286602"/>
            <a:ext cx="3900268"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TURNI DI GIOCO</a:t>
            </a:r>
          </a:p>
        </p:txBody>
      </p:sp>
    </p:spTree>
    <p:extLst>
      <p:ext uri="{BB962C8B-B14F-4D97-AF65-F5344CB8AC3E}">
        <p14:creationId xmlns:p14="http://schemas.microsoft.com/office/powerpoint/2010/main" val="4143775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343E09D6-C115-40EC-9338-358FBCE9632B}"/>
              </a:ext>
            </a:extLst>
          </p:cNvPr>
          <p:cNvSpPr txBox="1"/>
          <p:nvPr/>
        </p:nvSpPr>
        <p:spPr>
          <a:xfrm>
            <a:off x="3766624" y="286602"/>
            <a:ext cx="3900268"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TURNI DI GIOCO</a:t>
            </a:r>
          </a:p>
        </p:txBody>
      </p:sp>
      <p:sp>
        <p:nvSpPr>
          <p:cNvPr id="4" name="Rettangolo 3"/>
          <p:cNvSpPr/>
          <p:nvPr/>
        </p:nvSpPr>
        <p:spPr>
          <a:xfrm>
            <a:off x="385011" y="1535827"/>
            <a:ext cx="11146054" cy="3970318"/>
          </a:xfrm>
          <a:prstGeom prst="rect">
            <a:avLst/>
          </a:prstGeom>
        </p:spPr>
        <p:txBody>
          <a:bodyPr wrap="square">
            <a:spAutoFit/>
          </a:bodyPr>
          <a:lstStyle/>
          <a:p>
            <a:pPr>
              <a:lnSpc>
                <a:spcPct val="150000"/>
              </a:lnSpc>
            </a:pPr>
            <a:r>
              <a:rPr lang="it-IT" sz="2400" dirty="0">
                <a:latin typeface="Comic Sans MS" pitchFamily="66" charset="0"/>
              </a:rPr>
              <a:t>Se si dovesse rendere necessario, a causa del numero di partecipanti, il capo arbitro, prima dell’inizio del torneo, potrà intervenire modificando sia il numero dei turni che il sistema di abbinamento, al fine di garantire il corretto svolgimento della manifestazione.</a:t>
            </a:r>
          </a:p>
          <a:p>
            <a:pPr>
              <a:lnSpc>
                <a:spcPct val="150000"/>
              </a:lnSpc>
            </a:pPr>
            <a:endParaRPr lang="it-IT" sz="2400" dirty="0">
              <a:latin typeface="Comic Sans MS" pitchFamily="66" charset="0"/>
            </a:endParaRPr>
          </a:p>
          <a:p>
            <a:pPr>
              <a:lnSpc>
                <a:spcPct val="150000"/>
              </a:lnSpc>
            </a:pPr>
            <a:r>
              <a:rPr lang="it-IT" sz="2400" b="1" dirty="0">
                <a:solidFill>
                  <a:srgbClr val="00B050"/>
                </a:solidFill>
                <a:latin typeface="Comic Sans MS" pitchFamily="66" charset="0"/>
              </a:rPr>
              <a:t>ATTENZIONE!!!!!  Se i turni sono 5, potete aumentarli, ma non diminuirli. Perché?</a:t>
            </a:r>
          </a:p>
        </p:txBody>
      </p:sp>
    </p:spTree>
    <p:extLst>
      <p:ext uri="{BB962C8B-B14F-4D97-AF65-F5344CB8AC3E}">
        <p14:creationId xmlns:p14="http://schemas.microsoft.com/office/powerpoint/2010/main" val="4143775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421508B-0877-4F68-8D63-E0E0AAA5AD52}"/>
              </a:ext>
            </a:extLst>
          </p:cNvPr>
          <p:cNvSpPr txBox="1"/>
          <p:nvPr/>
        </p:nvSpPr>
        <p:spPr>
          <a:xfrm>
            <a:off x="138917" y="1379779"/>
            <a:ext cx="12053083" cy="5242910"/>
          </a:xfrm>
          <a:prstGeom prst="rect">
            <a:avLst/>
          </a:prstGeom>
          <a:noFill/>
        </p:spPr>
        <p:txBody>
          <a:bodyPr wrap="square">
            <a:spAutoFit/>
          </a:bodyPr>
          <a:lstStyle/>
          <a:p>
            <a:pPr>
              <a:lnSpc>
                <a:spcPct val="200000"/>
              </a:lnSpc>
            </a:pPr>
            <a:r>
              <a:rPr lang="it-IT" sz="3200" b="1" dirty="0">
                <a:solidFill>
                  <a:srgbClr val="0070C0"/>
                </a:solidFill>
                <a:latin typeface="Comic Sans MS" panose="030F0702030302020204" pitchFamily="66" charset="0"/>
              </a:rPr>
              <a:t>Torneo all'italiana (round </a:t>
            </a:r>
            <a:r>
              <a:rPr lang="it-IT" sz="3200" b="1" dirty="0" err="1">
                <a:solidFill>
                  <a:srgbClr val="0070C0"/>
                </a:solidFill>
                <a:latin typeface="Comic Sans MS" panose="030F0702030302020204" pitchFamily="66" charset="0"/>
              </a:rPr>
              <a:t>robin</a:t>
            </a:r>
            <a:r>
              <a:rPr lang="it-IT" sz="3200" b="1" dirty="0">
                <a:solidFill>
                  <a:srgbClr val="0070C0"/>
                </a:solidFill>
                <a:latin typeface="Comic Sans MS" panose="030F0702030302020204" pitchFamily="66" charset="0"/>
              </a:rPr>
              <a:t>):</a:t>
            </a:r>
            <a:r>
              <a:rPr lang="it-IT" sz="3200" dirty="0">
                <a:latin typeface="Comic Sans MS" panose="030F0702030302020204" pitchFamily="66" charset="0"/>
              </a:rPr>
              <a:t> </a:t>
            </a:r>
          </a:p>
          <a:p>
            <a:pPr marL="457200" indent="-457200">
              <a:lnSpc>
                <a:spcPct val="150000"/>
              </a:lnSpc>
              <a:buAutoNum type="arabicParenR"/>
            </a:pPr>
            <a:r>
              <a:rPr lang="it-IT" sz="3200" dirty="0">
                <a:latin typeface="Comic Sans MS" panose="030F0702030302020204" pitchFamily="66" charset="0"/>
              </a:rPr>
              <a:t>scontro diretto o classifica avulsa </a:t>
            </a:r>
            <a:r>
              <a:rPr lang="it-IT" sz="2400" dirty="0">
                <a:solidFill>
                  <a:srgbClr val="00B050"/>
                </a:solidFill>
                <a:latin typeface="Comic Sans MS" panose="030F0702030302020204" pitchFamily="66" charset="0"/>
              </a:rPr>
              <a:t>(solo se tutti i giocatori coinvolti avranno giocato tra di loro); </a:t>
            </a:r>
            <a:endParaRPr lang="it-IT" sz="3200" dirty="0">
              <a:solidFill>
                <a:srgbClr val="00B050"/>
              </a:solidFill>
              <a:latin typeface="Comic Sans MS" panose="030F0702030302020204" pitchFamily="66" charset="0"/>
            </a:endParaRPr>
          </a:p>
          <a:p>
            <a:pPr marL="457200" indent="-457200">
              <a:lnSpc>
                <a:spcPct val="150000"/>
              </a:lnSpc>
              <a:buAutoNum type="arabicParenR"/>
            </a:pPr>
            <a:r>
              <a:rPr lang="it-IT" sz="3200" dirty="0">
                <a:latin typeface="Comic Sans MS" panose="030F0702030302020204" pitchFamily="66" charset="0"/>
              </a:rPr>
              <a:t>numero di vittorie; </a:t>
            </a:r>
          </a:p>
          <a:p>
            <a:pPr marL="457200" indent="-457200">
              <a:lnSpc>
                <a:spcPct val="150000"/>
              </a:lnSpc>
              <a:buAutoNum type="arabicParenR"/>
            </a:pPr>
            <a:r>
              <a:rPr lang="it-IT" sz="3200" dirty="0" err="1">
                <a:latin typeface="Comic Sans MS" panose="030F0702030302020204" pitchFamily="66" charset="0"/>
              </a:rPr>
              <a:t>Sonneborn</a:t>
            </a:r>
            <a:r>
              <a:rPr lang="it-IT" sz="3200" dirty="0">
                <a:latin typeface="Comic Sans MS" panose="030F0702030302020204" pitchFamily="66" charset="0"/>
              </a:rPr>
              <a:t>-Berger; </a:t>
            </a:r>
          </a:p>
          <a:p>
            <a:pPr marL="457200" indent="-457200">
              <a:lnSpc>
                <a:spcPct val="150000"/>
              </a:lnSpc>
              <a:buAutoNum type="arabicParenR"/>
            </a:pPr>
            <a:r>
              <a:rPr lang="it-IT" sz="3200" dirty="0" err="1">
                <a:latin typeface="Comic Sans MS" panose="030F0702030302020204" pitchFamily="66" charset="0"/>
              </a:rPr>
              <a:t>Koya</a:t>
            </a:r>
            <a:r>
              <a:rPr lang="it-IT" sz="3200" dirty="0">
                <a:latin typeface="Comic Sans MS" panose="030F0702030302020204" pitchFamily="66" charset="0"/>
              </a:rPr>
              <a:t>. </a:t>
            </a:r>
          </a:p>
          <a:p>
            <a:pPr marL="457200" indent="-457200">
              <a:lnSpc>
                <a:spcPct val="150000"/>
              </a:lnSpc>
              <a:buAutoNum type="arabicParenR"/>
            </a:pPr>
            <a:r>
              <a:rPr lang="it-IT" sz="3200" dirty="0">
                <a:latin typeface="Comic Sans MS" panose="030F0702030302020204" pitchFamily="66" charset="0"/>
              </a:rPr>
              <a:t>Armageddon</a:t>
            </a:r>
          </a:p>
        </p:txBody>
      </p:sp>
      <p:sp>
        <p:nvSpPr>
          <p:cNvPr id="5" name="CasellaDiTesto 4">
            <a:extLst>
              <a:ext uri="{FF2B5EF4-FFF2-40B4-BE49-F238E27FC236}">
                <a16:creationId xmlns:a16="http://schemas.microsoft.com/office/drawing/2014/main" id="{620F27A1-572E-4FF6-AD02-55439FE3C718}"/>
              </a:ext>
            </a:extLst>
          </p:cNvPr>
          <p:cNvSpPr txBox="1"/>
          <p:nvPr/>
        </p:nvSpPr>
        <p:spPr>
          <a:xfrm>
            <a:off x="138917" y="235311"/>
            <a:ext cx="11539024" cy="1313501"/>
          </a:xfrm>
          <a:prstGeom prst="rect">
            <a:avLst/>
          </a:prstGeom>
          <a:noFill/>
        </p:spPr>
        <p:txBody>
          <a:bodyPr wrap="square">
            <a:spAutoFit/>
          </a:bodyPr>
          <a:lstStyle/>
          <a:p>
            <a:pPr>
              <a:lnSpc>
                <a:spcPct val="150000"/>
              </a:lnSpc>
            </a:pPr>
            <a:r>
              <a:rPr lang="it-IT" sz="2800" b="1" dirty="0">
                <a:solidFill>
                  <a:srgbClr val="FF0000"/>
                </a:solidFill>
                <a:latin typeface="Comic Sans MS" panose="030F0702030302020204" pitchFamily="66" charset="0"/>
              </a:rPr>
              <a:t>SPAREGGI IN CASO DI EX-AEQUO</a:t>
            </a:r>
            <a:r>
              <a:rPr lang="it-IT" sz="2800" dirty="0">
                <a:latin typeface="Comic Sans MS" panose="030F0702030302020204" pitchFamily="66" charset="0"/>
              </a:rPr>
              <a:t> </a:t>
            </a:r>
            <a:r>
              <a:rPr lang="it-IT" sz="2800" b="1" dirty="0">
                <a:solidFill>
                  <a:srgbClr val="FF0000"/>
                </a:solidFill>
                <a:latin typeface="Comic Sans MS" panose="030F0702030302020204" pitchFamily="66" charset="0"/>
              </a:rPr>
              <a:t>nelle prove di qualificazione e nei tornei della finale.  </a:t>
            </a:r>
          </a:p>
        </p:txBody>
      </p:sp>
    </p:spTree>
    <p:extLst>
      <p:ext uri="{BB962C8B-B14F-4D97-AF65-F5344CB8AC3E}">
        <p14:creationId xmlns:p14="http://schemas.microsoft.com/office/powerpoint/2010/main" val="3758153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081DF-9AA7-16CB-0F49-D2B9055A58C2}"/>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74295FCB-42F7-DCF3-11CE-35534364C264}"/>
              </a:ext>
            </a:extLst>
          </p:cNvPr>
          <p:cNvSpPr txBox="1"/>
          <p:nvPr/>
        </p:nvSpPr>
        <p:spPr>
          <a:xfrm>
            <a:off x="0" y="1834354"/>
            <a:ext cx="12053083" cy="4760599"/>
          </a:xfrm>
          <a:prstGeom prst="rect">
            <a:avLst/>
          </a:prstGeom>
          <a:noFill/>
        </p:spPr>
        <p:txBody>
          <a:bodyPr wrap="square">
            <a:spAutoFit/>
          </a:bodyPr>
          <a:lstStyle/>
          <a:p>
            <a:pPr>
              <a:lnSpc>
                <a:spcPct val="200000"/>
              </a:lnSpc>
            </a:pPr>
            <a:r>
              <a:rPr lang="it-IT" sz="2800" b="1" dirty="0">
                <a:solidFill>
                  <a:srgbClr val="0070C0"/>
                </a:solidFill>
                <a:latin typeface="Comic Sans MS" panose="030F0702030302020204" pitchFamily="66" charset="0"/>
              </a:rPr>
              <a:t>Torneo svizzero:</a:t>
            </a:r>
            <a:r>
              <a:rPr lang="it-IT" sz="2800" dirty="0">
                <a:latin typeface="Comic Sans MS" panose="030F0702030302020204" pitchFamily="66" charset="0"/>
              </a:rPr>
              <a:t> </a:t>
            </a:r>
          </a:p>
          <a:p>
            <a:pPr marL="457200" indent="-457200">
              <a:lnSpc>
                <a:spcPct val="150000"/>
              </a:lnSpc>
              <a:buAutoNum type="arabicParenR"/>
            </a:pPr>
            <a:r>
              <a:rPr lang="it-IT" sz="2800" dirty="0">
                <a:latin typeface="Comic Sans MS" panose="030F0702030302020204" pitchFamily="66" charset="0"/>
              </a:rPr>
              <a:t>scontro diretto o classifica avulsa (solo se tutti i giocatori coinvolti avranno giocato tra di loro); </a:t>
            </a:r>
          </a:p>
          <a:p>
            <a:pPr marL="457200" indent="-457200">
              <a:lnSpc>
                <a:spcPct val="150000"/>
              </a:lnSpc>
              <a:buAutoNum type="arabicParenR"/>
            </a:pPr>
            <a:r>
              <a:rPr lang="it-IT" sz="2800" dirty="0" err="1">
                <a:latin typeface="Comic Sans MS" panose="030F0702030302020204" pitchFamily="66" charset="0"/>
              </a:rPr>
              <a:t>Buchholz</a:t>
            </a:r>
            <a:r>
              <a:rPr lang="it-IT" sz="2800" dirty="0">
                <a:latin typeface="Comic Sans MS" panose="030F0702030302020204" pitchFamily="66" charset="0"/>
              </a:rPr>
              <a:t> Cut1</a:t>
            </a:r>
          </a:p>
          <a:p>
            <a:pPr marL="457200" indent="-457200">
              <a:lnSpc>
                <a:spcPct val="150000"/>
              </a:lnSpc>
              <a:buAutoNum type="arabicParenR"/>
            </a:pPr>
            <a:r>
              <a:rPr lang="it-IT" sz="2800" dirty="0" err="1">
                <a:latin typeface="Comic Sans MS" panose="030F0702030302020204" pitchFamily="66" charset="0"/>
              </a:rPr>
              <a:t>Sonneborn</a:t>
            </a:r>
            <a:r>
              <a:rPr lang="it-IT" sz="2800" dirty="0">
                <a:latin typeface="Comic Sans MS" panose="030F0702030302020204" pitchFamily="66" charset="0"/>
              </a:rPr>
              <a:t>-Berger; </a:t>
            </a:r>
          </a:p>
          <a:p>
            <a:pPr marL="457200" indent="-457200">
              <a:lnSpc>
                <a:spcPct val="150000"/>
              </a:lnSpc>
              <a:buAutoNum type="arabicParenR"/>
            </a:pPr>
            <a:r>
              <a:rPr lang="it-IT" sz="2800" dirty="0">
                <a:latin typeface="Comic Sans MS" panose="030F0702030302020204" pitchFamily="66" charset="0"/>
              </a:rPr>
              <a:t>APRO.</a:t>
            </a:r>
          </a:p>
          <a:p>
            <a:pPr marL="457200" indent="-457200">
              <a:lnSpc>
                <a:spcPct val="150000"/>
              </a:lnSpc>
              <a:buFontTx/>
              <a:buAutoNum type="arabicParenR"/>
            </a:pPr>
            <a:r>
              <a:rPr lang="it-IT" sz="2800" dirty="0">
                <a:latin typeface="Comic Sans MS" panose="030F0702030302020204" pitchFamily="66" charset="0"/>
              </a:rPr>
              <a:t>Armageddon</a:t>
            </a:r>
          </a:p>
        </p:txBody>
      </p:sp>
      <p:sp>
        <p:nvSpPr>
          <p:cNvPr id="5" name="CasellaDiTesto 4">
            <a:extLst>
              <a:ext uri="{FF2B5EF4-FFF2-40B4-BE49-F238E27FC236}">
                <a16:creationId xmlns:a16="http://schemas.microsoft.com/office/drawing/2014/main" id="{E2182B71-51CB-F7B6-30C3-6B0EC488F478}"/>
              </a:ext>
            </a:extLst>
          </p:cNvPr>
          <p:cNvSpPr txBox="1"/>
          <p:nvPr/>
        </p:nvSpPr>
        <p:spPr>
          <a:xfrm>
            <a:off x="113865" y="263047"/>
            <a:ext cx="11539024" cy="1313501"/>
          </a:xfrm>
          <a:prstGeom prst="rect">
            <a:avLst/>
          </a:prstGeom>
          <a:noFill/>
        </p:spPr>
        <p:txBody>
          <a:bodyPr wrap="square">
            <a:spAutoFit/>
          </a:bodyPr>
          <a:lstStyle/>
          <a:p>
            <a:pPr>
              <a:lnSpc>
                <a:spcPct val="150000"/>
              </a:lnSpc>
            </a:pPr>
            <a:r>
              <a:rPr lang="it-IT" sz="2800" b="1" dirty="0">
                <a:solidFill>
                  <a:srgbClr val="FF0000"/>
                </a:solidFill>
                <a:latin typeface="Comic Sans MS" panose="030F0702030302020204" pitchFamily="66" charset="0"/>
              </a:rPr>
              <a:t>SPAREGGI IN CASO DI EX-AEQUO</a:t>
            </a:r>
            <a:r>
              <a:rPr lang="it-IT" sz="2800" dirty="0">
                <a:latin typeface="Comic Sans MS" panose="030F0702030302020204" pitchFamily="66" charset="0"/>
              </a:rPr>
              <a:t> </a:t>
            </a:r>
            <a:r>
              <a:rPr lang="it-IT" sz="2800" b="1" dirty="0">
                <a:solidFill>
                  <a:srgbClr val="FF0000"/>
                </a:solidFill>
                <a:latin typeface="Comic Sans MS" panose="030F0702030302020204" pitchFamily="66" charset="0"/>
              </a:rPr>
              <a:t>nelle prove di qualificazione e nei tornei della finale.  </a:t>
            </a:r>
          </a:p>
        </p:txBody>
      </p:sp>
    </p:spTree>
    <p:extLst>
      <p:ext uri="{BB962C8B-B14F-4D97-AF65-F5344CB8AC3E}">
        <p14:creationId xmlns:p14="http://schemas.microsoft.com/office/powerpoint/2010/main" val="125528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42198" y="967414"/>
            <a:ext cx="10273364" cy="3323987"/>
          </a:xfrm>
          <a:prstGeom prst="rect">
            <a:avLst/>
          </a:prstGeom>
        </p:spPr>
        <p:txBody>
          <a:bodyPr wrap="square">
            <a:spAutoFit/>
          </a:bodyPr>
          <a:lstStyle/>
          <a:p>
            <a:pPr>
              <a:lnSpc>
                <a:spcPct val="150000"/>
              </a:lnSpc>
            </a:pPr>
            <a:r>
              <a:rPr lang="it-IT" sz="2800" dirty="0">
                <a:latin typeface="Comic Sans MS" pitchFamily="66" charset="0"/>
              </a:rPr>
              <a:t>Per la corretta determinazione dell’APRO Nei bandi delle manifestazioni va inserito che i non classificati andranno considerati per la performance </a:t>
            </a:r>
            <a:r>
              <a:rPr lang="it-IT" sz="2800" dirty="0" err="1">
                <a:latin typeface="Comic Sans MS" pitchFamily="66" charset="0"/>
              </a:rPr>
              <a:t>Elo</a:t>
            </a:r>
            <a:r>
              <a:rPr lang="it-IT" sz="2800" dirty="0">
                <a:latin typeface="Comic Sans MS" pitchFamily="66" charset="0"/>
              </a:rPr>
              <a:t> del torneo (non considerando il punteggio fittizio </a:t>
            </a:r>
            <a:r>
              <a:rPr lang="it-IT" sz="2800">
                <a:latin typeface="Comic Sans MS" pitchFamily="66" charset="0"/>
              </a:rPr>
              <a:t>di 1399 </a:t>
            </a:r>
            <a:r>
              <a:rPr lang="it-IT" sz="2800" dirty="0">
                <a:latin typeface="Comic Sans MS" pitchFamily="66" charset="0"/>
              </a:rPr>
              <a:t>assegnato), come da indicazione FIDE.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B4D79B-95DD-4865-9844-CC7BC565F787}"/>
              </a:ext>
            </a:extLst>
          </p:cNvPr>
          <p:cNvSpPr txBox="1"/>
          <p:nvPr/>
        </p:nvSpPr>
        <p:spPr>
          <a:xfrm>
            <a:off x="0" y="230534"/>
            <a:ext cx="12013809" cy="4124206"/>
          </a:xfrm>
          <a:prstGeom prst="rect">
            <a:avLst/>
          </a:prstGeom>
          <a:noFill/>
        </p:spPr>
        <p:txBody>
          <a:bodyPr wrap="square">
            <a:spAutoFit/>
          </a:bodyPr>
          <a:lstStyle/>
          <a:p>
            <a:pPr algn="ctr"/>
            <a:r>
              <a:rPr lang="it-IT" sz="3200" b="1" dirty="0">
                <a:solidFill>
                  <a:srgbClr val="FF0000"/>
                </a:solidFill>
                <a:latin typeface="Comic Sans MS" panose="030F0702030302020204" pitchFamily="66" charset="0"/>
              </a:rPr>
              <a:t>OMOLOGAZIONE</a:t>
            </a:r>
          </a:p>
          <a:p>
            <a:pPr algn="ctr"/>
            <a:endParaRPr lang="it-IT" sz="2000" b="1" dirty="0">
              <a:solidFill>
                <a:srgbClr val="FF0000"/>
              </a:solidFill>
            </a:endParaRPr>
          </a:p>
          <a:p>
            <a:pPr>
              <a:lnSpc>
                <a:spcPct val="200000"/>
              </a:lnSpc>
            </a:pPr>
            <a:r>
              <a:rPr lang="it-IT" sz="2400" b="1" dirty="0">
                <a:solidFill>
                  <a:srgbClr val="00B050"/>
                </a:solidFill>
                <a:latin typeface="Comic Sans MS" panose="030F0702030302020204" pitchFamily="66" charset="0"/>
              </a:rPr>
              <a:t>Chi invia?</a:t>
            </a:r>
            <a:r>
              <a:rPr lang="it-IT" sz="2400" b="1" dirty="0">
                <a:latin typeface="Comic Sans MS" panose="030F0702030302020204" pitchFamily="66" charset="0"/>
              </a:rPr>
              <a:t>    L’ arbitro principale</a:t>
            </a:r>
          </a:p>
          <a:p>
            <a:pPr>
              <a:lnSpc>
                <a:spcPct val="200000"/>
              </a:lnSpc>
            </a:pPr>
            <a:r>
              <a:rPr lang="it-IT" sz="2400" b="1" dirty="0">
                <a:solidFill>
                  <a:srgbClr val="00B050"/>
                </a:solidFill>
                <a:latin typeface="Comic Sans MS" panose="030F0702030302020204" pitchFamily="66" charset="0"/>
              </a:rPr>
              <a:t>A chi?   </a:t>
            </a:r>
            <a:r>
              <a:rPr lang="it-IT" sz="2400" b="1" dirty="0">
                <a:latin typeface="Comic Sans MS" panose="030F0702030302020204" pitchFamily="66" charset="0"/>
                <a:sym typeface="Wingdings" panose="05000000000000000000" pitchFamily="2" charset="2"/>
              </a:rPr>
              <a:t>    Direttore Nazionale e Comitato Regionale</a:t>
            </a:r>
          </a:p>
          <a:p>
            <a:pPr>
              <a:lnSpc>
                <a:spcPct val="200000"/>
              </a:lnSpc>
            </a:pPr>
            <a:r>
              <a:rPr lang="it-IT" sz="2400" b="1" dirty="0">
                <a:solidFill>
                  <a:srgbClr val="00B050"/>
                </a:solidFill>
                <a:latin typeface="Comic Sans MS" panose="030F0702030302020204" pitchFamily="66" charset="0"/>
                <a:sym typeface="Wingdings" panose="05000000000000000000" pitchFamily="2" charset="2"/>
              </a:rPr>
              <a:t>Quando?</a:t>
            </a:r>
            <a:r>
              <a:rPr lang="it-IT" sz="2400" b="1" dirty="0">
                <a:latin typeface="Comic Sans MS" panose="030F0702030302020204" pitchFamily="66" charset="0"/>
                <a:sym typeface="Wingdings" panose="05000000000000000000" pitchFamily="2" charset="2"/>
              </a:rPr>
              <a:t>     Entro 8 giorni</a:t>
            </a:r>
          </a:p>
          <a:p>
            <a:pPr>
              <a:lnSpc>
                <a:spcPct val="200000"/>
              </a:lnSpc>
            </a:pPr>
            <a:r>
              <a:rPr lang="it-IT" sz="2400" b="1" dirty="0">
                <a:solidFill>
                  <a:srgbClr val="00B050"/>
                </a:solidFill>
                <a:latin typeface="Comic Sans MS" panose="030F0702030302020204" pitchFamily="66" charset="0"/>
                <a:sym typeface="Wingdings" panose="05000000000000000000" pitchFamily="2" charset="2"/>
              </a:rPr>
              <a:t>Cosa?        </a:t>
            </a:r>
            <a:r>
              <a:rPr lang="it-IT" sz="2400" b="1" dirty="0">
                <a:latin typeface="Comic Sans MS" panose="030F0702030302020204" pitchFamily="66" charset="0"/>
              </a:rPr>
              <a:t>il file originale del Vega standingC18.txt e il verbale di gara. </a:t>
            </a:r>
          </a:p>
          <a:p>
            <a:pPr marL="342900" indent="-342900">
              <a:buAutoNum type="arabicPeriod"/>
            </a:pPr>
            <a:endParaRPr lang="it-IT" dirty="0"/>
          </a:p>
        </p:txBody>
      </p:sp>
    </p:spTree>
    <p:extLst>
      <p:ext uri="{BB962C8B-B14F-4D97-AF65-F5344CB8AC3E}">
        <p14:creationId xmlns:p14="http://schemas.microsoft.com/office/powerpoint/2010/main" val="17297294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B4D79B-95DD-4865-9844-CC7BC565F787}"/>
              </a:ext>
            </a:extLst>
          </p:cNvPr>
          <p:cNvSpPr txBox="1"/>
          <p:nvPr/>
        </p:nvSpPr>
        <p:spPr>
          <a:xfrm>
            <a:off x="0" y="230534"/>
            <a:ext cx="12013809" cy="6340197"/>
          </a:xfrm>
          <a:prstGeom prst="rect">
            <a:avLst/>
          </a:prstGeom>
          <a:noFill/>
        </p:spPr>
        <p:txBody>
          <a:bodyPr wrap="square">
            <a:spAutoFit/>
          </a:bodyPr>
          <a:lstStyle/>
          <a:p>
            <a:pPr algn="ctr"/>
            <a:r>
              <a:rPr lang="it-IT" sz="3200" b="1" dirty="0">
                <a:solidFill>
                  <a:srgbClr val="FF0000"/>
                </a:solidFill>
                <a:latin typeface="Comic Sans MS" panose="030F0702030302020204" pitchFamily="66" charset="0"/>
              </a:rPr>
              <a:t>OMOLOGAZIONE</a:t>
            </a:r>
          </a:p>
          <a:p>
            <a:pPr algn="ctr"/>
            <a:endParaRPr lang="it-IT" sz="2000" b="1" dirty="0">
              <a:solidFill>
                <a:srgbClr val="FF0000"/>
              </a:solidFill>
            </a:endParaRPr>
          </a:p>
          <a:p>
            <a:pPr>
              <a:lnSpc>
                <a:spcPct val="150000"/>
              </a:lnSpc>
            </a:pPr>
            <a:r>
              <a:rPr lang="it-IT" sz="2400" b="1" dirty="0">
                <a:solidFill>
                  <a:srgbClr val="00B050"/>
                </a:solidFill>
                <a:latin typeface="Comic Sans MS" panose="030F0702030302020204" pitchFamily="66" charset="0"/>
              </a:rPr>
              <a:t>Il file standingC18.txt deve contenere:</a:t>
            </a:r>
          </a:p>
          <a:p>
            <a:pPr marL="342900" indent="-342900">
              <a:lnSpc>
                <a:spcPct val="150000"/>
              </a:lnSpc>
              <a:buAutoNum type="arabicPeriod"/>
            </a:pPr>
            <a:r>
              <a:rPr lang="it-IT" sz="2000" dirty="0"/>
              <a:t>Tipo di torneo (torneo giovanile TG, campionato provinciale CP o campionato regionale CR) </a:t>
            </a:r>
          </a:p>
          <a:p>
            <a:pPr marL="342900" indent="-342900">
              <a:lnSpc>
                <a:spcPct val="150000"/>
              </a:lnSpc>
              <a:buAutoNum type="arabicPeriod"/>
            </a:pPr>
            <a:r>
              <a:rPr lang="it-IT" sz="2000" dirty="0"/>
              <a:t>Data e luogo di svolgimento </a:t>
            </a:r>
          </a:p>
          <a:p>
            <a:pPr marL="342900" indent="-342900">
              <a:lnSpc>
                <a:spcPct val="150000"/>
              </a:lnSpc>
              <a:buAutoNum type="arabicPeriod"/>
            </a:pPr>
            <a:r>
              <a:rPr lang="it-IT" sz="2000" dirty="0"/>
              <a:t>Data di nascita completa (</a:t>
            </a:r>
            <a:r>
              <a:rPr lang="it-IT" sz="2000" dirty="0" err="1"/>
              <a:t>ggmmaa</a:t>
            </a:r>
            <a:r>
              <a:rPr lang="it-IT" sz="2000" dirty="0"/>
              <a:t>)</a:t>
            </a:r>
          </a:p>
          <a:p>
            <a:pPr marL="342900" indent="-342900">
              <a:lnSpc>
                <a:spcPct val="150000"/>
              </a:lnSpc>
              <a:buAutoNum type="arabicPeriod"/>
            </a:pPr>
            <a:r>
              <a:rPr lang="it-IT" sz="2000" dirty="0"/>
              <a:t>Classifica</a:t>
            </a:r>
          </a:p>
          <a:p>
            <a:pPr marL="342900" indent="-342900">
              <a:lnSpc>
                <a:spcPct val="150000"/>
              </a:lnSpc>
              <a:buAutoNum type="arabicPeriod"/>
            </a:pPr>
            <a:r>
              <a:rPr lang="it-IT" sz="2000" dirty="0"/>
              <a:t>Categoria nazionale</a:t>
            </a:r>
          </a:p>
          <a:p>
            <a:pPr marL="342900" indent="-342900">
              <a:lnSpc>
                <a:spcPct val="150000"/>
              </a:lnSpc>
              <a:buAutoNum type="arabicPeriod"/>
            </a:pPr>
            <a:r>
              <a:rPr lang="it-IT" sz="2000" dirty="0"/>
              <a:t>Sesso</a:t>
            </a:r>
          </a:p>
          <a:p>
            <a:pPr marL="342900" indent="-342900">
              <a:lnSpc>
                <a:spcPct val="150000"/>
              </a:lnSpc>
              <a:buAutoNum type="arabicPeriod"/>
            </a:pPr>
            <a:r>
              <a:rPr lang="it-IT" sz="2000" dirty="0"/>
              <a:t>Provincia di tesseramento</a:t>
            </a:r>
          </a:p>
          <a:p>
            <a:pPr marL="342900" indent="-342900">
              <a:lnSpc>
                <a:spcPct val="150000"/>
              </a:lnSpc>
              <a:buAutoNum type="arabicPeriod"/>
            </a:pPr>
            <a:r>
              <a:rPr lang="it-IT" sz="2000" dirty="0"/>
              <a:t>ID FSI</a:t>
            </a:r>
          </a:p>
          <a:p>
            <a:pPr marL="342900" indent="-342900">
              <a:lnSpc>
                <a:spcPct val="150000"/>
              </a:lnSpc>
              <a:buAutoNum type="arabicPeriod"/>
            </a:pPr>
            <a:r>
              <a:rPr lang="it-IT" sz="2000" dirty="0"/>
              <a:t>Flag dei qualificati (cognome, nome, X - dove X = [J, juniores - u18 o A, allievi - U16, o C, cadetti - U14, o G, giovanissimi - U12, o P, pulcini - U10, o B, piccoli alfieri - U8]) </a:t>
            </a:r>
          </a:p>
          <a:p>
            <a:pPr marL="342900" indent="-342900">
              <a:buAutoNum type="arabicPeriod"/>
            </a:pPr>
            <a:endParaRPr lang="it-IT" dirty="0"/>
          </a:p>
        </p:txBody>
      </p:sp>
    </p:spTree>
    <p:extLst>
      <p:ext uri="{BB962C8B-B14F-4D97-AF65-F5344CB8AC3E}">
        <p14:creationId xmlns:p14="http://schemas.microsoft.com/office/powerpoint/2010/main" val="2950823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B4D79B-95DD-4865-9844-CC7BC565F787}"/>
              </a:ext>
            </a:extLst>
          </p:cNvPr>
          <p:cNvSpPr txBox="1"/>
          <p:nvPr/>
        </p:nvSpPr>
        <p:spPr>
          <a:xfrm>
            <a:off x="0" y="230534"/>
            <a:ext cx="12013809" cy="5047536"/>
          </a:xfrm>
          <a:prstGeom prst="rect">
            <a:avLst/>
          </a:prstGeom>
          <a:noFill/>
        </p:spPr>
        <p:txBody>
          <a:bodyPr wrap="square">
            <a:spAutoFit/>
          </a:bodyPr>
          <a:lstStyle/>
          <a:p>
            <a:pPr algn="ctr"/>
            <a:r>
              <a:rPr lang="it-IT" sz="3200" b="1" dirty="0">
                <a:solidFill>
                  <a:srgbClr val="FF0000"/>
                </a:solidFill>
                <a:latin typeface="Comic Sans MS" panose="030F0702030302020204" pitchFamily="66" charset="0"/>
              </a:rPr>
              <a:t>OMOLOGAZIONE</a:t>
            </a:r>
          </a:p>
          <a:p>
            <a:pPr algn="ctr"/>
            <a:endParaRPr lang="it-IT" sz="2000" b="1" dirty="0">
              <a:solidFill>
                <a:srgbClr val="FF0000"/>
              </a:solidFill>
            </a:endParaRPr>
          </a:p>
          <a:p>
            <a:endParaRPr lang="it-IT" sz="2400" b="1" dirty="0">
              <a:solidFill>
                <a:srgbClr val="00B050"/>
              </a:solidFill>
              <a:latin typeface="Comic Sans MS" panose="030F0702030302020204" pitchFamily="66" charset="0"/>
            </a:endParaRPr>
          </a:p>
          <a:p>
            <a:r>
              <a:rPr lang="it-IT" sz="2400" b="1" dirty="0">
                <a:solidFill>
                  <a:srgbClr val="00B050"/>
                </a:solidFill>
                <a:latin typeface="Comic Sans MS" panose="030F0702030302020204" pitchFamily="66" charset="0"/>
              </a:rPr>
              <a:t>Il verbale di gara deve contenere: </a:t>
            </a:r>
          </a:p>
          <a:p>
            <a:endParaRPr lang="it-IT" sz="2400" b="1" dirty="0">
              <a:solidFill>
                <a:srgbClr val="00B050"/>
              </a:solidFill>
              <a:latin typeface="Comic Sans MS" panose="030F0702030302020204" pitchFamily="66" charset="0"/>
            </a:endParaRPr>
          </a:p>
          <a:p>
            <a:pPr marL="342900" indent="-342900">
              <a:lnSpc>
                <a:spcPct val="200000"/>
              </a:lnSpc>
              <a:buAutoNum type="arabicPeriod"/>
            </a:pPr>
            <a:r>
              <a:rPr lang="it-IT" dirty="0"/>
              <a:t>Tipo di torneo (torneo giovanile TG, campionato provinciale CP o campionato regionale CR) </a:t>
            </a:r>
          </a:p>
          <a:p>
            <a:pPr marL="342900" indent="-342900">
              <a:lnSpc>
                <a:spcPct val="200000"/>
              </a:lnSpc>
              <a:buAutoNum type="arabicPeriod"/>
            </a:pPr>
            <a:r>
              <a:rPr lang="it-IT" dirty="0"/>
              <a:t>Data e luogo di svolgimento </a:t>
            </a:r>
          </a:p>
          <a:p>
            <a:pPr marL="342900" indent="-342900">
              <a:lnSpc>
                <a:spcPct val="200000"/>
              </a:lnSpc>
              <a:buAutoNum type="arabicPeriod"/>
            </a:pPr>
            <a:r>
              <a:rPr lang="it-IT" dirty="0"/>
              <a:t>Elenco dei qualificati (cognome, nome, X - dove X = [J, juniores - u18 o A, allievi - U16, o C, cadetti - U14, o G, giovanissimi - U12, o P, pulcini - U10, o B, piccoli alfieri - U8]) </a:t>
            </a:r>
          </a:p>
          <a:p>
            <a:pPr marL="342900" indent="-342900">
              <a:lnSpc>
                <a:spcPct val="200000"/>
              </a:lnSpc>
              <a:buAutoNum type="arabicPeriod"/>
            </a:pPr>
            <a:r>
              <a:rPr lang="it-IT" dirty="0"/>
              <a:t>Elenco giovani partecipanti non italiani ammessi in possesso dei requisiti previsti. </a:t>
            </a:r>
          </a:p>
          <a:p>
            <a:pPr marL="342900" indent="-342900">
              <a:buAutoNum type="arabicPeriod"/>
            </a:pPr>
            <a:endParaRPr lang="it-IT" dirty="0"/>
          </a:p>
        </p:txBody>
      </p:sp>
    </p:spTree>
    <p:extLst>
      <p:ext uri="{BB962C8B-B14F-4D97-AF65-F5344CB8AC3E}">
        <p14:creationId xmlns:p14="http://schemas.microsoft.com/office/powerpoint/2010/main" val="641311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7B4D79B-95DD-4865-9844-CC7BC565F787}"/>
              </a:ext>
            </a:extLst>
          </p:cNvPr>
          <p:cNvSpPr txBox="1"/>
          <p:nvPr/>
        </p:nvSpPr>
        <p:spPr>
          <a:xfrm>
            <a:off x="89095" y="192826"/>
            <a:ext cx="12013809" cy="6217279"/>
          </a:xfrm>
          <a:prstGeom prst="rect">
            <a:avLst/>
          </a:prstGeom>
          <a:noFill/>
        </p:spPr>
        <p:txBody>
          <a:bodyPr wrap="square">
            <a:spAutoFit/>
          </a:bodyPr>
          <a:lstStyle/>
          <a:p>
            <a:pPr algn="ctr"/>
            <a:r>
              <a:rPr lang="it-IT" sz="3200" b="1" dirty="0">
                <a:solidFill>
                  <a:srgbClr val="FF0000"/>
                </a:solidFill>
                <a:latin typeface="Comic Sans MS" panose="030F0702030302020204" pitchFamily="66" charset="0"/>
              </a:rPr>
              <a:t>OMOLOGAZIONE</a:t>
            </a:r>
          </a:p>
          <a:p>
            <a:pPr marL="342900" indent="-342900" algn="ctr">
              <a:buAutoNum type="arabicPeriod"/>
            </a:pPr>
            <a:endParaRPr lang="it-IT" dirty="0"/>
          </a:p>
          <a:p>
            <a:pPr>
              <a:lnSpc>
                <a:spcPct val="150000"/>
              </a:lnSpc>
            </a:pPr>
            <a:r>
              <a:rPr lang="it-IT" b="1" dirty="0">
                <a:solidFill>
                  <a:srgbClr val="00B050"/>
                </a:solidFill>
                <a:latin typeface="Comic Sans MS" panose="030F0702030302020204" pitchFamily="66" charset="0"/>
              </a:rPr>
              <a:t>Per le variazioni </a:t>
            </a:r>
            <a:r>
              <a:rPr lang="it-IT" b="1" dirty="0" err="1">
                <a:solidFill>
                  <a:srgbClr val="00B050"/>
                </a:solidFill>
                <a:latin typeface="Comic Sans MS" panose="030F0702030302020204" pitchFamily="66" charset="0"/>
              </a:rPr>
              <a:t>Elo</a:t>
            </a:r>
            <a:r>
              <a:rPr lang="it-IT" b="1" dirty="0">
                <a:latin typeface="Comic Sans MS" panose="030F0702030302020204" pitchFamily="66" charset="0"/>
              </a:rPr>
              <a:t>:  normale procedura. </a:t>
            </a:r>
          </a:p>
          <a:p>
            <a:pPr>
              <a:lnSpc>
                <a:spcPct val="150000"/>
              </a:lnSpc>
            </a:pPr>
            <a:endParaRPr lang="it-IT" b="1" dirty="0">
              <a:latin typeface="Comic Sans MS" panose="030F0702030302020204" pitchFamily="66" charset="0"/>
            </a:endParaRPr>
          </a:p>
          <a:p>
            <a:pPr>
              <a:lnSpc>
                <a:spcPct val="150000"/>
              </a:lnSpc>
            </a:pPr>
            <a:r>
              <a:rPr lang="it-IT" b="1" dirty="0">
                <a:solidFill>
                  <a:srgbClr val="00B050"/>
                </a:solidFill>
                <a:latin typeface="Comic Sans MS" panose="030F0702030302020204" pitchFamily="66" charset="0"/>
              </a:rPr>
              <a:t>Elenco ufficiale dei qualificati: </a:t>
            </a:r>
            <a:r>
              <a:rPr lang="it-IT" b="1" dirty="0">
                <a:latin typeface="Comic Sans MS" panose="030F0702030302020204" pitchFamily="66" charset="0"/>
              </a:rPr>
              <a:t>redatto e diffuso dal Direttore Nazionale. </a:t>
            </a:r>
          </a:p>
          <a:p>
            <a:pPr>
              <a:lnSpc>
                <a:spcPct val="150000"/>
              </a:lnSpc>
            </a:pPr>
            <a:r>
              <a:rPr lang="it-IT" b="1" u="sng" dirty="0">
                <a:latin typeface="Comic Sans MS" panose="030F0702030302020204" pitchFamily="66" charset="0"/>
              </a:rPr>
              <a:t>La presenza in questo elenco del nominativo di un giocatore costituirà l’unico titolo per l’ammissione alla finale</a:t>
            </a:r>
            <a:r>
              <a:rPr lang="it-IT" b="1" dirty="0">
                <a:latin typeface="Comic Sans MS" panose="030F0702030302020204" pitchFamily="66" charset="0"/>
              </a:rPr>
              <a:t>. </a:t>
            </a:r>
          </a:p>
          <a:p>
            <a:pPr>
              <a:lnSpc>
                <a:spcPct val="150000"/>
              </a:lnSpc>
            </a:pPr>
            <a:endParaRPr lang="it-IT" b="1" dirty="0">
              <a:latin typeface="Comic Sans MS" panose="030F0702030302020204" pitchFamily="66" charset="0"/>
            </a:endParaRPr>
          </a:p>
          <a:p>
            <a:pPr>
              <a:lnSpc>
                <a:spcPct val="150000"/>
              </a:lnSpc>
            </a:pPr>
            <a:r>
              <a:rPr lang="it-IT" b="1" dirty="0">
                <a:latin typeface="Comic Sans MS" panose="030F0702030302020204" pitchFamily="66" charset="0"/>
              </a:rPr>
              <a:t>Il Direttore Nazionale porterà all'attenzione del Consiglio Federale i casi controversi e comunque quelli relativi alla non corretta o mancata osservanza dei regolamenti ed il Consiglio Federale deciderà in merito. </a:t>
            </a:r>
          </a:p>
          <a:p>
            <a:pPr>
              <a:lnSpc>
                <a:spcPct val="150000"/>
              </a:lnSpc>
            </a:pPr>
            <a:r>
              <a:rPr lang="it-IT" b="1" dirty="0">
                <a:latin typeface="Comic Sans MS" panose="030F0702030302020204" pitchFamily="66" charset="0"/>
              </a:rPr>
              <a:t>Tale decisione non è impugnabile. </a:t>
            </a:r>
          </a:p>
          <a:p>
            <a:pPr>
              <a:lnSpc>
                <a:spcPct val="150000"/>
              </a:lnSpc>
            </a:pPr>
            <a:endParaRPr lang="it-IT" b="1" dirty="0">
              <a:latin typeface="Comic Sans MS" panose="030F0702030302020204" pitchFamily="66" charset="0"/>
            </a:endParaRPr>
          </a:p>
          <a:p>
            <a:pPr>
              <a:lnSpc>
                <a:spcPct val="150000"/>
              </a:lnSpc>
            </a:pPr>
            <a:r>
              <a:rPr lang="it-IT" b="1" dirty="0">
                <a:latin typeface="Comic Sans MS" panose="030F0702030302020204" pitchFamily="66" charset="0"/>
              </a:rPr>
              <a:t>La quota di iscrizione per tutte le fasi, compresa la Finale, è lasciata libera alla discrezionalità dell’Organizzatore, ma non deve superare il limite stabilito nel Regolamento Attuativo annuale. </a:t>
            </a:r>
          </a:p>
        </p:txBody>
      </p:sp>
    </p:spTree>
    <p:extLst>
      <p:ext uri="{BB962C8B-B14F-4D97-AF65-F5344CB8AC3E}">
        <p14:creationId xmlns:p14="http://schemas.microsoft.com/office/powerpoint/2010/main" val="2583458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F5C540C-C302-40C7-A2E9-15F60EEA3DE4}"/>
              </a:ext>
            </a:extLst>
          </p:cNvPr>
          <p:cNvSpPr txBox="1"/>
          <p:nvPr/>
        </p:nvSpPr>
        <p:spPr>
          <a:xfrm>
            <a:off x="194603" y="815106"/>
            <a:ext cx="11802794" cy="5542799"/>
          </a:xfrm>
          <a:prstGeom prst="rect">
            <a:avLst/>
          </a:prstGeom>
          <a:noFill/>
        </p:spPr>
        <p:txBody>
          <a:bodyPr wrap="square">
            <a:spAutoFit/>
          </a:bodyPr>
          <a:lstStyle/>
          <a:p>
            <a:pPr>
              <a:lnSpc>
                <a:spcPct val="200000"/>
              </a:lnSpc>
            </a:pPr>
            <a:r>
              <a:rPr lang="it-IT" sz="2000" b="1" dirty="0">
                <a:solidFill>
                  <a:srgbClr val="00B050"/>
                </a:solidFill>
                <a:latin typeface="Comic Sans MS" panose="030F0702030302020204" pitchFamily="66" charset="0"/>
              </a:rPr>
              <a:t>Tornei giovanili di qualificazione</a:t>
            </a:r>
            <a:r>
              <a:rPr lang="it-IT" sz="2000" dirty="0">
                <a:latin typeface="Comic Sans MS" panose="030F0702030302020204" pitchFamily="66" charset="0"/>
              </a:rPr>
              <a:t>: Arbitro Regionale o di qualifica superiore. </a:t>
            </a:r>
          </a:p>
          <a:p>
            <a:pPr>
              <a:lnSpc>
                <a:spcPct val="200000"/>
              </a:lnSpc>
            </a:pPr>
            <a:r>
              <a:rPr lang="it-IT" sz="2000" b="1" dirty="0">
                <a:solidFill>
                  <a:srgbClr val="00B050"/>
                </a:solidFill>
                <a:latin typeface="Comic Sans MS" panose="030F0702030302020204" pitchFamily="66" charset="0"/>
              </a:rPr>
              <a:t>Campionati Provinciali e Regionali</a:t>
            </a:r>
            <a:r>
              <a:rPr lang="it-IT" sz="2000" dirty="0">
                <a:latin typeface="Comic Sans MS" panose="030F0702030302020204" pitchFamily="66" charset="0"/>
              </a:rPr>
              <a:t>: almeno Arbitro Candidato Nazionale.</a:t>
            </a:r>
          </a:p>
          <a:p>
            <a:pPr>
              <a:lnSpc>
                <a:spcPct val="200000"/>
              </a:lnSpc>
            </a:pPr>
            <a:r>
              <a:rPr lang="it-IT" sz="2000" dirty="0">
                <a:latin typeface="Comic Sans MS" panose="030F0702030302020204" pitchFamily="66" charset="0"/>
              </a:rPr>
              <a:t>Eventuali deroghe potranno essere concesse, prima delle gare pena la non validità del torneo, di concerto tra il designatore e il Direttore Nazionale CIG18, purché l’AR designato abbia almeno un biennio di esperienza.</a:t>
            </a:r>
          </a:p>
          <a:p>
            <a:pPr>
              <a:lnSpc>
                <a:spcPct val="200000"/>
              </a:lnSpc>
            </a:pPr>
            <a:r>
              <a:rPr lang="it-IT" sz="2000" b="1" dirty="0">
                <a:solidFill>
                  <a:srgbClr val="00B050"/>
                </a:solidFill>
                <a:latin typeface="Comic Sans MS" panose="030F0702030302020204" pitchFamily="66" charset="0"/>
              </a:rPr>
              <a:t>Tornei a tempo standard: </a:t>
            </a:r>
            <a:r>
              <a:rPr lang="it-IT" sz="2000" dirty="0">
                <a:latin typeface="Comic Sans MS" panose="030F0702030302020204" pitchFamily="66" charset="0"/>
              </a:rPr>
              <a:t>designati in base a quanto prevede il Regolamento del Settore Arbitrale. </a:t>
            </a:r>
          </a:p>
          <a:p>
            <a:pPr>
              <a:lnSpc>
                <a:spcPct val="200000"/>
              </a:lnSpc>
            </a:pPr>
            <a:r>
              <a:rPr lang="it-IT" sz="2000" b="1" dirty="0">
                <a:solidFill>
                  <a:srgbClr val="00B050"/>
                </a:solidFill>
                <a:latin typeface="Comic Sans MS" panose="030F0702030302020204" pitchFamily="66" charset="0"/>
              </a:rPr>
              <a:t>Arbitro Principale della Finale:</a:t>
            </a:r>
            <a:r>
              <a:rPr lang="it-IT" sz="2000" dirty="0">
                <a:latin typeface="Comic Sans MS" panose="030F0702030302020204" pitchFamily="66" charset="0"/>
              </a:rPr>
              <a:t> Arbitro Internazionale o FIDE designato dalla FSI.</a:t>
            </a:r>
          </a:p>
          <a:p>
            <a:pPr>
              <a:lnSpc>
                <a:spcPct val="200000"/>
              </a:lnSpc>
            </a:pPr>
            <a:endParaRPr lang="it-IT" sz="2000" dirty="0">
              <a:latin typeface="Comic Sans MS" panose="030F0702030302020204" pitchFamily="66" charset="0"/>
            </a:endParaRPr>
          </a:p>
        </p:txBody>
      </p:sp>
      <p:sp>
        <p:nvSpPr>
          <p:cNvPr id="5" name="CasellaDiTesto 4">
            <a:extLst>
              <a:ext uri="{FF2B5EF4-FFF2-40B4-BE49-F238E27FC236}">
                <a16:creationId xmlns:a16="http://schemas.microsoft.com/office/drawing/2014/main" id="{6FDDA516-16F0-4435-87C6-8B1998DC688D}"/>
              </a:ext>
            </a:extLst>
          </p:cNvPr>
          <p:cNvSpPr txBox="1"/>
          <p:nvPr/>
        </p:nvSpPr>
        <p:spPr>
          <a:xfrm>
            <a:off x="4104248" y="230331"/>
            <a:ext cx="3351629"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ARBITRAGGIO</a:t>
            </a:r>
          </a:p>
        </p:txBody>
      </p:sp>
    </p:spTree>
    <p:extLst>
      <p:ext uri="{BB962C8B-B14F-4D97-AF65-F5344CB8AC3E}">
        <p14:creationId xmlns:p14="http://schemas.microsoft.com/office/powerpoint/2010/main" val="619367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C101809-10FF-4A74-8050-F62F2D607A7E}"/>
              </a:ext>
            </a:extLst>
          </p:cNvPr>
          <p:cNvSpPr txBox="1"/>
          <p:nvPr/>
        </p:nvSpPr>
        <p:spPr>
          <a:xfrm>
            <a:off x="1184987" y="1098598"/>
            <a:ext cx="9461241" cy="3785652"/>
          </a:xfrm>
          <a:prstGeom prst="rect">
            <a:avLst/>
          </a:prstGeom>
          <a:noFill/>
        </p:spPr>
        <p:txBody>
          <a:bodyPr wrap="square" rtlCol="0">
            <a:spAutoFit/>
          </a:bodyPr>
          <a:lstStyle/>
          <a:p>
            <a:pPr>
              <a:lnSpc>
                <a:spcPct val="150000"/>
              </a:lnSpc>
            </a:pPr>
            <a:r>
              <a:rPr lang="it-IT" sz="3200" b="1" dirty="0">
                <a:solidFill>
                  <a:srgbClr val="00B050"/>
                </a:solidFill>
                <a:latin typeface="Comic Sans MS" panose="030F0702030302020204" pitchFamily="66" charset="0"/>
              </a:rPr>
              <a:t>Adesso ditemi voi:</a:t>
            </a:r>
          </a:p>
          <a:p>
            <a:pPr>
              <a:lnSpc>
                <a:spcPct val="150000"/>
              </a:lnSpc>
            </a:pPr>
            <a:r>
              <a:rPr lang="it-IT" sz="3200" b="1" dirty="0">
                <a:solidFill>
                  <a:srgbClr val="00B050"/>
                </a:solidFill>
                <a:latin typeface="Comic Sans MS" panose="030F0702030302020204" pitchFamily="66" charset="0"/>
              </a:rPr>
              <a:t>Quest’anno quale sarà la data di nascita degli U8?</a:t>
            </a:r>
          </a:p>
          <a:p>
            <a:pPr>
              <a:lnSpc>
                <a:spcPct val="150000"/>
              </a:lnSpc>
            </a:pPr>
            <a:endParaRPr lang="it-IT" sz="3200" b="1" dirty="0">
              <a:solidFill>
                <a:srgbClr val="00B050"/>
              </a:solidFill>
              <a:latin typeface="Comic Sans MS" panose="030F0702030302020204" pitchFamily="66" charset="0"/>
            </a:endParaRPr>
          </a:p>
          <a:p>
            <a:pPr>
              <a:lnSpc>
                <a:spcPct val="150000"/>
              </a:lnSpc>
            </a:pPr>
            <a:r>
              <a:rPr lang="it-IT" sz="3200" b="1" dirty="0">
                <a:solidFill>
                  <a:srgbClr val="00B050"/>
                </a:solidFill>
                <a:latin typeface="Comic Sans MS" panose="030F0702030302020204" pitchFamily="66" charset="0"/>
              </a:rPr>
              <a:t>ATTENZIONE!!!! Di che anno parliamo?</a:t>
            </a:r>
          </a:p>
        </p:txBody>
      </p:sp>
    </p:spTree>
    <p:extLst>
      <p:ext uri="{BB962C8B-B14F-4D97-AF65-F5344CB8AC3E}">
        <p14:creationId xmlns:p14="http://schemas.microsoft.com/office/powerpoint/2010/main" val="1274911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19B4BDD-D0D4-4DB7-8C84-60072766282D}"/>
              </a:ext>
            </a:extLst>
          </p:cNvPr>
          <p:cNvSpPr txBox="1"/>
          <p:nvPr/>
        </p:nvSpPr>
        <p:spPr>
          <a:xfrm>
            <a:off x="348174" y="1280049"/>
            <a:ext cx="11271739" cy="3785652"/>
          </a:xfrm>
          <a:prstGeom prst="rect">
            <a:avLst/>
          </a:prstGeom>
          <a:noFill/>
        </p:spPr>
        <p:txBody>
          <a:bodyPr wrap="square">
            <a:spAutoFit/>
          </a:bodyPr>
          <a:lstStyle/>
          <a:p>
            <a:pPr>
              <a:lnSpc>
                <a:spcPct val="200000"/>
              </a:lnSpc>
            </a:pPr>
            <a:r>
              <a:rPr lang="it-IT" sz="2400" dirty="0">
                <a:latin typeface="Comic Sans MS" panose="030F0702030302020204" pitchFamily="66" charset="0"/>
              </a:rPr>
              <a:t>Nei tornei a cadenza </a:t>
            </a:r>
            <a:r>
              <a:rPr lang="it-IT" sz="2400" dirty="0" err="1">
                <a:latin typeface="Comic Sans MS" panose="030F0702030302020204" pitchFamily="66" charset="0"/>
              </a:rPr>
              <a:t>Rapid</a:t>
            </a:r>
            <a:r>
              <a:rPr lang="it-IT" sz="2400" dirty="0">
                <a:latin typeface="Comic Sans MS" panose="030F0702030302020204" pitchFamily="66" charset="0"/>
              </a:rPr>
              <a:t> per determinare il rango dei giocatori saranno utilizzate le liste ELO nel seguente ordine: </a:t>
            </a:r>
            <a:r>
              <a:rPr lang="it-IT" sz="2400" dirty="0" err="1">
                <a:latin typeface="Comic Sans MS" panose="030F0702030302020204" pitchFamily="66" charset="0"/>
              </a:rPr>
              <a:t>Elo</a:t>
            </a:r>
            <a:r>
              <a:rPr lang="it-IT" sz="2400" dirty="0">
                <a:latin typeface="Comic Sans MS" panose="030F0702030302020204" pitchFamily="66" charset="0"/>
              </a:rPr>
              <a:t> Rapid Fide - </a:t>
            </a:r>
            <a:r>
              <a:rPr lang="it-IT" sz="2400" dirty="0" err="1">
                <a:latin typeface="Comic Sans MS" panose="030F0702030302020204" pitchFamily="66" charset="0"/>
              </a:rPr>
              <a:t>Elo</a:t>
            </a:r>
            <a:r>
              <a:rPr lang="it-IT" sz="2400" dirty="0">
                <a:latin typeface="Comic Sans MS" panose="030F0702030302020204" pitchFamily="66" charset="0"/>
              </a:rPr>
              <a:t> Standard Fide - </a:t>
            </a:r>
            <a:r>
              <a:rPr lang="it-IT" sz="2400" dirty="0" err="1">
                <a:latin typeface="Comic Sans MS" panose="030F0702030302020204" pitchFamily="66" charset="0"/>
              </a:rPr>
              <a:t>Elo</a:t>
            </a:r>
            <a:r>
              <a:rPr lang="it-IT" sz="2400" dirty="0">
                <a:latin typeface="Comic Sans MS" panose="030F0702030302020204" pitchFamily="66" charset="0"/>
              </a:rPr>
              <a:t> Standard Italia. </a:t>
            </a:r>
          </a:p>
          <a:p>
            <a:pPr>
              <a:lnSpc>
                <a:spcPct val="200000"/>
              </a:lnSpc>
            </a:pPr>
            <a:r>
              <a:rPr lang="it-IT" sz="2400" dirty="0">
                <a:latin typeface="Comic Sans MS" panose="030F0702030302020204" pitchFamily="66" charset="0"/>
              </a:rPr>
              <a:t>Se il giocatore non è presente in alcuna lista elencata, si attribuirà il punteggio base di 1399 </a:t>
            </a:r>
          </a:p>
        </p:txBody>
      </p:sp>
      <p:sp>
        <p:nvSpPr>
          <p:cNvPr id="5" name="CasellaDiTesto 4">
            <a:extLst>
              <a:ext uri="{FF2B5EF4-FFF2-40B4-BE49-F238E27FC236}">
                <a16:creationId xmlns:a16="http://schemas.microsoft.com/office/drawing/2014/main" id="{6BDFF669-262D-4DE9-A4A0-DE825C5FEEE0}"/>
              </a:ext>
            </a:extLst>
          </p:cNvPr>
          <p:cNvSpPr txBox="1"/>
          <p:nvPr/>
        </p:nvSpPr>
        <p:spPr>
          <a:xfrm>
            <a:off x="3147646" y="342872"/>
            <a:ext cx="5405511" cy="584775"/>
          </a:xfrm>
          <a:prstGeom prst="rect">
            <a:avLst/>
          </a:prstGeom>
          <a:noFill/>
        </p:spPr>
        <p:txBody>
          <a:bodyPr wrap="square">
            <a:spAutoFit/>
          </a:bodyPr>
          <a:lstStyle/>
          <a:p>
            <a:r>
              <a:rPr lang="it-IT" sz="3200" b="1" dirty="0">
                <a:solidFill>
                  <a:srgbClr val="FF0000"/>
                </a:solidFill>
                <a:latin typeface="Comic Sans MS" panose="030F0702030302020204" pitchFamily="66" charset="0"/>
              </a:rPr>
              <a:t>RANGO DEI GIOCATORI </a:t>
            </a:r>
          </a:p>
        </p:txBody>
      </p:sp>
    </p:spTree>
    <p:extLst>
      <p:ext uri="{BB962C8B-B14F-4D97-AF65-F5344CB8AC3E}">
        <p14:creationId xmlns:p14="http://schemas.microsoft.com/office/powerpoint/2010/main" val="1318574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6F55A6E-1543-40D5-9318-09C1AF9DFD57}"/>
              </a:ext>
            </a:extLst>
          </p:cNvPr>
          <p:cNvSpPr txBox="1"/>
          <p:nvPr/>
        </p:nvSpPr>
        <p:spPr>
          <a:xfrm>
            <a:off x="152400" y="770690"/>
            <a:ext cx="11887200" cy="5693866"/>
          </a:xfrm>
          <a:prstGeom prst="rect">
            <a:avLst/>
          </a:prstGeom>
          <a:noFill/>
        </p:spPr>
        <p:txBody>
          <a:bodyPr wrap="square">
            <a:spAutoFit/>
          </a:bodyPr>
          <a:lstStyle/>
          <a:p>
            <a:pPr>
              <a:lnSpc>
                <a:spcPct val="200000"/>
              </a:lnSpc>
            </a:pPr>
            <a:r>
              <a:rPr lang="it-IT" sz="2400" b="1" dirty="0">
                <a:solidFill>
                  <a:srgbClr val="00B050"/>
                </a:solidFill>
                <a:latin typeface="Comic Sans MS" panose="030F0702030302020204" pitchFamily="66" charset="0"/>
              </a:rPr>
              <a:t>Tornei Giovanili e Tornei Giovanili Femminili</a:t>
            </a:r>
            <a:r>
              <a:rPr lang="it-IT" sz="2400" dirty="0">
                <a:latin typeface="Comic Sans MS" panose="030F0702030302020204" pitchFamily="66" charset="0"/>
              </a:rPr>
              <a:t>: il 10% dei giocatori  e delle giocatrici meglio classificati per ciascuna fascia di età.</a:t>
            </a:r>
            <a:r>
              <a:rPr lang="it-IT" sz="1800" dirty="0">
                <a:latin typeface="Comic Sans MS" panose="030F0702030302020204" pitchFamily="66" charset="0"/>
              </a:rPr>
              <a:t> </a:t>
            </a:r>
          </a:p>
          <a:p>
            <a:pPr>
              <a:lnSpc>
                <a:spcPct val="200000"/>
              </a:lnSpc>
            </a:pPr>
            <a:r>
              <a:rPr lang="it-IT" sz="1800" dirty="0">
                <a:latin typeface="Comic Sans MS" panose="030F0702030302020204" pitchFamily="66" charset="0"/>
              </a:rPr>
              <a:t>L'approssimazione è per eccesso. </a:t>
            </a:r>
          </a:p>
          <a:p>
            <a:pPr>
              <a:lnSpc>
                <a:spcPct val="200000"/>
              </a:lnSpc>
            </a:pPr>
            <a:endParaRPr lang="it-IT" sz="1800" dirty="0">
              <a:latin typeface="Comic Sans MS" panose="030F0702030302020204" pitchFamily="66" charset="0"/>
            </a:endParaRPr>
          </a:p>
          <a:p>
            <a:pPr>
              <a:lnSpc>
                <a:spcPct val="200000"/>
              </a:lnSpc>
            </a:pPr>
            <a:r>
              <a:rPr lang="it-IT" sz="2000" b="1" dirty="0">
                <a:latin typeface="Comic Sans MS" panose="030F0702030302020204" pitchFamily="66" charset="0"/>
              </a:rPr>
              <a:t>Nel conteggio percentuale non si considerano</a:t>
            </a:r>
            <a:r>
              <a:rPr lang="it-IT" sz="1800" dirty="0">
                <a:latin typeface="Comic Sans MS" panose="030F0702030302020204" pitchFamily="66" charset="0"/>
              </a:rPr>
              <a:t>: 3N o superiore. </a:t>
            </a:r>
          </a:p>
          <a:p>
            <a:pPr>
              <a:lnSpc>
                <a:spcPct val="200000"/>
              </a:lnSpc>
            </a:pPr>
            <a:r>
              <a:rPr lang="it-IT" sz="2000" b="1" dirty="0">
                <a:latin typeface="Comic Sans MS" panose="030F0702030302020204" pitchFamily="66" charset="0"/>
              </a:rPr>
              <a:t>Il tutto se: </a:t>
            </a:r>
            <a:r>
              <a:rPr lang="it-IT" dirty="0">
                <a:latin typeface="Comic Sans MS" panose="030F0702030302020204" pitchFamily="66" charset="0"/>
              </a:rPr>
              <a:t>completano il torneo e al termine hanno un </a:t>
            </a:r>
            <a:r>
              <a:rPr lang="it-IT" sz="1800" dirty="0">
                <a:latin typeface="Comic Sans MS" panose="030F0702030302020204" pitchFamily="66" charset="0"/>
              </a:rPr>
              <a:t>punteggio minimo del 25% dei punti disponibili, arrotondato al mezzo punto superiore, escludendo punti realizzati con Bye o forfeit.</a:t>
            </a:r>
          </a:p>
          <a:p>
            <a:pPr>
              <a:lnSpc>
                <a:spcPct val="200000"/>
              </a:lnSpc>
            </a:pPr>
            <a:r>
              <a:rPr lang="it-IT" sz="2000" b="1" dirty="0">
                <a:latin typeface="Comic Sans MS" panose="030F0702030302020204" pitchFamily="66" charset="0"/>
              </a:rPr>
              <a:t>Ritirati:</a:t>
            </a:r>
            <a:r>
              <a:rPr lang="it-IT" dirty="0">
                <a:latin typeface="Comic Sans MS" panose="030F0702030302020204" pitchFamily="66" charset="0"/>
              </a:rPr>
              <a:t> non si qualificano</a:t>
            </a:r>
            <a:r>
              <a:rPr lang="it-IT" sz="1800" dirty="0">
                <a:latin typeface="Comic Sans MS" panose="030F0702030302020204" pitchFamily="66" charset="0"/>
              </a:rPr>
              <a:t> (neanche 3N)</a:t>
            </a:r>
          </a:p>
          <a:p>
            <a:pPr>
              <a:lnSpc>
                <a:spcPct val="200000"/>
              </a:lnSpc>
            </a:pPr>
            <a:r>
              <a:rPr lang="it-IT" sz="2000" b="1" dirty="0">
                <a:latin typeface="Comic Sans MS" panose="030F0702030302020204" pitchFamily="66" charset="0"/>
              </a:rPr>
              <a:t>Se non giocano</a:t>
            </a:r>
            <a:r>
              <a:rPr lang="it-IT" dirty="0">
                <a:latin typeface="Comic Sans MS" panose="030F0702030302020204" pitchFamily="66" charset="0"/>
              </a:rPr>
              <a:t>: esclusi dall’elenco.</a:t>
            </a:r>
            <a:endParaRPr lang="it-IT" sz="1800" dirty="0">
              <a:latin typeface="Comic Sans MS" panose="030F0702030302020204" pitchFamily="66" charset="0"/>
            </a:endParaRPr>
          </a:p>
        </p:txBody>
      </p:sp>
      <p:sp>
        <p:nvSpPr>
          <p:cNvPr id="5" name="CasellaDiTesto 4">
            <a:extLst>
              <a:ext uri="{FF2B5EF4-FFF2-40B4-BE49-F238E27FC236}">
                <a16:creationId xmlns:a16="http://schemas.microsoft.com/office/drawing/2014/main" id="{2E364ADF-BC5A-4737-BDBD-6208C9DC1D13}"/>
              </a:ext>
            </a:extLst>
          </p:cNvPr>
          <p:cNvSpPr txBox="1"/>
          <p:nvPr/>
        </p:nvSpPr>
        <p:spPr>
          <a:xfrm>
            <a:off x="2827607" y="247470"/>
            <a:ext cx="6288258" cy="523220"/>
          </a:xfrm>
          <a:prstGeom prst="rect">
            <a:avLst/>
          </a:prstGeom>
          <a:noFill/>
        </p:spPr>
        <p:txBody>
          <a:bodyPr wrap="square">
            <a:spAutoFit/>
          </a:bodyPr>
          <a:lstStyle/>
          <a:p>
            <a:r>
              <a:rPr lang="it-IT" sz="2800" b="1" dirty="0">
                <a:solidFill>
                  <a:srgbClr val="FF0000"/>
                </a:solidFill>
                <a:latin typeface="Comic Sans MS" panose="030F0702030302020204" pitchFamily="66" charset="0"/>
              </a:rPr>
              <a:t>QUALIFICAZIONI ALLA FINALE </a:t>
            </a:r>
          </a:p>
        </p:txBody>
      </p:sp>
    </p:spTree>
    <p:extLst>
      <p:ext uri="{BB962C8B-B14F-4D97-AF65-F5344CB8AC3E}">
        <p14:creationId xmlns:p14="http://schemas.microsoft.com/office/powerpoint/2010/main" val="3733924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FD9A242-62A4-40B9-8851-B693B5468079}"/>
              </a:ext>
            </a:extLst>
          </p:cNvPr>
          <p:cNvSpPr txBox="1"/>
          <p:nvPr/>
        </p:nvSpPr>
        <p:spPr>
          <a:xfrm>
            <a:off x="98474" y="770690"/>
            <a:ext cx="11746523" cy="5447645"/>
          </a:xfrm>
          <a:prstGeom prst="rect">
            <a:avLst/>
          </a:prstGeom>
          <a:noFill/>
        </p:spPr>
        <p:txBody>
          <a:bodyPr wrap="square">
            <a:spAutoFit/>
          </a:bodyPr>
          <a:lstStyle/>
          <a:p>
            <a:pPr>
              <a:lnSpc>
                <a:spcPct val="200000"/>
              </a:lnSpc>
            </a:pPr>
            <a:r>
              <a:rPr lang="it-IT" sz="2400" b="1" dirty="0">
                <a:solidFill>
                  <a:srgbClr val="00B050"/>
                </a:solidFill>
                <a:latin typeface="Comic Sans MS" panose="030F0702030302020204" pitchFamily="66" charset="0"/>
              </a:rPr>
              <a:t>Campionati Provinciali</a:t>
            </a:r>
            <a:r>
              <a:rPr lang="it-IT" sz="2400" dirty="0">
                <a:latin typeface="Comic Sans MS" panose="030F0702030302020204" pitchFamily="66" charset="0"/>
              </a:rPr>
              <a:t>: il 25% dei giocatori  e delle giocatrici meglio classificati per ciascuna fascia di età. </a:t>
            </a:r>
          </a:p>
          <a:p>
            <a:pPr>
              <a:lnSpc>
                <a:spcPct val="200000"/>
              </a:lnSpc>
            </a:pPr>
            <a:r>
              <a:rPr lang="it-IT" dirty="0">
                <a:latin typeface="Comic Sans MS" panose="030F0702030302020204" pitchFamily="66" charset="0"/>
              </a:rPr>
              <a:t>L'approssimazione è per eccesso. </a:t>
            </a:r>
          </a:p>
          <a:p>
            <a:pPr>
              <a:lnSpc>
                <a:spcPct val="200000"/>
              </a:lnSpc>
            </a:pPr>
            <a:r>
              <a:rPr lang="it-IT" sz="2000" b="1" dirty="0">
                <a:latin typeface="Comic Sans MS" panose="030F0702030302020204" pitchFamily="66" charset="0"/>
              </a:rPr>
              <a:t>Nel conteggio percentuale non si considerano</a:t>
            </a:r>
            <a:r>
              <a:rPr lang="it-IT" sz="2400" dirty="0">
                <a:latin typeface="Comic Sans MS" panose="030F0702030302020204" pitchFamily="66" charset="0"/>
              </a:rPr>
              <a:t>: 3N o superiore. </a:t>
            </a:r>
          </a:p>
          <a:p>
            <a:pPr>
              <a:lnSpc>
                <a:spcPct val="200000"/>
              </a:lnSpc>
            </a:pPr>
            <a:r>
              <a:rPr lang="it-IT" sz="2400" b="1" dirty="0">
                <a:latin typeface="Comic Sans MS" panose="030F0702030302020204" pitchFamily="66" charset="0"/>
              </a:rPr>
              <a:t>Il tutto se: </a:t>
            </a:r>
            <a:r>
              <a:rPr lang="it-IT" sz="2000" dirty="0">
                <a:latin typeface="Comic Sans MS" panose="030F0702030302020204" pitchFamily="66" charset="0"/>
              </a:rPr>
              <a:t>completano il torneo e al termine hanno un punteggio minimo del 25% dei punti disponibili, arrotondato al mezzo punto superiore, escludendo punti realizzati con Bye o forfeit.</a:t>
            </a:r>
          </a:p>
          <a:p>
            <a:pPr>
              <a:lnSpc>
                <a:spcPct val="200000"/>
              </a:lnSpc>
            </a:pPr>
            <a:r>
              <a:rPr lang="it-IT" sz="2000" b="1" dirty="0">
                <a:latin typeface="Comic Sans MS" panose="030F0702030302020204" pitchFamily="66" charset="0"/>
              </a:rPr>
              <a:t>Ritirati:</a:t>
            </a:r>
            <a:r>
              <a:rPr lang="it-IT" dirty="0">
                <a:latin typeface="Comic Sans MS" panose="030F0702030302020204" pitchFamily="66" charset="0"/>
              </a:rPr>
              <a:t> non si qualificano</a:t>
            </a:r>
            <a:r>
              <a:rPr lang="it-IT" sz="1800" dirty="0">
                <a:latin typeface="Comic Sans MS" panose="030F0702030302020204" pitchFamily="66" charset="0"/>
              </a:rPr>
              <a:t> (neanche 3N)</a:t>
            </a:r>
          </a:p>
          <a:p>
            <a:pPr>
              <a:lnSpc>
                <a:spcPct val="200000"/>
              </a:lnSpc>
            </a:pPr>
            <a:r>
              <a:rPr lang="it-IT" sz="2000" b="1" dirty="0">
                <a:latin typeface="Comic Sans MS" panose="030F0702030302020204" pitchFamily="66" charset="0"/>
              </a:rPr>
              <a:t>Se non giocano</a:t>
            </a:r>
            <a:r>
              <a:rPr lang="it-IT" dirty="0">
                <a:latin typeface="Comic Sans MS" panose="030F0702030302020204" pitchFamily="66" charset="0"/>
              </a:rPr>
              <a:t>: esclusi dall’elenco.</a:t>
            </a:r>
            <a:endParaRPr lang="it-IT" sz="1800" dirty="0">
              <a:latin typeface="Comic Sans MS" panose="030F0702030302020204" pitchFamily="66" charset="0"/>
            </a:endParaRPr>
          </a:p>
        </p:txBody>
      </p:sp>
      <p:sp>
        <p:nvSpPr>
          <p:cNvPr id="5" name="CasellaDiTesto 4">
            <a:extLst>
              <a:ext uri="{FF2B5EF4-FFF2-40B4-BE49-F238E27FC236}">
                <a16:creationId xmlns:a16="http://schemas.microsoft.com/office/drawing/2014/main" id="{28438B4E-42FD-432B-AADA-488A4A118B71}"/>
              </a:ext>
            </a:extLst>
          </p:cNvPr>
          <p:cNvSpPr txBox="1"/>
          <p:nvPr/>
        </p:nvSpPr>
        <p:spPr>
          <a:xfrm>
            <a:off x="2827607" y="247470"/>
            <a:ext cx="6288258" cy="523220"/>
          </a:xfrm>
          <a:prstGeom prst="rect">
            <a:avLst/>
          </a:prstGeom>
          <a:noFill/>
        </p:spPr>
        <p:txBody>
          <a:bodyPr wrap="square">
            <a:spAutoFit/>
          </a:bodyPr>
          <a:lstStyle/>
          <a:p>
            <a:r>
              <a:rPr lang="it-IT" sz="2800" b="1" dirty="0">
                <a:solidFill>
                  <a:srgbClr val="FF0000"/>
                </a:solidFill>
                <a:latin typeface="Comic Sans MS" panose="030F0702030302020204" pitchFamily="66" charset="0"/>
              </a:rPr>
              <a:t>QUALIFICAZIONI ALLA FINALE </a:t>
            </a:r>
          </a:p>
        </p:txBody>
      </p:sp>
    </p:spTree>
    <p:extLst>
      <p:ext uri="{BB962C8B-B14F-4D97-AF65-F5344CB8AC3E}">
        <p14:creationId xmlns:p14="http://schemas.microsoft.com/office/powerpoint/2010/main" val="1635571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FD9A242-62A4-40B9-8851-B693B5468079}"/>
              </a:ext>
            </a:extLst>
          </p:cNvPr>
          <p:cNvSpPr txBox="1"/>
          <p:nvPr/>
        </p:nvSpPr>
        <p:spPr>
          <a:xfrm>
            <a:off x="98474" y="770690"/>
            <a:ext cx="11746523" cy="6063198"/>
          </a:xfrm>
          <a:prstGeom prst="rect">
            <a:avLst/>
          </a:prstGeom>
          <a:noFill/>
        </p:spPr>
        <p:txBody>
          <a:bodyPr wrap="square">
            <a:spAutoFit/>
          </a:bodyPr>
          <a:lstStyle/>
          <a:p>
            <a:pPr>
              <a:lnSpc>
                <a:spcPct val="200000"/>
              </a:lnSpc>
            </a:pPr>
            <a:r>
              <a:rPr lang="it-IT" sz="2400" b="1" dirty="0">
                <a:solidFill>
                  <a:srgbClr val="00B050"/>
                </a:solidFill>
                <a:latin typeface="Comic Sans MS" panose="030F0702030302020204" pitchFamily="66" charset="0"/>
              </a:rPr>
              <a:t>Campionati Regionali</a:t>
            </a:r>
            <a:r>
              <a:rPr lang="it-IT" sz="2400" dirty="0">
                <a:latin typeface="Comic Sans MS" panose="030F0702030302020204" pitchFamily="66" charset="0"/>
              </a:rPr>
              <a:t>: il 30% dei giocatori  e delle giocatrici meglio classificati per ciascuna fascia di età. </a:t>
            </a:r>
          </a:p>
          <a:p>
            <a:pPr>
              <a:lnSpc>
                <a:spcPct val="200000"/>
              </a:lnSpc>
            </a:pPr>
            <a:r>
              <a:rPr lang="it-IT" dirty="0">
                <a:latin typeface="Comic Sans MS" panose="030F0702030302020204" pitchFamily="66" charset="0"/>
              </a:rPr>
              <a:t>L'approssimazione è per eccesso. </a:t>
            </a:r>
          </a:p>
          <a:p>
            <a:pPr>
              <a:lnSpc>
                <a:spcPct val="200000"/>
              </a:lnSpc>
            </a:pPr>
            <a:r>
              <a:rPr lang="it-IT" sz="2000" b="1" dirty="0">
                <a:latin typeface="Comic Sans MS" panose="030F0702030302020204" pitchFamily="66" charset="0"/>
              </a:rPr>
              <a:t>Nel conteggio percentuale non si considerano</a:t>
            </a:r>
            <a:r>
              <a:rPr lang="it-IT" sz="2400" dirty="0">
                <a:latin typeface="Comic Sans MS" panose="030F0702030302020204" pitchFamily="66" charset="0"/>
              </a:rPr>
              <a:t>: 3N o superiore. </a:t>
            </a:r>
          </a:p>
          <a:p>
            <a:pPr>
              <a:lnSpc>
                <a:spcPct val="200000"/>
              </a:lnSpc>
            </a:pPr>
            <a:r>
              <a:rPr lang="it-IT" sz="2400" b="1" dirty="0">
                <a:latin typeface="Comic Sans MS" panose="030F0702030302020204" pitchFamily="66" charset="0"/>
              </a:rPr>
              <a:t>Il tutto se: </a:t>
            </a:r>
            <a:r>
              <a:rPr lang="it-IT" sz="2000" dirty="0">
                <a:latin typeface="Comic Sans MS" panose="030F0702030302020204" pitchFamily="66" charset="0"/>
              </a:rPr>
              <a:t>completano il torneo e al termine hanno un punteggio minimo del 25% dei punti disponibili, arrotondato al mezzo punto superiore, escludendo punti realizzati con Bye o forfeit.</a:t>
            </a:r>
          </a:p>
          <a:p>
            <a:pPr marL="0" marR="0" lvl="0" indent="0" algn="l" defTabSz="914400" rtl="0" eaLnBrk="1" fontAlgn="auto" latinLnBrk="0" hangingPunct="1">
              <a:lnSpc>
                <a:spcPct val="2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Ritirati:</a:t>
            </a:r>
            <a:r>
              <a:rPr kumimoji="0" lang="it-IT"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non si qualificano (neanche 3N)</a:t>
            </a:r>
          </a:p>
          <a:p>
            <a:pPr marL="0" marR="0" lvl="0" indent="0" algn="l" defTabSz="914400" rtl="0" eaLnBrk="1" fontAlgn="auto" latinLnBrk="0" hangingPunct="1">
              <a:lnSpc>
                <a:spcPct val="2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Se non giocano</a:t>
            </a:r>
            <a:r>
              <a:rPr kumimoji="0" lang="it-IT" sz="1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esclusi dall’elenco.</a:t>
            </a:r>
          </a:p>
          <a:p>
            <a:pPr>
              <a:lnSpc>
                <a:spcPct val="200000"/>
              </a:lnSpc>
            </a:pPr>
            <a:endParaRPr lang="it-IT" sz="2000" dirty="0">
              <a:latin typeface="Comic Sans MS" panose="030F0702030302020204" pitchFamily="66" charset="0"/>
            </a:endParaRPr>
          </a:p>
        </p:txBody>
      </p:sp>
      <p:sp>
        <p:nvSpPr>
          <p:cNvPr id="5" name="CasellaDiTesto 4">
            <a:extLst>
              <a:ext uri="{FF2B5EF4-FFF2-40B4-BE49-F238E27FC236}">
                <a16:creationId xmlns:a16="http://schemas.microsoft.com/office/drawing/2014/main" id="{28438B4E-42FD-432B-AADA-488A4A118B71}"/>
              </a:ext>
            </a:extLst>
          </p:cNvPr>
          <p:cNvSpPr txBox="1"/>
          <p:nvPr/>
        </p:nvSpPr>
        <p:spPr>
          <a:xfrm>
            <a:off x="2827607" y="247470"/>
            <a:ext cx="6288258" cy="523220"/>
          </a:xfrm>
          <a:prstGeom prst="rect">
            <a:avLst/>
          </a:prstGeom>
          <a:noFill/>
        </p:spPr>
        <p:txBody>
          <a:bodyPr wrap="square">
            <a:spAutoFit/>
          </a:bodyPr>
          <a:lstStyle/>
          <a:p>
            <a:r>
              <a:rPr lang="it-IT" sz="2800" b="1" dirty="0">
                <a:solidFill>
                  <a:srgbClr val="FF0000"/>
                </a:solidFill>
                <a:latin typeface="Comic Sans MS" panose="030F0702030302020204" pitchFamily="66" charset="0"/>
              </a:rPr>
              <a:t>QUALIFICAZIONI ALLA FINALE </a:t>
            </a:r>
          </a:p>
        </p:txBody>
      </p:sp>
    </p:spTree>
    <p:extLst>
      <p:ext uri="{BB962C8B-B14F-4D97-AF65-F5344CB8AC3E}">
        <p14:creationId xmlns:p14="http://schemas.microsoft.com/office/powerpoint/2010/main" val="1483537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A367110-7B9D-4516-BAC9-B86D7AF9241A}"/>
              </a:ext>
            </a:extLst>
          </p:cNvPr>
          <p:cNvSpPr txBox="1"/>
          <p:nvPr/>
        </p:nvSpPr>
        <p:spPr>
          <a:xfrm>
            <a:off x="100232" y="770690"/>
            <a:ext cx="11447585" cy="6001643"/>
          </a:xfrm>
          <a:prstGeom prst="rect">
            <a:avLst/>
          </a:prstGeom>
          <a:noFill/>
        </p:spPr>
        <p:txBody>
          <a:bodyPr wrap="square">
            <a:spAutoFit/>
          </a:bodyPr>
          <a:lstStyle/>
          <a:p>
            <a:pPr>
              <a:lnSpc>
                <a:spcPct val="200000"/>
              </a:lnSpc>
            </a:pPr>
            <a:r>
              <a:rPr lang="it-IT" sz="2400" dirty="0">
                <a:latin typeface="Comic Sans MS" panose="030F0702030302020204" pitchFamily="66" charset="0"/>
              </a:rPr>
              <a:t>Accedono alla Finale tutti i tesserati under 18 che siano: </a:t>
            </a:r>
          </a:p>
          <a:p>
            <a:pPr marL="457200" indent="-457200">
              <a:lnSpc>
                <a:spcPct val="200000"/>
              </a:lnSpc>
              <a:buAutoNum type="alphaLcParenR"/>
            </a:pPr>
            <a:r>
              <a:rPr lang="it-IT" sz="2400" dirty="0">
                <a:latin typeface="Comic Sans MS" panose="030F0702030302020204" pitchFamily="66" charset="0"/>
              </a:rPr>
              <a:t>di categoria superiore alla 3N;</a:t>
            </a:r>
          </a:p>
          <a:p>
            <a:pPr marL="457200" indent="-457200">
              <a:lnSpc>
                <a:spcPct val="200000"/>
              </a:lnSpc>
              <a:buAutoNum type="alphaLcParenR"/>
            </a:pPr>
            <a:r>
              <a:rPr lang="it-IT" sz="2400" dirty="0">
                <a:latin typeface="Comic Sans MS" panose="030F0702030302020204" pitchFamily="66" charset="0"/>
              </a:rPr>
              <a:t>di categoria 3N purché abbiano partecipato, </a:t>
            </a:r>
            <a:r>
              <a:rPr lang="it-IT" sz="2400" u="sng" dirty="0">
                <a:latin typeface="Comic Sans MS" panose="030F0702030302020204" pitchFamily="66" charset="0"/>
              </a:rPr>
              <a:t>completando il torneo</a:t>
            </a:r>
            <a:r>
              <a:rPr lang="it-IT" sz="2400" dirty="0">
                <a:latin typeface="Comic Sans MS" panose="030F0702030302020204" pitchFamily="66" charset="0"/>
              </a:rPr>
              <a:t>, ad un Campionato Provinciale o Regionale o ad altro torneo valido per la qualificazione; </a:t>
            </a:r>
          </a:p>
          <a:p>
            <a:pPr marL="457200" indent="-457200">
              <a:lnSpc>
                <a:spcPct val="200000"/>
              </a:lnSpc>
              <a:buAutoNum type="alphaLcParenR"/>
            </a:pPr>
            <a:r>
              <a:rPr lang="it-IT" sz="2400" dirty="0">
                <a:latin typeface="Comic Sans MS" panose="030F0702030302020204" pitchFamily="66" charset="0"/>
              </a:rPr>
              <a:t>Campioni giovanili nazionali assoluti e femminili uscenti, ovviamente nelle fasce proprie dell'edizione di attuazione. </a:t>
            </a:r>
          </a:p>
          <a:p>
            <a:pPr marL="457200" indent="-457200">
              <a:lnSpc>
                <a:spcPct val="200000"/>
              </a:lnSpc>
              <a:buAutoNum type="alphaLcParenR"/>
            </a:pPr>
            <a:r>
              <a:rPr lang="it-IT" sz="2400" dirty="0">
                <a:latin typeface="Comic Sans MS" panose="030F0702030302020204" pitchFamily="66" charset="0"/>
              </a:rPr>
              <a:t>Campioni e Campionesse regionali.</a:t>
            </a:r>
          </a:p>
        </p:txBody>
      </p:sp>
      <p:sp>
        <p:nvSpPr>
          <p:cNvPr id="5" name="CasellaDiTesto 4">
            <a:extLst>
              <a:ext uri="{FF2B5EF4-FFF2-40B4-BE49-F238E27FC236}">
                <a16:creationId xmlns:a16="http://schemas.microsoft.com/office/drawing/2014/main" id="{D9D5952E-75EA-47F8-BAA7-5F35909F687B}"/>
              </a:ext>
            </a:extLst>
          </p:cNvPr>
          <p:cNvSpPr txBox="1"/>
          <p:nvPr/>
        </p:nvSpPr>
        <p:spPr>
          <a:xfrm>
            <a:off x="1491176" y="247470"/>
            <a:ext cx="8665698" cy="523220"/>
          </a:xfrm>
          <a:prstGeom prst="rect">
            <a:avLst/>
          </a:prstGeom>
          <a:noFill/>
        </p:spPr>
        <p:txBody>
          <a:bodyPr wrap="square">
            <a:spAutoFit/>
          </a:bodyPr>
          <a:lstStyle/>
          <a:p>
            <a:r>
              <a:rPr lang="it-IT" sz="2800" b="1" dirty="0">
                <a:solidFill>
                  <a:srgbClr val="FF0000"/>
                </a:solidFill>
                <a:latin typeface="Comic Sans MS" panose="030F0702030302020204" pitchFamily="66" charset="0"/>
              </a:rPr>
              <a:t>QUALIFICAZIONI DI DIRITTO ALLA FINALE </a:t>
            </a:r>
          </a:p>
        </p:txBody>
      </p:sp>
    </p:spTree>
    <p:extLst>
      <p:ext uri="{BB962C8B-B14F-4D97-AF65-F5344CB8AC3E}">
        <p14:creationId xmlns:p14="http://schemas.microsoft.com/office/powerpoint/2010/main" val="10020822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008F095-4C28-458E-882A-5722231BE683}"/>
              </a:ext>
            </a:extLst>
          </p:cNvPr>
          <p:cNvSpPr txBox="1"/>
          <p:nvPr/>
        </p:nvSpPr>
        <p:spPr>
          <a:xfrm>
            <a:off x="261400" y="1216292"/>
            <a:ext cx="11468686" cy="2200924"/>
          </a:xfrm>
          <a:prstGeom prst="rect">
            <a:avLst/>
          </a:prstGeom>
          <a:noFill/>
        </p:spPr>
        <p:txBody>
          <a:bodyPr wrap="square">
            <a:spAutoFit/>
          </a:bodyPr>
          <a:lstStyle/>
          <a:p>
            <a:pPr algn="ctr">
              <a:lnSpc>
                <a:spcPct val="200000"/>
              </a:lnSpc>
            </a:pPr>
            <a:r>
              <a:rPr lang="it-IT" sz="2400" b="1" dirty="0">
                <a:solidFill>
                  <a:srgbClr val="00B050"/>
                </a:solidFill>
                <a:latin typeface="Comic Sans MS" panose="030F0702030302020204" pitchFamily="66" charset="0"/>
              </a:rPr>
              <a:t>La qualificazione alla Finale è nominativa. </a:t>
            </a:r>
          </a:p>
          <a:p>
            <a:pPr algn="ctr">
              <a:lnSpc>
                <a:spcPct val="200000"/>
              </a:lnSpc>
            </a:pPr>
            <a:r>
              <a:rPr lang="it-IT" sz="2400" b="1" dirty="0">
                <a:solidFill>
                  <a:srgbClr val="00B050"/>
                </a:solidFill>
                <a:latin typeface="Comic Sans MS" panose="030F0702030302020204" pitchFamily="66" charset="0"/>
              </a:rPr>
              <a:t>Un giovane che risulti anche più volte qualificato e che non partecipi alla Finale non può essere sostituito. </a:t>
            </a:r>
            <a:endParaRPr lang="it-IT" b="1" dirty="0">
              <a:solidFill>
                <a:srgbClr val="00B050"/>
              </a:solidFill>
              <a:latin typeface="Comic Sans MS" panose="030F0702030302020204" pitchFamily="66" charset="0"/>
            </a:endParaRPr>
          </a:p>
        </p:txBody>
      </p:sp>
    </p:spTree>
    <p:extLst>
      <p:ext uri="{BB962C8B-B14F-4D97-AF65-F5344CB8AC3E}">
        <p14:creationId xmlns:p14="http://schemas.microsoft.com/office/powerpoint/2010/main" val="1181078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008F095-4C28-458E-882A-5722231BE683}"/>
              </a:ext>
            </a:extLst>
          </p:cNvPr>
          <p:cNvSpPr txBox="1"/>
          <p:nvPr/>
        </p:nvSpPr>
        <p:spPr>
          <a:xfrm>
            <a:off x="2809730" y="198719"/>
            <a:ext cx="643796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800" b="1" i="0" u="none" strike="noStrike" kern="1200" cap="none" spc="0" normalizeH="0" baseline="0" noProof="0" dirty="0">
                <a:ln>
                  <a:noFill/>
                </a:ln>
                <a:solidFill>
                  <a:srgbClr val="FF0000"/>
                </a:solidFill>
                <a:effectLst/>
                <a:uLnTx/>
                <a:uFillTx/>
                <a:latin typeface="Comic Sans MS" panose="030F0702030302020204" pitchFamily="66" charset="0"/>
                <a:ea typeface="+mn-ea"/>
                <a:cs typeface="+mn-cs"/>
              </a:rPr>
              <a:t>GIOCATORI NON QUALIFICATI </a:t>
            </a:r>
          </a:p>
        </p:txBody>
      </p:sp>
      <p:sp>
        <p:nvSpPr>
          <p:cNvPr id="5" name="CasellaDiTesto 4">
            <a:extLst>
              <a:ext uri="{FF2B5EF4-FFF2-40B4-BE49-F238E27FC236}">
                <a16:creationId xmlns:a16="http://schemas.microsoft.com/office/drawing/2014/main" id="{06EA3AF2-D2A4-4371-A342-3BCF6687AE3C}"/>
              </a:ext>
            </a:extLst>
          </p:cNvPr>
          <p:cNvSpPr txBox="1"/>
          <p:nvPr/>
        </p:nvSpPr>
        <p:spPr>
          <a:xfrm>
            <a:off x="115472" y="1029883"/>
            <a:ext cx="11961056" cy="5155579"/>
          </a:xfrm>
          <a:prstGeom prst="rect">
            <a:avLst/>
          </a:prstGeom>
          <a:noFill/>
        </p:spPr>
        <p:txBody>
          <a:bodyPr wrap="square">
            <a:spAutoFit/>
          </a:bodyPr>
          <a:lstStyle/>
          <a:p>
            <a:pPr>
              <a:lnSpc>
                <a:spcPct val="200000"/>
              </a:lnSpc>
            </a:pPr>
            <a:r>
              <a:rPr lang="it-IT" sz="2400" dirty="0">
                <a:latin typeface="Comic Sans MS" panose="030F0702030302020204" pitchFamily="66" charset="0"/>
              </a:rPr>
              <a:t>I Comitati Regionali possono iscrivere un numero di giocatori non qualificatisi per la finale in numero </a:t>
            </a:r>
            <a:r>
              <a:rPr lang="it-IT" sz="2400" u="sng" dirty="0">
                <a:latin typeface="Comic Sans MS" panose="030F0702030302020204" pitchFamily="66" charset="0"/>
              </a:rPr>
              <a:t>pari al 10% dei propri partecipanti </a:t>
            </a:r>
            <a:r>
              <a:rPr lang="it-IT" sz="2400" dirty="0">
                <a:latin typeface="Comic Sans MS" panose="030F0702030302020204" pitchFamily="66" charset="0"/>
              </a:rPr>
              <a:t>(tesserati per Società della regione interessata) </a:t>
            </a:r>
            <a:r>
              <a:rPr lang="it-IT" sz="2400" u="sng" dirty="0">
                <a:latin typeface="Comic Sans MS" panose="030F0702030302020204" pitchFamily="66" charset="0"/>
              </a:rPr>
              <a:t>alla finale del CIG18 dell’anno precedente</a:t>
            </a:r>
            <a:r>
              <a:rPr lang="it-IT" sz="2400" dirty="0">
                <a:latin typeface="Comic Sans MS" panose="030F0702030302020204" pitchFamily="66" charset="0"/>
              </a:rPr>
              <a:t>. </a:t>
            </a:r>
          </a:p>
          <a:p>
            <a:pPr>
              <a:lnSpc>
                <a:spcPct val="200000"/>
              </a:lnSpc>
            </a:pPr>
            <a:r>
              <a:rPr lang="it-IT" sz="2400" dirty="0">
                <a:latin typeface="Comic Sans MS" panose="030F0702030302020204" pitchFamily="66" charset="0"/>
              </a:rPr>
              <a:t>L’approssimazione è per eccesso. </a:t>
            </a:r>
          </a:p>
          <a:p>
            <a:pPr>
              <a:lnSpc>
                <a:spcPct val="200000"/>
              </a:lnSpc>
            </a:pPr>
            <a:r>
              <a:rPr lang="it-IT" sz="2400" dirty="0">
                <a:latin typeface="Comic Sans MS" panose="030F0702030302020204" pitchFamily="66" charset="0"/>
              </a:rPr>
              <a:t>La richiesta di iscrizione di un non avente diritto dovrà essere espressamente indicata nell’elenco definitivo degli iscritti trasmesso dal responsabile regionale al Direttore Nazionale. </a:t>
            </a:r>
          </a:p>
        </p:txBody>
      </p:sp>
    </p:spTree>
    <p:extLst>
      <p:ext uri="{BB962C8B-B14F-4D97-AF65-F5344CB8AC3E}">
        <p14:creationId xmlns:p14="http://schemas.microsoft.com/office/powerpoint/2010/main" val="25459649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0F69CE6-4894-460A-9B70-82B9E8667246}"/>
              </a:ext>
            </a:extLst>
          </p:cNvPr>
          <p:cNvSpPr txBox="1"/>
          <p:nvPr/>
        </p:nvSpPr>
        <p:spPr>
          <a:xfrm>
            <a:off x="0" y="1411328"/>
            <a:ext cx="12192000" cy="3477875"/>
          </a:xfrm>
          <a:prstGeom prst="rect">
            <a:avLst/>
          </a:prstGeom>
          <a:noFill/>
        </p:spPr>
        <p:txBody>
          <a:bodyPr wrap="square">
            <a:spAutoFit/>
          </a:bodyPr>
          <a:lstStyle/>
          <a:p>
            <a:pPr>
              <a:lnSpc>
                <a:spcPct val="200000"/>
              </a:lnSpc>
            </a:pPr>
            <a:r>
              <a:rPr lang="it-IT" sz="2400" dirty="0">
                <a:latin typeface="Comic Sans MS" panose="030F0702030302020204" pitchFamily="66" charset="0"/>
              </a:rPr>
              <a:t>Tutte le gare di qualificazione si svolgeranno inderogabilmente dal mese di ottobre di ogni anno precedente la finale fino alla penultima domenica del mese di maggio corrispondente alla finale. </a:t>
            </a:r>
          </a:p>
          <a:p>
            <a:pPr>
              <a:lnSpc>
                <a:spcPct val="200000"/>
              </a:lnSpc>
            </a:pPr>
            <a:endParaRPr lang="it-IT" sz="2400" dirty="0">
              <a:latin typeface="Comic Sans MS" panose="030F0702030302020204" pitchFamily="66" charset="0"/>
            </a:endParaRPr>
          </a:p>
          <a:p>
            <a:pPr>
              <a:lnSpc>
                <a:spcPct val="200000"/>
              </a:lnSpc>
            </a:pPr>
            <a:endParaRPr lang="it-IT" sz="1400" dirty="0">
              <a:latin typeface="Comic Sans MS" panose="030F0702030302020204" pitchFamily="66" charset="0"/>
            </a:endParaRPr>
          </a:p>
        </p:txBody>
      </p:sp>
      <p:sp>
        <p:nvSpPr>
          <p:cNvPr id="5" name="CasellaDiTesto 4">
            <a:extLst>
              <a:ext uri="{FF2B5EF4-FFF2-40B4-BE49-F238E27FC236}">
                <a16:creationId xmlns:a16="http://schemas.microsoft.com/office/drawing/2014/main" id="{6EDA1117-711A-4E8D-A772-3E6305E69AB9}"/>
              </a:ext>
            </a:extLst>
          </p:cNvPr>
          <p:cNvSpPr txBox="1"/>
          <p:nvPr/>
        </p:nvSpPr>
        <p:spPr>
          <a:xfrm>
            <a:off x="332935" y="295814"/>
            <a:ext cx="11859065" cy="954107"/>
          </a:xfrm>
          <a:prstGeom prst="rect">
            <a:avLst/>
          </a:prstGeom>
          <a:noFill/>
        </p:spPr>
        <p:txBody>
          <a:bodyPr wrap="square">
            <a:spAutoFit/>
          </a:bodyPr>
          <a:lstStyle/>
          <a:p>
            <a:r>
              <a:rPr lang="it-IT" sz="2800" b="1" dirty="0">
                <a:solidFill>
                  <a:srgbClr val="FF0000"/>
                </a:solidFill>
                <a:latin typeface="Comic Sans MS" panose="030F0702030302020204" pitchFamily="66" charset="0"/>
              </a:rPr>
              <a:t>CALENDARIO DEL CAMPIONATO ITALIANO GIOVANILE U18, U16, 14, 12, 10, 8 </a:t>
            </a:r>
            <a:endParaRPr lang="it-IT" sz="2800" b="1" dirty="0">
              <a:solidFill>
                <a:srgbClr val="FF0000"/>
              </a:solidFill>
            </a:endParaRPr>
          </a:p>
        </p:txBody>
      </p:sp>
    </p:spTree>
    <p:extLst>
      <p:ext uri="{BB962C8B-B14F-4D97-AF65-F5344CB8AC3E}">
        <p14:creationId xmlns:p14="http://schemas.microsoft.com/office/powerpoint/2010/main" val="1829654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A0EA0FD-566C-4253-B708-01C2DA8699CD}"/>
              </a:ext>
            </a:extLst>
          </p:cNvPr>
          <p:cNvSpPr txBox="1"/>
          <p:nvPr/>
        </p:nvSpPr>
        <p:spPr>
          <a:xfrm>
            <a:off x="647724" y="2063891"/>
            <a:ext cx="9797175" cy="2552302"/>
          </a:xfrm>
          <a:prstGeom prst="rect">
            <a:avLst/>
          </a:prstGeom>
          <a:noFill/>
        </p:spPr>
        <p:txBody>
          <a:bodyPr wrap="square">
            <a:spAutoFit/>
          </a:bodyPr>
          <a:lstStyle/>
          <a:p>
            <a:pPr algn="ctr">
              <a:lnSpc>
                <a:spcPct val="200000"/>
              </a:lnSpc>
            </a:pPr>
            <a:r>
              <a:rPr lang="it-IT" sz="2800" dirty="0">
                <a:latin typeface="Comic Sans MS" panose="030F0702030302020204" pitchFamily="66" charset="0"/>
              </a:rPr>
              <a:t>Ogni Comitato o Delegato Regionale è tenuto ad organizzare almeno il </a:t>
            </a:r>
          </a:p>
          <a:p>
            <a:pPr algn="ctr">
              <a:lnSpc>
                <a:spcPct val="200000"/>
              </a:lnSpc>
            </a:pPr>
            <a:r>
              <a:rPr lang="it-IT" sz="2800" dirty="0">
                <a:latin typeface="Comic Sans MS" panose="030F0702030302020204" pitchFamily="66" charset="0"/>
              </a:rPr>
              <a:t>Campionato Regionale Giovanile. </a:t>
            </a:r>
          </a:p>
        </p:txBody>
      </p:sp>
    </p:spTree>
    <p:extLst>
      <p:ext uri="{BB962C8B-B14F-4D97-AF65-F5344CB8AC3E}">
        <p14:creationId xmlns:p14="http://schemas.microsoft.com/office/powerpoint/2010/main" val="42891677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F362CAE-C94C-49B7-A89E-33483F3E903A}"/>
              </a:ext>
            </a:extLst>
          </p:cNvPr>
          <p:cNvSpPr txBox="1"/>
          <p:nvPr/>
        </p:nvSpPr>
        <p:spPr>
          <a:xfrm>
            <a:off x="0" y="126403"/>
            <a:ext cx="12192000" cy="6194003"/>
          </a:xfrm>
          <a:prstGeom prst="rect">
            <a:avLst/>
          </a:prstGeom>
          <a:noFill/>
        </p:spPr>
        <p:txBody>
          <a:bodyPr wrap="square">
            <a:spAutoFit/>
          </a:bodyPr>
          <a:lstStyle/>
          <a:p>
            <a:pPr algn="ctr"/>
            <a:r>
              <a:rPr lang="it-IT" sz="2800" b="1" dirty="0">
                <a:solidFill>
                  <a:srgbClr val="FF0000"/>
                </a:solidFill>
                <a:latin typeface="Comic Sans MS" panose="030F0702030302020204" pitchFamily="66" charset="0"/>
              </a:rPr>
              <a:t>DISPOSIZIONI ORGANIZZATIVE PER LA FINALE</a:t>
            </a:r>
          </a:p>
          <a:p>
            <a:pPr algn="ctr"/>
            <a:endParaRPr lang="it-IT" sz="2800" b="1" dirty="0">
              <a:solidFill>
                <a:srgbClr val="FF0000"/>
              </a:solidFill>
              <a:latin typeface="Comic Sans MS" panose="030F0702030302020204" pitchFamily="66" charset="0"/>
            </a:endParaRPr>
          </a:p>
          <a:p>
            <a:pPr algn="ctr">
              <a:lnSpc>
                <a:spcPct val="150000"/>
              </a:lnSpc>
            </a:pPr>
            <a:endParaRPr lang="it-IT" sz="300" b="1" dirty="0">
              <a:solidFill>
                <a:srgbClr val="FF0000"/>
              </a:solidFill>
            </a:endParaRPr>
          </a:p>
          <a:p>
            <a:pPr>
              <a:lnSpc>
                <a:spcPct val="200000"/>
              </a:lnSpc>
            </a:pPr>
            <a:r>
              <a:rPr lang="it-IT" sz="2400" b="1" dirty="0">
                <a:solidFill>
                  <a:srgbClr val="00B050"/>
                </a:solidFill>
                <a:latin typeface="Comic Sans MS" panose="030F0702030302020204" pitchFamily="66" charset="0"/>
              </a:rPr>
              <a:t>L’organizzatore:  </a:t>
            </a:r>
            <a:r>
              <a:rPr lang="it-IT" sz="2400" dirty="0">
                <a:latin typeface="Comic Sans MS" panose="030F0702030302020204" pitchFamily="66" charset="0"/>
              </a:rPr>
              <a:t>riceve l’incarico dal Consiglio Federale; provvede alla stesura del Bando della Finale, ne sottopone il testo alla Commissione Didattica Giovanile e scuola, e dopo la relativa approvazione ne cura la diffusione </a:t>
            </a:r>
          </a:p>
          <a:p>
            <a:pPr>
              <a:lnSpc>
                <a:spcPct val="200000"/>
              </a:lnSpc>
            </a:pPr>
            <a:r>
              <a:rPr lang="it-IT" sz="2400" b="1" dirty="0">
                <a:solidFill>
                  <a:srgbClr val="00B050"/>
                </a:solidFill>
                <a:latin typeface="Comic Sans MS" panose="030F0702030302020204" pitchFamily="66" charset="0"/>
              </a:rPr>
              <a:t>Le iscrizioni:  </a:t>
            </a:r>
            <a:r>
              <a:rPr lang="it-IT" sz="2400" dirty="0">
                <a:latin typeface="Comic Sans MS" panose="030F0702030302020204" pitchFamily="66" charset="0"/>
              </a:rPr>
              <a:t>devono pervenire esclusivamente tramite il Responsabile Regionale Giovanile della regione di appartenenza, entro il termine stabilito, al Direttore Nazionale. </a:t>
            </a:r>
          </a:p>
          <a:p>
            <a:pPr>
              <a:lnSpc>
                <a:spcPct val="200000"/>
              </a:lnSpc>
            </a:pPr>
            <a:r>
              <a:rPr lang="it-IT" sz="2400" dirty="0">
                <a:latin typeface="Comic Sans MS" panose="030F0702030302020204" pitchFamily="66" charset="0"/>
              </a:rPr>
              <a:t>Non sono ammesse iscrizioni in sede di gara. </a:t>
            </a:r>
          </a:p>
        </p:txBody>
      </p:sp>
    </p:spTree>
    <p:extLst>
      <p:ext uri="{BB962C8B-B14F-4D97-AF65-F5344CB8AC3E}">
        <p14:creationId xmlns:p14="http://schemas.microsoft.com/office/powerpoint/2010/main" val="4114631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C101809-10FF-4A74-8050-F62F2D607A7E}"/>
              </a:ext>
            </a:extLst>
          </p:cNvPr>
          <p:cNvSpPr txBox="1"/>
          <p:nvPr/>
        </p:nvSpPr>
        <p:spPr>
          <a:xfrm>
            <a:off x="2883878" y="269038"/>
            <a:ext cx="5185466" cy="584775"/>
          </a:xfrm>
          <a:prstGeom prst="rect">
            <a:avLst/>
          </a:prstGeom>
          <a:noFill/>
        </p:spPr>
        <p:txBody>
          <a:bodyPr wrap="square" rtlCol="0">
            <a:spAutoFit/>
          </a:bodyPr>
          <a:lstStyle/>
          <a:p>
            <a:r>
              <a:rPr lang="it-IT" sz="3200" b="1" dirty="0">
                <a:solidFill>
                  <a:srgbClr val="00B050"/>
                </a:solidFill>
                <a:latin typeface="Comic Sans MS" panose="030F0702030302020204" pitchFamily="66" charset="0"/>
              </a:rPr>
              <a:t>QUINDI, NEL 2026:</a:t>
            </a:r>
          </a:p>
        </p:txBody>
      </p:sp>
      <p:sp>
        <p:nvSpPr>
          <p:cNvPr id="4" name="CasellaDiTesto 3">
            <a:extLst>
              <a:ext uri="{FF2B5EF4-FFF2-40B4-BE49-F238E27FC236}">
                <a16:creationId xmlns:a16="http://schemas.microsoft.com/office/drawing/2014/main" id="{7A142B4F-8C54-4DE5-8FAC-F44824664B53}"/>
              </a:ext>
            </a:extLst>
          </p:cNvPr>
          <p:cNvSpPr txBox="1"/>
          <p:nvPr/>
        </p:nvSpPr>
        <p:spPr>
          <a:xfrm>
            <a:off x="731520" y="1146585"/>
            <a:ext cx="2152358" cy="461665"/>
          </a:xfrm>
          <a:prstGeom prst="rect">
            <a:avLst/>
          </a:prstGeom>
          <a:noFill/>
        </p:spPr>
        <p:txBody>
          <a:bodyPr wrap="square" rtlCol="0">
            <a:spAutoFit/>
          </a:bodyPr>
          <a:lstStyle/>
          <a:p>
            <a:r>
              <a:rPr lang="it-IT" sz="2400" b="1" dirty="0">
                <a:solidFill>
                  <a:srgbClr val="FF0000"/>
                </a:solidFill>
                <a:latin typeface="Comic Sans MS" panose="030F0702030302020204" pitchFamily="66" charset="0"/>
              </a:rPr>
              <a:t>CATEGORIE</a:t>
            </a:r>
          </a:p>
        </p:txBody>
      </p:sp>
      <p:sp>
        <p:nvSpPr>
          <p:cNvPr id="5" name="CasellaDiTesto 4">
            <a:extLst>
              <a:ext uri="{FF2B5EF4-FFF2-40B4-BE49-F238E27FC236}">
                <a16:creationId xmlns:a16="http://schemas.microsoft.com/office/drawing/2014/main" id="{17CA2437-7C37-4706-8CFC-F23346D85E04}"/>
              </a:ext>
            </a:extLst>
          </p:cNvPr>
          <p:cNvSpPr txBox="1"/>
          <p:nvPr/>
        </p:nvSpPr>
        <p:spPr>
          <a:xfrm>
            <a:off x="207499" y="1704775"/>
            <a:ext cx="6390250" cy="2308324"/>
          </a:xfrm>
          <a:prstGeom prst="rect">
            <a:avLst/>
          </a:prstGeom>
          <a:noFill/>
        </p:spPr>
        <p:txBody>
          <a:bodyPr wrap="square" rtlCol="0">
            <a:spAutoFit/>
          </a:bodyPr>
          <a:lstStyle/>
          <a:p>
            <a:r>
              <a:rPr lang="it-IT" sz="2400" b="1" dirty="0">
                <a:highlight>
                  <a:srgbClr val="FFFF00"/>
                </a:highlight>
              </a:rPr>
              <a:t>U8</a:t>
            </a:r>
            <a:r>
              <a:rPr lang="it-IT" sz="2400" b="1" dirty="0"/>
              <a:t>     PICCOLI ALFIERI       nati dal    01/01/2018</a:t>
            </a:r>
          </a:p>
          <a:p>
            <a:r>
              <a:rPr lang="it-IT" sz="2400" b="1" dirty="0">
                <a:highlight>
                  <a:srgbClr val="FFFF00"/>
                </a:highlight>
              </a:rPr>
              <a:t>U10</a:t>
            </a:r>
            <a:r>
              <a:rPr lang="it-IT" sz="2400" b="1" dirty="0"/>
              <a:t>   PULCINI                     nati dal    01/01/2016  </a:t>
            </a:r>
          </a:p>
          <a:p>
            <a:r>
              <a:rPr lang="it-IT" sz="2400" b="1" dirty="0">
                <a:highlight>
                  <a:srgbClr val="FFFF00"/>
                </a:highlight>
              </a:rPr>
              <a:t>U12</a:t>
            </a:r>
            <a:r>
              <a:rPr lang="it-IT" sz="2400" b="1" dirty="0"/>
              <a:t>   GIOVANISSIMI         nati dal    01/01/2014</a:t>
            </a:r>
          </a:p>
          <a:p>
            <a:r>
              <a:rPr lang="it-IT" sz="2400" b="1" dirty="0">
                <a:highlight>
                  <a:srgbClr val="FFFF00"/>
                </a:highlight>
              </a:rPr>
              <a:t>U14</a:t>
            </a:r>
            <a:r>
              <a:rPr lang="it-IT" sz="2400" b="1" dirty="0"/>
              <a:t>   CADETTI                    nati dal    01/01/2012</a:t>
            </a:r>
          </a:p>
          <a:p>
            <a:r>
              <a:rPr lang="it-IT" sz="2400" b="1" dirty="0">
                <a:highlight>
                  <a:srgbClr val="FFFF00"/>
                </a:highlight>
              </a:rPr>
              <a:t>U16</a:t>
            </a:r>
            <a:r>
              <a:rPr lang="it-IT" sz="2400" b="1" dirty="0"/>
              <a:t>   ALLIEVI                      nati dal    01/01/2010</a:t>
            </a:r>
          </a:p>
          <a:p>
            <a:r>
              <a:rPr lang="it-IT" sz="2400" b="1" dirty="0">
                <a:highlight>
                  <a:srgbClr val="FFFF00"/>
                </a:highlight>
              </a:rPr>
              <a:t>U18</a:t>
            </a:r>
            <a:r>
              <a:rPr lang="it-IT" sz="2400" b="1" dirty="0"/>
              <a:t>   JUNIORES                 nati dal    01/01/2008</a:t>
            </a:r>
          </a:p>
        </p:txBody>
      </p:sp>
      <p:sp>
        <p:nvSpPr>
          <p:cNvPr id="9" name="CasellaDiTesto 8">
            <a:extLst>
              <a:ext uri="{FF2B5EF4-FFF2-40B4-BE49-F238E27FC236}">
                <a16:creationId xmlns:a16="http://schemas.microsoft.com/office/drawing/2014/main" id="{D9360159-95A3-4F57-BC27-0EE4D5A43CE6}"/>
              </a:ext>
            </a:extLst>
          </p:cNvPr>
          <p:cNvSpPr txBox="1"/>
          <p:nvPr/>
        </p:nvSpPr>
        <p:spPr>
          <a:xfrm>
            <a:off x="7171006" y="1859340"/>
            <a:ext cx="4266028" cy="830997"/>
          </a:xfrm>
          <a:prstGeom prst="rect">
            <a:avLst/>
          </a:prstGeom>
          <a:noFill/>
        </p:spPr>
        <p:txBody>
          <a:bodyPr wrap="square">
            <a:spAutoFit/>
          </a:bodyPr>
          <a:lstStyle/>
          <a:p>
            <a:r>
              <a:rPr lang="it-IT" sz="2400" dirty="0">
                <a:solidFill>
                  <a:srgbClr val="FF0000"/>
                </a:solidFill>
              </a:rPr>
              <a:t>2026 – 8 = 2018</a:t>
            </a:r>
          </a:p>
          <a:p>
            <a:r>
              <a:rPr lang="it-IT" sz="2400" dirty="0">
                <a:solidFill>
                  <a:srgbClr val="FF0000"/>
                </a:solidFill>
              </a:rPr>
              <a:t>2026 – 10 =  2016…..</a:t>
            </a:r>
          </a:p>
        </p:txBody>
      </p:sp>
    </p:spTree>
    <p:extLst>
      <p:ext uri="{BB962C8B-B14F-4D97-AF65-F5344CB8AC3E}">
        <p14:creationId xmlns:p14="http://schemas.microsoft.com/office/powerpoint/2010/main" val="27754979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F362CAE-C94C-49B7-A89E-33483F3E903A}"/>
              </a:ext>
            </a:extLst>
          </p:cNvPr>
          <p:cNvSpPr txBox="1"/>
          <p:nvPr/>
        </p:nvSpPr>
        <p:spPr>
          <a:xfrm>
            <a:off x="0" y="126403"/>
            <a:ext cx="12192000" cy="6635406"/>
          </a:xfrm>
          <a:prstGeom prst="rect">
            <a:avLst/>
          </a:prstGeom>
          <a:noFill/>
        </p:spPr>
        <p:txBody>
          <a:bodyPr wrap="square">
            <a:spAutoFit/>
          </a:bodyPr>
          <a:lstStyle/>
          <a:p>
            <a:pPr algn="ctr"/>
            <a:r>
              <a:rPr lang="it-IT" sz="2800" b="1" dirty="0">
                <a:solidFill>
                  <a:srgbClr val="FF0000"/>
                </a:solidFill>
                <a:latin typeface="Comic Sans MS" panose="030F0702030302020204" pitchFamily="66" charset="0"/>
              </a:rPr>
              <a:t>DISPOSIZIONI ORGANIZZATIVE PER LA FINALE</a:t>
            </a:r>
          </a:p>
          <a:p>
            <a:pPr algn="ctr">
              <a:lnSpc>
                <a:spcPct val="150000"/>
              </a:lnSpc>
            </a:pPr>
            <a:endParaRPr lang="it-IT" sz="300" b="1" dirty="0">
              <a:solidFill>
                <a:srgbClr val="FF0000"/>
              </a:solidFill>
            </a:endParaRPr>
          </a:p>
          <a:p>
            <a:pPr>
              <a:lnSpc>
                <a:spcPct val="150000"/>
              </a:lnSpc>
            </a:pPr>
            <a:endParaRPr lang="it-IT" sz="2000" dirty="0">
              <a:latin typeface="Comic Sans MS" panose="030F0702030302020204" pitchFamily="66" charset="0"/>
            </a:endParaRPr>
          </a:p>
          <a:p>
            <a:pPr>
              <a:lnSpc>
                <a:spcPct val="150000"/>
              </a:lnSpc>
            </a:pPr>
            <a:r>
              <a:rPr lang="it-IT" sz="2400" b="1" dirty="0">
                <a:solidFill>
                  <a:srgbClr val="00B050"/>
                </a:solidFill>
                <a:latin typeface="Comic Sans MS" panose="030F0702030302020204" pitchFamily="66" charset="0"/>
              </a:rPr>
              <a:t>Capo Delegazione per la Finale: </a:t>
            </a:r>
            <a:r>
              <a:rPr lang="it-IT" sz="2000" dirty="0">
                <a:latin typeface="Comic Sans MS" panose="030F0702030302020204" pitchFamily="66" charset="0"/>
              </a:rPr>
              <a:t>indicato Comitato o Delegato Regionale</a:t>
            </a:r>
            <a:r>
              <a:rPr lang="it-IT" sz="2000" b="1" dirty="0">
                <a:solidFill>
                  <a:srgbClr val="00B050"/>
                </a:solidFill>
                <a:latin typeface="Comic Sans MS" panose="030F0702030302020204" pitchFamily="66" charset="0"/>
              </a:rPr>
              <a:t> </a:t>
            </a:r>
            <a:r>
              <a:rPr lang="it-IT" sz="2000" dirty="0">
                <a:latin typeface="Comic Sans MS" panose="030F0702030302020204" pitchFamily="66" charset="0"/>
              </a:rPr>
              <a:t>al Direttore Nazionale ed all’organizzatore il nominativo del proprio, preferibilmente il Responsabile Giovanile Regionale.</a:t>
            </a:r>
          </a:p>
          <a:p>
            <a:pPr>
              <a:lnSpc>
                <a:spcPct val="150000"/>
              </a:lnSpc>
            </a:pPr>
            <a:r>
              <a:rPr lang="it-IT" sz="2000" dirty="0">
                <a:latin typeface="Comic Sans MS" panose="030F0702030302020204" pitchFamily="66" charset="0"/>
              </a:rPr>
              <a:t> Il Capo Delegazione è l'unico interlocutore ammesso con il Direttore Nazionale e l’organizzatore per quanto concerne partecipanti ed accompagnatori della propria regione, ed all’atto dell’invio degli iscritti della propria Regione si assume la responsabilità della regolarità della posizione degli stessi. </a:t>
            </a:r>
          </a:p>
          <a:p>
            <a:pPr>
              <a:lnSpc>
                <a:spcPct val="150000"/>
              </a:lnSpc>
            </a:pPr>
            <a:r>
              <a:rPr lang="it-IT" sz="2000" dirty="0">
                <a:latin typeface="Comic Sans MS" panose="030F0702030302020204" pitchFamily="66" charset="0"/>
              </a:rPr>
              <a:t>E’ responsabile dell’accreditamento</a:t>
            </a:r>
          </a:p>
          <a:p>
            <a:pPr>
              <a:lnSpc>
                <a:spcPct val="150000"/>
              </a:lnSpc>
            </a:pPr>
            <a:endParaRPr lang="it-IT" sz="2000" dirty="0">
              <a:latin typeface="Comic Sans MS" panose="030F0702030302020204" pitchFamily="66" charset="0"/>
            </a:endParaRPr>
          </a:p>
          <a:p>
            <a:pPr>
              <a:lnSpc>
                <a:spcPct val="150000"/>
              </a:lnSpc>
            </a:pPr>
            <a:r>
              <a:rPr lang="it-IT" sz="2000" dirty="0">
                <a:latin typeface="Comic Sans MS" panose="030F0702030302020204" pitchFamily="66" charset="0"/>
              </a:rPr>
              <a:t>PUO’ ESSERE:</a:t>
            </a:r>
          </a:p>
          <a:p>
            <a:pPr>
              <a:lnSpc>
                <a:spcPct val="150000"/>
              </a:lnSpc>
            </a:pPr>
            <a:r>
              <a:rPr lang="it-IT" sz="2000" dirty="0">
                <a:latin typeface="Comic Sans MS" panose="030F0702030302020204" pitchFamily="66" charset="0"/>
              </a:rPr>
              <a:t>-Responsabile Giovanile Regionale;</a:t>
            </a:r>
          </a:p>
          <a:p>
            <a:pPr>
              <a:lnSpc>
                <a:spcPct val="150000"/>
              </a:lnSpc>
            </a:pPr>
            <a:r>
              <a:rPr lang="it-IT" sz="2000" dirty="0">
                <a:latin typeface="Comic Sans MS" panose="030F0702030302020204" pitchFamily="66" charset="0"/>
              </a:rPr>
              <a:t>-Dirigente FSI;</a:t>
            </a:r>
          </a:p>
          <a:p>
            <a:pPr>
              <a:lnSpc>
                <a:spcPct val="150000"/>
              </a:lnSpc>
            </a:pPr>
            <a:r>
              <a:rPr lang="it-IT" sz="2000" dirty="0">
                <a:latin typeface="Comic Sans MS" panose="030F0702030302020204" pitchFamily="66" charset="0"/>
              </a:rPr>
              <a:t>-Istruttore FSI</a:t>
            </a:r>
          </a:p>
        </p:txBody>
      </p:sp>
    </p:spTree>
    <p:extLst>
      <p:ext uri="{BB962C8B-B14F-4D97-AF65-F5344CB8AC3E}">
        <p14:creationId xmlns:p14="http://schemas.microsoft.com/office/powerpoint/2010/main" val="20812845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F78C189-2A82-4E19-9C5A-7CCACB643912}"/>
              </a:ext>
            </a:extLst>
          </p:cNvPr>
          <p:cNvSpPr txBox="1"/>
          <p:nvPr/>
        </p:nvSpPr>
        <p:spPr>
          <a:xfrm>
            <a:off x="137226" y="1064077"/>
            <a:ext cx="11257671" cy="5509200"/>
          </a:xfrm>
          <a:prstGeom prst="rect">
            <a:avLst/>
          </a:prstGeom>
          <a:noFill/>
        </p:spPr>
        <p:txBody>
          <a:bodyPr wrap="square">
            <a:spAutoFit/>
          </a:bodyPr>
          <a:lstStyle/>
          <a:p>
            <a:pPr>
              <a:lnSpc>
                <a:spcPct val="200000"/>
              </a:lnSpc>
            </a:pPr>
            <a:r>
              <a:rPr lang="it-IT" sz="2400" b="1" dirty="0">
                <a:solidFill>
                  <a:srgbClr val="00B050"/>
                </a:solidFill>
                <a:latin typeface="Comic Sans MS" panose="030F0702030302020204" pitchFamily="66" charset="0"/>
              </a:rPr>
              <a:t>Arbitro principale: </a:t>
            </a:r>
            <a:r>
              <a:rPr lang="it-IT" sz="2000" dirty="0">
                <a:latin typeface="Comic Sans MS" panose="030F0702030302020204" pitchFamily="66" charset="0"/>
              </a:rPr>
              <a:t>un Arbitro Internazionale o FIDE </a:t>
            </a:r>
          </a:p>
          <a:p>
            <a:pPr>
              <a:lnSpc>
                <a:spcPct val="200000"/>
              </a:lnSpc>
            </a:pPr>
            <a:endParaRPr lang="it-IT" sz="2000" dirty="0">
              <a:latin typeface="Comic Sans MS" panose="030F0702030302020204" pitchFamily="66" charset="0"/>
            </a:endParaRPr>
          </a:p>
          <a:p>
            <a:pPr>
              <a:lnSpc>
                <a:spcPct val="200000"/>
              </a:lnSpc>
            </a:pPr>
            <a:r>
              <a:rPr lang="it-IT" sz="2400" b="1" dirty="0">
                <a:solidFill>
                  <a:srgbClr val="00B050"/>
                </a:solidFill>
                <a:latin typeface="Comic Sans MS" panose="030F0702030302020204" pitchFamily="66" charset="0"/>
              </a:rPr>
              <a:t>Più:</a:t>
            </a:r>
            <a:r>
              <a:rPr lang="it-IT" sz="2000" dirty="0">
                <a:latin typeface="Comic Sans MS" panose="030F0702030302020204" pitchFamily="66" charset="0"/>
              </a:rPr>
              <a:t> almeno 6 (sei) arbitri di provata esperienza </a:t>
            </a:r>
          </a:p>
          <a:p>
            <a:pPr>
              <a:lnSpc>
                <a:spcPct val="200000"/>
              </a:lnSpc>
            </a:pPr>
            <a:endParaRPr lang="it-IT" sz="2000" dirty="0">
              <a:latin typeface="Comic Sans MS" panose="030F0702030302020204" pitchFamily="66" charset="0"/>
            </a:endParaRPr>
          </a:p>
          <a:p>
            <a:pPr>
              <a:lnSpc>
                <a:spcPct val="200000"/>
              </a:lnSpc>
            </a:pPr>
            <a:r>
              <a:rPr lang="it-IT" sz="2400" b="1" dirty="0">
                <a:solidFill>
                  <a:srgbClr val="00B050"/>
                </a:solidFill>
                <a:latin typeface="Comic Sans MS" panose="030F0702030302020204" pitchFamily="66" charset="0"/>
              </a:rPr>
              <a:t>Più:</a:t>
            </a:r>
            <a:r>
              <a:rPr lang="it-IT" sz="2000" dirty="0">
                <a:latin typeface="Comic Sans MS" panose="030F0702030302020204" pitchFamily="66" charset="0"/>
              </a:rPr>
              <a:t>  6 (sei) collaboratori arbitri. </a:t>
            </a:r>
          </a:p>
          <a:p>
            <a:pPr>
              <a:lnSpc>
                <a:spcPct val="200000"/>
              </a:lnSpc>
            </a:pPr>
            <a:r>
              <a:rPr lang="it-IT" sz="2400" b="1" dirty="0">
                <a:solidFill>
                  <a:srgbClr val="00B050"/>
                </a:solidFill>
                <a:latin typeface="Comic Sans MS" panose="030F0702030302020204" pitchFamily="66" charset="0"/>
              </a:rPr>
              <a:t>E</a:t>
            </a:r>
            <a:r>
              <a:rPr kumimoji="0" lang="it-IT" sz="2400" b="1" i="0" u="none" strike="noStrike" kern="1200" cap="none" spc="0" normalizeH="0" baseline="0" noProof="0" dirty="0" err="1">
                <a:ln>
                  <a:noFill/>
                </a:ln>
                <a:solidFill>
                  <a:srgbClr val="00B050"/>
                </a:solidFill>
                <a:effectLst/>
                <a:uLnTx/>
                <a:uFillTx/>
                <a:latin typeface="Comic Sans MS" panose="030F0702030302020204" pitchFamily="66" charset="0"/>
                <a:ea typeface="+mn-ea"/>
                <a:cs typeface="+mn-cs"/>
              </a:rPr>
              <a:t>laborazione</a:t>
            </a:r>
            <a:r>
              <a:rPr kumimoji="0" lang="it-IT" sz="2400" b="1" i="0" u="none" strike="noStrike" kern="1200" cap="none" spc="0" normalizeH="0" baseline="0" noProof="0" dirty="0">
                <a:ln>
                  <a:noFill/>
                </a:ln>
                <a:solidFill>
                  <a:srgbClr val="00B050"/>
                </a:solidFill>
                <a:effectLst/>
                <a:uLnTx/>
                <a:uFillTx/>
                <a:latin typeface="Comic Sans MS" panose="030F0702030302020204" pitchFamily="66" charset="0"/>
                <a:ea typeface="+mn-ea"/>
                <a:cs typeface="+mn-cs"/>
              </a:rPr>
              <a:t> dei dati: </a:t>
            </a:r>
            <a:r>
              <a:rPr kumimoji="0" lang="it-IT"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a</a:t>
            </a:r>
            <a:r>
              <a:rPr lang="it-IT" sz="2000" dirty="0" err="1">
                <a:latin typeface="Comic Sans MS" panose="030F0702030302020204" pitchFamily="66" charset="0"/>
              </a:rPr>
              <a:t>lmeno</a:t>
            </a:r>
            <a:r>
              <a:rPr lang="it-IT" sz="2000" dirty="0">
                <a:latin typeface="Comic Sans MS" panose="030F0702030302020204" pitchFamily="66" charset="0"/>
              </a:rPr>
              <a:t> un arbitro </a:t>
            </a:r>
          </a:p>
          <a:p>
            <a:pPr>
              <a:lnSpc>
                <a:spcPct val="200000"/>
              </a:lnSpc>
            </a:pPr>
            <a:endParaRPr lang="it-IT" sz="2000" dirty="0">
              <a:latin typeface="Comic Sans MS" panose="030F0702030302020204" pitchFamily="66" charset="0"/>
            </a:endParaRPr>
          </a:p>
          <a:p>
            <a:pPr>
              <a:lnSpc>
                <a:spcPct val="200000"/>
              </a:lnSpc>
            </a:pPr>
            <a:r>
              <a:rPr lang="it-IT" sz="2000" dirty="0">
                <a:latin typeface="Comic Sans MS" panose="030F0702030302020204" pitchFamily="66" charset="0"/>
              </a:rPr>
              <a:t>L'organizzazione deve provvedere al soggiorno degli arbitri ed alle spese relative agli stessi. </a:t>
            </a:r>
          </a:p>
        </p:txBody>
      </p:sp>
      <p:sp>
        <p:nvSpPr>
          <p:cNvPr id="4" name="CasellaDiTesto 3">
            <a:extLst>
              <a:ext uri="{FF2B5EF4-FFF2-40B4-BE49-F238E27FC236}">
                <a16:creationId xmlns:a16="http://schemas.microsoft.com/office/drawing/2014/main" id="{676A809B-9918-4EE2-8F76-C77893EDA33C}"/>
              </a:ext>
            </a:extLst>
          </p:cNvPr>
          <p:cNvSpPr txBox="1"/>
          <p:nvPr/>
        </p:nvSpPr>
        <p:spPr>
          <a:xfrm>
            <a:off x="1941922" y="248966"/>
            <a:ext cx="8022210" cy="584775"/>
          </a:xfrm>
          <a:prstGeom prst="rect">
            <a:avLst/>
          </a:prstGeom>
          <a:noFill/>
        </p:spPr>
        <p:txBody>
          <a:bodyPr wrap="square">
            <a:spAutoFit/>
          </a:bodyPr>
          <a:lstStyle/>
          <a:p>
            <a:pPr algn="ctr"/>
            <a:r>
              <a:rPr lang="it-IT" sz="3200" b="1" dirty="0">
                <a:solidFill>
                  <a:srgbClr val="FF0000"/>
                </a:solidFill>
                <a:latin typeface="Comic Sans MS" panose="030F0702030302020204" pitchFamily="66" charset="0"/>
              </a:rPr>
              <a:t>DIREZIONE DI GARA PER LA FINALE</a:t>
            </a:r>
          </a:p>
        </p:txBody>
      </p:sp>
    </p:spTree>
    <p:extLst>
      <p:ext uri="{BB962C8B-B14F-4D97-AF65-F5344CB8AC3E}">
        <p14:creationId xmlns:p14="http://schemas.microsoft.com/office/powerpoint/2010/main" val="19719188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1D3A3B2-22C0-43DD-8B2C-A3805BC84C29}"/>
              </a:ext>
            </a:extLst>
          </p:cNvPr>
          <p:cNvSpPr txBox="1"/>
          <p:nvPr/>
        </p:nvSpPr>
        <p:spPr>
          <a:xfrm>
            <a:off x="220980" y="294308"/>
            <a:ext cx="11750040" cy="4467057"/>
          </a:xfrm>
          <a:prstGeom prst="rect">
            <a:avLst/>
          </a:prstGeom>
          <a:noFill/>
        </p:spPr>
        <p:txBody>
          <a:bodyPr wrap="square">
            <a:spAutoFit/>
          </a:bodyPr>
          <a:lstStyle/>
          <a:p>
            <a:pPr>
              <a:lnSpc>
                <a:spcPct val="150000"/>
              </a:lnSpc>
            </a:pPr>
            <a:r>
              <a:rPr lang="it-IT" sz="2400" dirty="0"/>
              <a:t>Nell'area di gioco possono accedere, oltre agli atleti con partite in corso e agli arbitri, soltanto il Presidente, i membri del Consiglio Federale, i Capi Delegazione e le persone autorizzate dalla FSI. </a:t>
            </a:r>
          </a:p>
          <a:p>
            <a:pPr>
              <a:lnSpc>
                <a:spcPct val="150000"/>
              </a:lnSpc>
            </a:pPr>
            <a:r>
              <a:rPr lang="it-IT" sz="2400" dirty="0"/>
              <a:t>Il personale indicato dalla organizzazione deve essere concordato con la Direzione Nazionale. </a:t>
            </a:r>
          </a:p>
          <a:p>
            <a:pPr>
              <a:lnSpc>
                <a:spcPct val="150000"/>
              </a:lnSpc>
            </a:pPr>
            <a:endParaRPr lang="it-IT" sz="2400" dirty="0"/>
          </a:p>
          <a:p>
            <a:pPr>
              <a:lnSpc>
                <a:spcPct val="150000"/>
              </a:lnSpc>
            </a:pPr>
            <a:r>
              <a:rPr lang="it-IT" sz="2400" dirty="0"/>
              <a:t>E’ data facoltà all’organizzatore della Finale di consentire o meno la presenza di accompagnatori e/o genitori in sala torneo nei 10 minuti prima dell’inizio di ogni turno di gioco, purché nel rispetto delle norme di sicurezza in vigore. </a:t>
            </a:r>
            <a:endParaRPr lang="it-IT" dirty="0"/>
          </a:p>
        </p:txBody>
      </p:sp>
    </p:spTree>
    <p:extLst>
      <p:ext uri="{BB962C8B-B14F-4D97-AF65-F5344CB8AC3E}">
        <p14:creationId xmlns:p14="http://schemas.microsoft.com/office/powerpoint/2010/main" val="20459851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5B818C8-34E8-499B-A4B3-AD42199A6A27}"/>
              </a:ext>
            </a:extLst>
          </p:cNvPr>
          <p:cNvSpPr txBox="1"/>
          <p:nvPr/>
        </p:nvSpPr>
        <p:spPr>
          <a:xfrm>
            <a:off x="221564" y="228325"/>
            <a:ext cx="11665635" cy="3699474"/>
          </a:xfrm>
          <a:prstGeom prst="rect">
            <a:avLst/>
          </a:prstGeom>
          <a:noFill/>
        </p:spPr>
        <p:txBody>
          <a:bodyPr wrap="square">
            <a:spAutoFit/>
          </a:bodyPr>
          <a:lstStyle/>
          <a:p>
            <a:pPr>
              <a:lnSpc>
                <a:spcPct val="200000"/>
              </a:lnSpc>
            </a:pPr>
            <a:r>
              <a:rPr lang="it-IT" sz="2000" b="1" dirty="0"/>
              <a:t>Coppa delle Regioni, delle Province e delle Società</a:t>
            </a:r>
          </a:p>
          <a:p>
            <a:pPr>
              <a:lnSpc>
                <a:spcPct val="200000"/>
              </a:lnSpc>
            </a:pPr>
            <a:r>
              <a:rPr lang="it-IT" sz="2000" dirty="0"/>
              <a:t>: sono premiate le prime 3 regioni, le prime 3 province e le prime 3 società delle rispettive classifiche ottenute con i propri giocatori classificatisi tra i primi 10 in ciascuna delle 12 classifiche finali per fasce d’età, Assoluto e Femminile. </a:t>
            </a:r>
          </a:p>
          <a:p>
            <a:pPr>
              <a:lnSpc>
                <a:spcPct val="200000"/>
              </a:lnSpc>
            </a:pPr>
            <a:r>
              <a:rPr lang="it-IT" sz="2000" dirty="0"/>
              <a:t>Il punteggio relativo viene attribuito in base all’ordine di piazzamento ottenuto secondo la seguente tabella scalare: 25-15-10-8-6-5-4-3-2-1. </a:t>
            </a:r>
          </a:p>
        </p:txBody>
      </p:sp>
    </p:spTree>
    <p:extLst>
      <p:ext uri="{BB962C8B-B14F-4D97-AF65-F5344CB8AC3E}">
        <p14:creationId xmlns:p14="http://schemas.microsoft.com/office/powerpoint/2010/main" val="4221204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6EB872E-FF12-4597-BAE5-EFCF69F59F6D}"/>
              </a:ext>
            </a:extLst>
          </p:cNvPr>
          <p:cNvSpPr txBox="1"/>
          <p:nvPr/>
        </p:nvSpPr>
        <p:spPr>
          <a:xfrm>
            <a:off x="305386" y="1102137"/>
            <a:ext cx="11581227" cy="3252493"/>
          </a:xfrm>
          <a:prstGeom prst="rect">
            <a:avLst/>
          </a:prstGeom>
          <a:noFill/>
        </p:spPr>
        <p:txBody>
          <a:bodyPr wrap="square">
            <a:spAutoFit/>
          </a:bodyPr>
          <a:lstStyle/>
          <a:p>
            <a:pPr algn="ctr">
              <a:lnSpc>
                <a:spcPct val="150000"/>
              </a:lnSpc>
            </a:pPr>
            <a:r>
              <a:rPr lang="it-IT" sz="2800" dirty="0">
                <a:latin typeface="Comic Sans MS" panose="030F0702030302020204" pitchFamily="66" charset="0"/>
              </a:rPr>
              <a:t>Ogni prova per ciascuna fascia d’età </a:t>
            </a:r>
          </a:p>
          <a:p>
            <a:pPr algn="ctr">
              <a:lnSpc>
                <a:spcPct val="150000"/>
              </a:lnSpc>
            </a:pPr>
            <a:r>
              <a:rPr lang="it-IT" sz="2800" dirty="0">
                <a:latin typeface="Comic Sans MS" panose="030F0702030302020204" pitchFamily="66" charset="0"/>
              </a:rPr>
              <a:t>si svolge con due tornei distinti, </a:t>
            </a:r>
          </a:p>
          <a:p>
            <a:pPr algn="ctr">
              <a:lnSpc>
                <a:spcPct val="150000"/>
              </a:lnSpc>
            </a:pPr>
            <a:r>
              <a:rPr lang="it-IT" sz="2800" dirty="0">
                <a:latin typeface="Comic Sans MS" panose="030F0702030302020204" pitchFamily="66" charset="0"/>
              </a:rPr>
              <a:t>uno Assoluto e uno Femminile, </a:t>
            </a:r>
          </a:p>
          <a:p>
            <a:pPr algn="ctr">
              <a:lnSpc>
                <a:spcPct val="150000"/>
              </a:lnSpc>
            </a:pPr>
            <a:r>
              <a:rPr lang="it-IT" sz="2800" u="sng" dirty="0">
                <a:latin typeface="Comic Sans MS" panose="030F0702030302020204" pitchFamily="66" charset="0"/>
              </a:rPr>
              <a:t>con possibilità di scelta per le concorrenti di optare per il torneo assoluto. </a:t>
            </a:r>
          </a:p>
        </p:txBody>
      </p:sp>
    </p:spTree>
    <p:extLst>
      <p:ext uri="{BB962C8B-B14F-4D97-AF65-F5344CB8AC3E}">
        <p14:creationId xmlns:p14="http://schemas.microsoft.com/office/powerpoint/2010/main" val="396525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3D0CAFD-08FA-48AB-B7C3-C5894D4849D0}"/>
              </a:ext>
            </a:extLst>
          </p:cNvPr>
          <p:cNvSpPr txBox="1"/>
          <p:nvPr/>
        </p:nvSpPr>
        <p:spPr>
          <a:xfrm>
            <a:off x="3010487" y="197891"/>
            <a:ext cx="5683348" cy="461665"/>
          </a:xfrm>
          <a:prstGeom prst="rect">
            <a:avLst/>
          </a:prstGeom>
          <a:noFill/>
        </p:spPr>
        <p:txBody>
          <a:bodyPr wrap="square" rtlCol="0">
            <a:spAutoFit/>
          </a:bodyPr>
          <a:lstStyle/>
          <a:p>
            <a:r>
              <a:rPr lang="it-IT" sz="2400" b="1" dirty="0">
                <a:solidFill>
                  <a:srgbClr val="FF0000"/>
                </a:solidFill>
                <a:latin typeface="Comic Sans MS" panose="030F0702030302020204" pitchFamily="66" charset="0"/>
              </a:rPr>
              <a:t>NUMERO MINIMO PARTECIPANTI</a:t>
            </a:r>
          </a:p>
        </p:txBody>
      </p:sp>
      <p:sp>
        <p:nvSpPr>
          <p:cNvPr id="3" name="CasellaDiTesto 2">
            <a:extLst>
              <a:ext uri="{FF2B5EF4-FFF2-40B4-BE49-F238E27FC236}">
                <a16:creationId xmlns:a16="http://schemas.microsoft.com/office/drawing/2014/main" id="{A5F39551-6631-4A5F-8A0C-9322AD85EFB8}"/>
              </a:ext>
            </a:extLst>
          </p:cNvPr>
          <p:cNvSpPr txBox="1"/>
          <p:nvPr/>
        </p:nvSpPr>
        <p:spPr>
          <a:xfrm>
            <a:off x="98474" y="960959"/>
            <a:ext cx="11957538" cy="3693319"/>
          </a:xfrm>
          <a:prstGeom prst="rect">
            <a:avLst/>
          </a:prstGeom>
          <a:noFill/>
        </p:spPr>
        <p:txBody>
          <a:bodyPr wrap="square" rtlCol="0">
            <a:spAutoFit/>
          </a:bodyPr>
          <a:lstStyle/>
          <a:p>
            <a:pPr>
              <a:lnSpc>
                <a:spcPct val="150000"/>
              </a:lnSpc>
            </a:pPr>
            <a:r>
              <a:rPr lang="it-IT" b="1" dirty="0">
                <a:solidFill>
                  <a:srgbClr val="00B050"/>
                </a:solidFill>
                <a:latin typeface="Comic Sans MS" panose="030F0702030302020204" pitchFamily="66" charset="0"/>
              </a:rPr>
              <a:t>TORNEI GIOVANILI LOCALI</a:t>
            </a:r>
            <a:r>
              <a:rPr lang="it-IT" dirty="0">
                <a:latin typeface="Comic Sans MS" panose="030F0702030302020204" pitchFamily="66" charset="0"/>
              </a:rPr>
              <a:t>:  </a:t>
            </a:r>
            <a:r>
              <a:rPr lang="it-IT" u="sng" dirty="0">
                <a:latin typeface="Comic Sans MS" panose="030F0702030302020204" pitchFamily="66" charset="0"/>
              </a:rPr>
              <a:t>MINIMO 14</a:t>
            </a:r>
            <a:r>
              <a:rPr lang="it-IT" dirty="0">
                <a:latin typeface="Comic Sans MS" panose="030F0702030302020204" pitchFamily="66" charset="0"/>
              </a:rPr>
              <a:t>    con classifiche separate per fascia ed età, Assoluto e Femminile</a:t>
            </a:r>
          </a:p>
          <a:p>
            <a:pPr>
              <a:lnSpc>
                <a:spcPct val="150000"/>
              </a:lnSpc>
            </a:pPr>
            <a:r>
              <a:rPr lang="it-IT" dirty="0">
                <a:latin typeface="Comic Sans MS" panose="030F0702030302020204" pitchFamily="66" charset="0"/>
              </a:rPr>
              <a:t>(se separati minimo 6)</a:t>
            </a:r>
          </a:p>
          <a:p>
            <a:pPr>
              <a:lnSpc>
                <a:spcPct val="150000"/>
              </a:lnSpc>
            </a:pPr>
            <a:r>
              <a:rPr lang="it-IT" b="1" dirty="0">
                <a:solidFill>
                  <a:srgbClr val="00B050"/>
                </a:solidFill>
                <a:latin typeface="Comic Sans MS" panose="030F0702030302020204" pitchFamily="66" charset="0"/>
              </a:rPr>
              <a:t>CAMPIONATI PROVINCIALI E REGIONALI E TORNEI FEMMINILI</a:t>
            </a:r>
            <a:r>
              <a:rPr lang="it-IT" dirty="0">
                <a:latin typeface="Comic Sans MS" panose="030F0702030302020204" pitchFamily="66" charset="0"/>
              </a:rPr>
              <a:t>:  </a:t>
            </a:r>
            <a:r>
              <a:rPr lang="it-IT" u="sng" dirty="0">
                <a:latin typeface="Comic Sans MS" panose="030F0702030302020204" pitchFamily="66" charset="0"/>
              </a:rPr>
              <a:t>MINIMO 6</a:t>
            </a:r>
            <a:r>
              <a:rPr lang="it-IT" dirty="0">
                <a:latin typeface="Comic Sans MS" panose="030F0702030302020204" pitchFamily="66" charset="0"/>
              </a:rPr>
              <a:t> per fascia di età, assoluto e femminile</a:t>
            </a:r>
          </a:p>
          <a:p>
            <a:pPr>
              <a:lnSpc>
                <a:spcPct val="150000"/>
              </a:lnSpc>
            </a:pPr>
            <a:endParaRPr lang="it-IT" dirty="0">
              <a:latin typeface="Comic Sans MS" panose="030F0702030302020204" pitchFamily="66" charset="0"/>
            </a:endParaRPr>
          </a:p>
          <a:p>
            <a:pPr algn="ctr">
              <a:lnSpc>
                <a:spcPct val="150000"/>
              </a:lnSpc>
            </a:pPr>
            <a:r>
              <a:rPr lang="it-IT" sz="2400" dirty="0">
                <a:latin typeface="Comic Sans MS" panose="030F0702030302020204" pitchFamily="66" charset="0"/>
              </a:rPr>
              <a:t>Se meno di 6 per categoria si possono accorpare (categorie il più vicine possibile). Ogni accorpamento deve avere almeno 6 concorrenti</a:t>
            </a:r>
          </a:p>
        </p:txBody>
      </p:sp>
      <p:sp>
        <p:nvSpPr>
          <p:cNvPr id="5" name="CasellaDiTesto 4">
            <a:extLst>
              <a:ext uri="{FF2B5EF4-FFF2-40B4-BE49-F238E27FC236}">
                <a16:creationId xmlns:a16="http://schemas.microsoft.com/office/drawing/2014/main" id="{965A20C7-C496-4D3B-BCCF-4D8805334229}"/>
              </a:ext>
            </a:extLst>
          </p:cNvPr>
          <p:cNvSpPr txBox="1"/>
          <p:nvPr/>
        </p:nvSpPr>
        <p:spPr>
          <a:xfrm>
            <a:off x="262598" y="4549676"/>
            <a:ext cx="11929402" cy="2308324"/>
          </a:xfrm>
          <a:prstGeom prst="rect">
            <a:avLst/>
          </a:prstGeom>
          <a:noFill/>
        </p:spPr>
        <p:txBody>
          <a:bodyPr wrap="square">
            <a:spAutoFit/>
          </a:bodyPr>
          <a:lstStyle/>
          <a:p>
            <a:pPr>
              <a:lnSpc>
                <a:spcPct val="150000"/>
              </a:lnSpc>
            </a:pPr>
            <a:r>
              <a:rPr lang="it-IT" sz="2400" dirty="0"/>
              <a:t>Il giocatore può partecipare alle varie fasi del Campionato in una sola fascia d’età e torneo, quelli scelti all’atto dell’iscrizione alla prima fase cui partecipa il giocatore stesso </a:t>
            </a:r>
            <a:r>
              <a:rPr lang="it-IT" sz="2400" dirty="0">
                <a:sym typeface="Wingdings" pitchFamily="2" charset="2"/>
              </a:rPr>
              <a:t></a:t>
            </a:r>
            <a:r>
              <a:rPr lang="it-IT" sz="2400" dirty="0">
                <a:solidFill>
                  <a:srgbClr val="0070C0"/>
                </a:solidFill>
                <a:sym typeface="Wingdings" pitchFamily="2" charset="2"/>
              </a:rPr>
              <a:t>COSA SIGNIFICA?</a:t>
            </a:r>
            <a:endParaRPr lang="it-IT" sz="2400" dirty="0">
              <a:solidFill>
                <a:srgbClr val="0070C0"/>
              </a:solidFill>
            </a:endParaRPr>
          </a:p>
          <a:p>
            <a:pPr>
              <a:lnSpc>
                <a:spcPct val="150000"/>
              </a:lnSpc>
            </a:pPr>
            <a:r>
              <a:rPr lang="it-IT" sz="2400" dirty="0"/>
              <a:t>Nei tornei misti le classifiche saranno divise per genere maschile e femminile. </a:t>
            </a:r>
          </a:p>
        </p:txBody>
      </p:sp>
    </p:spTree>
    <p:extLst>
      <p:ext uri="{BB962C8B-B14F-4D97-AF65-F5344CB8AC3E}">
        <p14:creationId xmlns:p14="http://schemas.microsoft.com/office/powerpoint/2010/main" val="2565018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ADBB8D5-F422-4422-A3A5-5FDF9D27E912}"/>
              </a:ext>
            </a:extLst>
          </p:cNvPr>
          <p:cNvSpPr txBox="1"/>
          <p:nvPr/>
        </p:nvSpPr>
        <p:spPr>
          <a:xfrm>
            <a:off x="126861" y="659556"/>
            <a:ext cx="11060724" cy="6001643"/>
          </a:xfrm>
          <a:prstGeom prst="rect">
            <a:avLst/>
          </a:prstGeom>
          <a:noFill/>
        </p:spPr>
        <p:txBody>
          <a:bodyPr wrap="square">
            <a:spAutoFit/>
          </a:bodyPr>
          <a:lstStyle/>
          <a:p>
            <a:pPr>
              <a:lnSpc>
                <a:spcPct val="200000"/>
              </a:lnSpc>
            </a:pPr>
            <a:r>
              <a:rPr lang="it-IT" sz="2400" b="1" dirty="0">
                <a:solidFill>
                  <a:srgbClr val="00B050"/>
                </a:solidFill>
                <a:latin typeface="Comic Sans MS" panose="030F0702030302020204" pitchFamily="66" charset="0"/>
              </a:rPr>
              <a:t>La giocatrice che vince un torneo misto</a:t>
            </a:r>
            <a:r>
              <a:rPr lang="it-IT" sz="2400" dirty="0">
                <a:latin typeface="Comic Sans MS" panose="030F0702030302020204" pitchFamily="66" charset="0"/>
              </a:rPr>
              <a:t>: si qualifica per la Finale ma non sarà considerata nelle percentuali di qualificazione</a:t>
            </a:r>
            <a:r>
              <a:rPr lang="it-IT" sz="2400" dirty="0">
                <a:solidFill>
                  <a:srgbClr val="0070C0"/>
                </a:solidFill>
                <a:latin typeface="Comic Sans MS" panose="030F0702030302020204" pitchFamily="66" charset="0"/>
              </a:rPr>
              <a:t> </a:t>
            </a:r>
            <a:r>
              <a:rPr lang="it-IT" sz="2400" dirty="0">
                <a:latin typeface="Comic Sans MS" panose="030F0702030302020204" pitchFamily="66" charset="0"/>
              </a:rPr>
              <a:t>e conserverà il diritto di scelta per la partecipazione al torneo femminile</a:t>
            </a:r>
            <a:r>
              <a:rPr lang="it-IT" sz="2400" dirty="0">
                <a:solidFill>
                  <a:srgbClr val="0070C0"/>
                </a:solidFill>
                <a:latin typeface="Comic Sans MS" panose="030F0702030302020204" pitchFamily="66" charset="0"/>
              </a:rPr>
              <a:t>.</a:t>
            </a:r>
          </a:p>
          <a:p>
            <a:pPr>
              <a:lnSpc>
                <a:spcPct val="200000"/>
              </a:lnSpc>
            </a:pPr>
            <a:r>
              <a:rPr lang="it-IT" sz="2400" b="1" dirty="0">
                <a:solidFill>
                  <a:srgbClr val="00B050"/>
                </a:solidFill>
                <a:latin typeface="Comic Sans MS" panose="030F0702030302020204" pitchFamily="66" charset="0"/>
              </a:rPr>
              <a:t>Nei Campionati Provinciali e Regionali</a:t>
            </a:r>
            <a:r>
              <a:rPr lang="it-IT" sz="2400" dirty="0">
                <a:latin typeface="Comic Sans MS" panose="030F0702030302020204" pitchFamily="66" charset="0"/>
              </a:rPr>
              <a:t>: alla giocatrice vincitrice di un torneo misto viene assegnato il titolo Assoluto. </a:t>
            </a:r>
          </a:p>
          <a:p>
            <a:pPr>
              <a:lnSpc>
                <a:spcPct val="200000"/>
              </a:lnSpc>
            </a:pPr>
            <a:r>
              <a:rPr lang="it-IT" sz="2400" b="1" dirty="0">
                <a:solidFill>
                  <a:srgbClr val="00B050"/>
                </a:solidFill>
                <a:latin typeface="Comic Sans MS" panose="030F0702030302020204" pitchFamily="66" charset="0"/>
              </a:rPr>
              <a:t>Per la Finale: </a:t>
            </a:r>
            <a:r>
              <a:rPr lang="it-IT" sz="2400" dirty="0">
                <a:latin typeface="Comic Sans MS" panose="030F0702030302020204" pitchFamily="66" charset="0"/>
              </a:rPr>
              <a:t>la giocatrice vincitrice di un titolo regionale Assoluto conserverà il diritto di scelta per la partecipazione al torneo femminile e usufruirà di tutti i diritti in riferimento ai premi in palio. </a:t>
            </a:r>
          </a:p>
        </p:txBody>
      </p:sp>
      <p:sp>
        <p:nvSpPr>
          <p:cNvPr id="4" name="CasellaDiTesto 3">
            <a:extLst>
              <a:ext uri="{FF2B5EF4-FFF2-40B4-BE49-F238E27FC236}">
                <a16:creationId xmlns:a16="http://schemas.microsoft.com/office/drawing/2014/main" id="{CCF2549E-36A4-43CB-8FB8-C74257F4728F}"/>
              </a:ext>
            </a:extLst>
          </p:cNvPr>
          <p:cNvSpPr txBox="1"/>
          <p:nvPr/>
        </p:nvSpPr>
        <p:spPr>
          <a:xfrm>
            <a:off x="3010487" y="197891"/>
            <a:ext cx="5683348" cy="461665"/>
          </a:xfrm>
          <a:prstGeom prst="rect">
            <a:avLst/>
          </a:prstGeom>
          <a:noFill/>
        </p:spPr>
        <p:txBody>
          <a:bodyPr wrap="square" rtlCol="0">
            <a:spAutoFit/>
          </a:bodyPr>
          <a:lstStyle/>
          <a:p>
            <a:r>
              <a:rPr lang="it-IT" sz="2400" b="1" dirty="0">
                <a:solidFill>
                  <a:srgbClr val="FF0000"/>
                </a:solidFill>
                <a:latin typeface="Comic Sans MS" panose="030F0702030302020204" pitchFamily="66" charset="0"/>
              </a:rPr>
              <a:t>LE GIOCATRICI…</a:t>
            </a:r>
          </a:p>
        </p:txBody>
      </p:sp>
    </p:spTree>
    <p:extLst>
      <p:ext uri="{BB962C8B-B14F-4D97-AF65-F5344CB8AC3E}">
        <p14:creationId xmlns:p14="http://schemas.microsoft.com/office/powerpoint/2010/main" val="551308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124AC487-ABD0-461F-89F2-32A78A9C787B}"/>
              </a:ext>
            </a:extLst>
          </p:cNvPr>
          <p:cNvSpPr txBox="1"/>
          <p:nvPr/>
        </p:nvSpPr>
        <p:spPr>
          <a:xfrm>
            <a:off x="414627" y="205833"/>
            <a:ext cx="11226018" cy="6450037"/>
          </a:xfrm>
          <a:prstGeom prst="rect">
            <a:avLst/>
          </a:prstGeom>
          <a:noFill/>
        </p:spPr>
        <p:txBody>
          <a:bodyPr wrap="square" rtlCol="0">
            <a:spAutoFit/>
          </a:bodyPr>
          <a:lstStyle/>
          <a:p>
            <a:pPr algn="ctr"/>
            <a:r>
              <a:rPr lang="it-IT" sz="4000" b="1" dirty="0">
                <a:solidFill>
                  <a:srgbClr val="FF0000"/>
                </a:solidFill>
                <a:latin typeface="Comic Sans MS" panose="030F0702030302020204" pitchFamily="66" charset="0"/>
              </a:rPr>
              <a:t>TITOLI</a:t>
            </a:r>
          </a:p>
          <a:p>
            <a:endParaRPr lang="it-IT" sz="4000" b="1" dirty="0">
              <a:latin typeface="Comic Sans MS" panose="030F0702030302020204" pitchFamily="66" charset="0"/>
            </a:endParaRPr>
          </a:p>
          <a:p>
            <a:endParaRPr lang="it-IT" sz="4000" b="1" dirty="0">
              <a:latin typeface="Comic Sans MS" panose="030F0702030302020204" pitchFamily="66" charset="0"/>
            </a:endParaRPr>
          </a:p>
          <a:p>
            <a:pPr>
              <a:lnSpc>
                <a:spcPct val="200000"/>
              </a:lnSpc>
            </a:pPr>
            <a:r>
              <a:rPr lang="it-IT" sz="4000" b="1" dirty="0">
                <a:latin typeface="Comic Sans MS" panose="030F0702030302020204" pitchFamily="66" charset="0"/>
              </a:rPr>
              <a:t>CAMPIONI PROVINCIALI, REGIONALI E NAZIONALI</a:t>
            </a:r>
          </a:p>
          <a:p>
            <a:pPr>
              <a:lnSpc>
                <a:spcPct val="200000"/>
              </a:lnSpc>
            </a:pPr>
            <a:endParaRPr lang="it-IT" sz="3600" b="1" dirty="0">
              <a:latin typeface="Comic Sans MS" panose="030F0702030302020204" pitchFamily="66" charset="0"/>
            </a:endParaRPr>
          </a:p>
          <a:p>
            <a:pPr>
              <a:lnSpc>
                <a:spcPct val="200000"/>
              </a:lnSpc>
            </a:pPr>
            <a:r>
              <a:rPr lang="it-IT" sz="2800" b="1" dirty="0">
                <a:latin typeface="Comic Sans MS" panose="030F0702030302020204" pitchFamily="66" charset="0"/>
              </a:rPr>
              <a:t>(Riferiti non alla residenza del giocatore ma della società)</a:t>
            </a:r>
          </a:p>
        </p:txBody>
      </p:sp>
    </p:spTree>
    <p:extLst>
      <p:ext uri="{BB962C8B-B14F-4D97-AF65-F5344CB8AC3E}">
        <p14:creationId xmlns:p14="http://schemas.microsoft.com/office/powerpoint/2010/main" val="3684432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A7F9373-0371-468D-906A-6957FE794BD1}"/>
              </a:ext>
            </a:extLst>
          </p:cNvPr>
          <p:cNvSpPr txBox="1"/>
          <p:nvPr/>
        </p:nvSpPr>
        <p:spPr>
          <a:xfrm>
            <a:off x="2405576" y="230289"/>
            <a:ext cx="6203852" cy="584775"/>
          </a:xfrm>
          <a:prstGeom prst="rect">
            <a:avLst/>
          </a:prstGeom>
          <a:noFill/>
        </p:spPr>
        <p:txBody>
          <a:bodyPr wrap="square" rtlCol="0">
            <a:spAutoFit/>
          </a:bodyPr>
          <a:lstStyle/>
          <a:p>
            <a:r>
              <a:rPr lang="it-IT" sz="3200" b="1" dirty="0">
                <a:solidFill>
                  <a:srgbClr val="FF0000"/>
                </a:solidFill>
                <a:latin typeface="Comic Sans MS" panose="030F0702030302020204" pitchFamily="66" charset="0"/>
              </a:rPr>
              <a:t>FASI: </a:t>
            </a:r>
            <a:r>
              <a:rPr lang="it-IT" sz="3200" dirty="0">
                <a:solidFill>
                  <a:srgbClr val="00B050"/>
                </a:solidFill>
                <a:latin typeface="Comic Sans MS" panose="030F0702030302020204" pitchFamily="66" charset="0"/>
              </a:rPr>
              <a:t> </a:t>
            </a:r>
            <a:r>
              <a:rPr lang="it-IT" sz="3200" dirty="0">
                <a:solidFill>
                  <a:srgbClr val="FF0000"/>
                </a:solidFill>
                <a:latin typeface="Comic Sans MS" panose="030F0702030302020204" pitchFamily="66" charset="0"/>
              </a:rPr>
              <a:t>Tornei di qualificazione</a:t>
            </a:r>
            <a:endParaRPr lang="it-IT" sz="3200" b="1" dirty="0">
              <a:solidFill>
                <a:srgbClr val="FF0000"/>
              </a:solidFill>
              <a:latin typeface="Comic Sans MS" panose="030F0702030302020204" pitchFamily="66" charset="0"/>
            </a:endParaRPr>
          </a:p>
        </p:txBody>
      </p:sp>
      <p:sp>
        <p:nvSpPr>
          <p:cNvPr id="4" name="CasellaDiTesto 3">
            <a:extLst>
              <a:ext uri="{FF2B5EF4-FFF2-40B4-BE49-F238E27FC236}">
                <a16:creationId xmlns:a16="http://schemas.microsoft.com/office/drawing/2014/main" id="{8DDAC899-9E88-4F6A-B92F-26CAA6F60B1D}"/>
              </a:ext>
            </a:extLst>
          </p:cNvPr>
          <p:cNvSpPr txBox="1"/>
          <p:nvPr/>
        </p:nvSpPr>
        <p:spPr>
          <a:xfrm>
            <a:off x="53926" y="815064"/>
            <a:ext cx="12084148" cy="5894242"/>
          </a:xfrm>
          <a:prstGeom prst="rect">
            <a:avLst/>
          </a:prstGeom>
          <a:noFill/>
        </p:spPr>
        <p:txBody>
          <a:bodyPr wrap="square">
            <a:spAutoFit/>
          </a:bodyPr>
          <a:lstStyle/>
          <a:p>
            <a:pPr>
              <a:lnSpc>
                <a:spcPct val="200000"/>
              </a:lnSpc>
            </a:pPr>
            <a:r>
              <a:rPr lang="it-IT" sz="2400" dirty="0">
                <a:latin typeface="Comic Sans MS" panose="030F0702030302020204" pitchFamily="66" charset="0"/>
              </a:rPr>
              <a:t>Autorizzati dai Comitati Regionali e dalla Direzione Nazionale, sono costituite dalle seguenti gare: </a:t>
            </a:r>
          </a:p>
          <a:p>
            <a:pPr>
              <a:lnSpc>
                <a:spcPct val="200000"/>
              </a:lnSpc>
            </a:pPr>
            <a:r>
              <a:rPr lang="it-IT" sz="2400" dirty="0">
                <a:latin typeface="Comic Sans MS" panose="030F0702030302020204" pitchFamily="66" charset="0"/>
              </a:rPr>
              <a:t>	a) Tornei Giovanili delle varie fasce d'età; </a:t>
            </a:r>
          </a:p>
          <a:p>
            <a:pPr>
              <a:lnSpc>
                <a:spcPct val="200000"/>
              </a:lnSpc>
            </a:pPr>
            <a:r>
              <a:rPr lang="it-IT" sz="2400" dirty="0">
                <a:latin typeface="Comic Sans MS" panose="030F0702030302020204" pitchFamily="66" charset="0"/>
              </a:rPr>
              <a:t>	b) Campionati provinciali delle varie fasce d'età; </a:t>
            </a:r>
          </a:p>
          <a:p>
            <a:pPr>
              <a:lnSpc>
                <a:spcPct val="200000"/>
              </a:lnSpc>
            </a:pPr>
            <a:r>
              <a:rPr lang="it-IT" sz="2400" dirty="0">
                <a:latin typeface="Comic Sans MS" panose="030F0702030302020204" pitchFamily="66" charset="0"/>
              </a:rPr>
              <a:t>	c) Campionati interprovinciali delle varie fasce d'età; </a:t>
            </a:r>
          </a:p>
          <a:p>
            <a:pPr>
              <a:lnSpc>
                <a:spcPct val="200000"/>
              </a:lnSpc>
            </a:pPr>
            <a:r>
              <a:rPr lang="it-IT" sz="2400" dirty="0">
                <a:latin typeface="Comic Sans MS" panose="030F0702030302020204" pitchFamily="66" charset="0"/>
              </a:rPr>
              <a:t>	d) Campionati regionali delle varie fasce d'età. </a:t>
            </a:r>
          </a:p>
          <a:p>
            <a:pPr>
              <a:lnSpc>
                <a:spcPct val="200000"/>
              </a:lnSpc>
            </a:pPr>
            <a:r>
              <a:rPr lang="it-IT" sz="2400" dirty="0">
                <a:latin typeface="Comic Sans MS" panose="030F0702030302020204" pitchFamily="66" charset="0"/>
              </a:rPr>
              <a:t>	e) Tornei Giovanili Femminili riservati alle sole giocatrici delle fasce d’età previste, con almeno 6 partecipanti. </a:t>
            </a:r>
          </a:p>
        </p:txBody>
      </p:sp>
    </p:spTree>
    <p:extLst>
      <p:ext uri="{BB962C8B-B14F-4D97-AF65-F5344CB8AC3E}">
        <p14:creationId xmlns:p14="http://schemas.microsoft.com/office/powerpoint/2010/main" val="69602543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2712</TotalTime>
  <Words>2690</Words>
  <Application>Microsoft Office PowerPoint</Application>
  <PresentationFormat>Widescreen</PresentationFormat>
  <Paragraphs>248</Paragraphs>
  <Slides>43</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43</vt:i4>
      </vt:variant>
    </vt:vector>
  </HeadingPairs>
  <TitlesOfParts>
    <vt:vector size="51" baseType="lpstr">
      <vt:lpstr>Arial</vt:lpstr>
      <vt:lpstr>Berlin Sans FB Demi</vt:lpstr>
      <vt:lpstr>Calibri</vt:lpstr>
      <vt:lpstr>Calibri Light</vt:lpstr>
      <vt:lpstr>Century Gothic</vt:lpstr>
      <vt:lpstr>Comic Sans MS</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Antonella</dc:creator>
  <cp:lastModifiedBy>Antonella Lay</cp:lastModifiedBy>
  <cp:revision>77</cp:revision>
  <dcterms:created xsi:type="dcterms:W3CDTF">2020-09-24T14:17:06Z</dcterms:created>
  <dcterms:modified xsi:type="dcterms:W3CDTF">2026-01-15T17:35:41Z</dcterms:modified>
</cp:coreProperties>
</file>