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4141" r:id="rId2"/>
  </p:sldMasterIdLst>
  <p:notesMasterIdLst>
    <p:notesMasterId r:id="rId9"/>
  </p:notesMasterIdLst>
  <p:handoutMasterIdLst>
    <p:handoutMasterId r:id="rId10"/>
  </p:handoutMasterIdLst>
  <p:sldIdLst>
    <p:sldId id="862" r:id="rId3"/>
    <p:sldId id="884" r:id="rId4"/>
    <p:sldId id="887" r:id="rId5"/>
    <p:sldId id="888" r:id="rId6"/>
    <p:sldId id="889" r:id="rId7"/>
    <p:sldId id="892" r:id="rId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00"/>
    <a:srgbClr val="CCFFCC"/>
    <a:srgbClr val="FF5050"/>
    <a:srgbClr val="FF3300"/>
    <a:srgbClr val="CCFFFF"/>
    <a:srgbClr val="0000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12" autoAdjust="0"/>
    <p:restoredTop sz="94737" autoAdjust="0"/>
  </p:normalViewPr>
  <p:slideViewPr>
    <p:cSldViewPr>
      <p:cViewPr varScale="1">
        <p:scale>
          <a:sx n="86" d="100"/>
          <a:sy n="86" d="100"/>
        </p:scale>
        <p:origin x="106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052"/>
    </p:cViewPr>
  </p:sorterViewPr>
  <p:notesViewPr>
    <p:cSldViewPr>
      <p:cViewPr varScale="1">
        <p:scale>
          <a:sx n="51" d="100"/>
          <a:sy n="51" d="100"/>
        </p:scale>
        <p:origin x="-189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0" tIns="45465" rIns="90930" bIns="45465" numCol="1" anchor="t" anchorCtr="0" compatLnSpc="1">
            <a:prstTxWarp prst="textNoShape">
              <a:avLst/>
            </a:prstTxWarp>
          </a:bodyPr>
          <a:lstStyle>
            <a:lvl1pPr defTabSz="90949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0" tIns="45465" rIns="90930" bIns="45465" numCol="1" anchor="t" anchorCtr="0" compatLnSpc="1">
            <a:prstTxWarp prst="textNoShape">
              <a:avLst/>
            </a:prstTxWarp>
          </a:bodyPr>
          <a:lstStyle>
            <a:lvl1pPr algn="r" defTabSz="90949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5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0" tIns="45465" rIns="90930" bIns="45465" numCol="1" anchor="b" anchorCtr="0" compatLnSpc="1">
            <a:prstTxWarp prst="textNoShape">
              <a:avLst/>
            </a:prstTxWarp>
          </a:bodyPr>
          <a:lstStyle>
            <a:lvl1pPr defTabSz="90949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0" y="9428165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0" tIns="45465" rIns="90930" bIns="45465" numCol="1" anchor="b" anchorCtr="0" compatLnSpc="1">
            <a:prstTxWarp prst="textNoShape">
              <a:avLst/>
            </a:prstTxWarp>
          </a:bodyPr>
          <a:lstStyle>
            <a:lvl1pPr algn="r" defTabSz="909490">
              <a:defRPr sz="1200"/>
            </a:lvl1pPr>
          </a:lstStyle>
          <a:p>
            <a:pPr>
              <a:defRPr/>
            </a:pPr>
            <a:fld id="{A33D40CA-201F-40BE-8C45-DA598756E3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7" tIns="47289" rIns="94577" bIns="47289" numCol="1" anchor="t" anchorCtr="0" compatLnSpc="1">
            <a:prstTxWarp prst="textNoShape">
              <a:avLst/>
            </a:prstTxWarp>
          </a:bodyPr>
          <a:lstStyle>
            <a:lvl1pPr defTabSz="945996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7" tIns="47289" rIns="94577" bIns="47289" numCol="1" anchor="t" anchorCtr="0" compatLnSpc="1">
            <a:prstTxWarp prst="textNoShape">
              <a:avLst/>
            </a:prstTxWarp>
          </a:bodyPr>
          <a:lstStyle>
            <a:lvl1pPr algn="r" defTabSz="945996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77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7" tIns="47289" rIns="94577" bIns="47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5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7" tIns="47289" rIns="94577" bIns="47289" numCol="1" anchor="b" anchorCtr="0" compatLnSpc="1">
            <a:prstTxWarp prst="textNoShape">
              <a:avLst/>
            </a:prstTxWarp>
          </a:bodyPr>
          <a:lstStyle>
            <a:lvl1pPr defTabSz="945996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0" y="9428165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7" tIns="47289" rIns="94577" bIns="47289" numCol="1" anchor="b" anchorCtr="0" compatLnSpc="1">
            <a:prstTxWarp prst="textNoShape">
              <a:avLst/>
            </a:prstTxWarp>
          </a:bodyPr>
          <a:lstStyle>
            <a:lvl1pPr algn="r" defTabSz="945996">
              <a:defRPr sz="1200"/>
            </a:lvl1pPr>
          </a:lstStyle>
          <a:p>
            <a:pPr>
              <a:defRPr/>
            </a:pPr>
            <a:fld id="{F010BB2C-9347-421C-98DF-EB922AEDC4F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A1B38D-FDF4-4F90-A558-C7A5943D1872}" type="slidenum">
              <a:rPr lang="it-IT"/>
              <a:pPr/>
              <a:t>1</a:t>
            </a:fld>
            <a:endParaRPr lang="it-IT"/>
          </a:p>
        </p:txBody>
      </p:sp>
      <p:sp>
        <p:nvSpPr>
          <p:cNvPr id="77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030DB-606F-4431-BE24-58933CC8D1CF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030DB-606F-4431-BE24-58933CC8D1CF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785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030DB-606F-4431-BE24-58933CC8D1CF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6084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030DB-606F-4431-BE24-58933CC8D1CF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81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030DB-606F-4431-BE24-58933CC8D1CF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28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27AFE-0B51-4689-99B7-A6E4EB9E10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04A97-89AB-40FB-8304-16F797314C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7B59F-C23F-4210-9C16-A1C449D0C7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2D53A00-C8BD-4B97-9BBC-61275BE8BF1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67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D6427AFE-0B51-4689-99B7-A6E4EB9E105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01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42289-C757-42B8-8E90-A2AEBFCB1AF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874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C500D3A-50D2-4105-9202-8E24B4629B3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31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D7B3D63-5B25-443E-8746-836A36721D7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600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EF1C214B-F8C2-4C1E-A7A8-94D1EFE9620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147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C9718-C924-403F-8EEA-35AD30360E9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897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441EE-682B-4931-AA1B-BCC5315BF82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48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42289-C757-42B8-8E90-A2AEBFCB1A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34067-58C9-48AE-B87C-78E307E809E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502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F5BA2C1-1126-4196-AEBE-710F042504B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156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4AC89F7-D0BC-4C3E-B16F-B92B3CC5C5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7710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4AC89F7-D0BC-4C3E-B16F-B92B3CC5C5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3391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4AC89F7-D0BC-4C3E-B16F-B92B3CC5C5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344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4AC89F7-D0BC-4C3E-B16F-B92B3CC5C5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9208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4AC89F7-D0BC-4C3E-B16F-B92B3CC5C5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068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04A97-89AB-40FB-8304-16F797314CD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1488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7B59F-C23F-4210-9C16-A1C449D0C76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20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00D3A-50D2-4105-9202-8E24B4629B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B3D63-5B25-443E-8746-836A36721D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C214B-F8C2-4C1E-A7A8-94D1EFE9620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C9718-C924-403F-8EEA-35AD30360E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441EE-682B-4931-AA1B-BCC5315BF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34067-58C9-48AE-B87C-78E307E809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BA2C1-1126-4196-AEBE-710F042504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46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46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46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4AC89F7-D0BC-4C3E-B16F-B92B3CC5C5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E4AC89F7-D0BC-4C3E-B16F-B92B3CC5C53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20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  <p:sldLayoutId id="2147484154" r:id="rId13"/>
    <p:sldLayoutId id="2147484155" r:id="rId14"/>
    <p:sldLayoutId id="2147484156" r:id="rId15"/>
    <p:sldLayoutId id="21474841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447800" y="3789040"/>
            <a:ext cx="76962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 cap="all" dirty="0">
                <a:solidFill>
                  <a:srgbClr val="CC3300"/>
                </a:solidFill>
                <a:latin typeface="Arial" charset="0"/>
              </a:rPr>
              <a:t>Sintesi di un anno di attività federale</a:t>
            </a:r>
          </a:p>
          <a:p>
            <a:pPr algn="ctr"/>
            <a:endParaRPr lang="it-IT" sz="2800" b="1" cap="all" dirty="0">
              <a:solidFill>
                <a:srgbClr val="CC3300"/>
              </a:solidFill>
            </a:endParaRPr>
          </a:p>
          <a:p>
            <a:pPr algn="ctr"/>
            <a:r>
              <a:rPr lang="it-IT" sz="2800" b="1" cap="all" dirty="0">
                <a:solidFill>
                  <a:srgbClr val="CC3300"/>
                </a:solidFill>
              </a:rPr>
              <a:t>(2021)</a:t>
            </a:r>
            <a:endParaRPr lang="it-IT" sz="2400" b="1" cap="all" dirty="0">
              <a:solidFill>
                <a:srgbClr val="CC3300"/>
              </a:solidFill>
              <a:latin typeface="Arial" charset="0"/>
            </a:endParaRPr>
          </a:p>
          <a:p>
            <a:pPr algn="ctr"/>
            <a:endParaRPr lang="it-IT" sz="2800" b="1" dirty="0">
              <a:solidFill>
                <a:srgbClr val="CC3300"/>
              </a:solidFill>
              <a:latin typeface="Arial" charset="0"/>
            </a:endParaRPr>
          </a:p>
          <a:p>
            <a:pPr algn="ctr"/>
            <a:endParaRPr lang="it-IT" dirty="0"/>
          </a:p>
        </p:txBody>
      </p:sp>
      <p:pic>
        <p:nvPicPr>
          <p:cNvPr id="3" name="Immagine 2" descr="Immagine che contiene testo, clipart, bigliettodavisita&#10;&#10;Descrizione generata automaticamente">
            <a:extLst>
              <a:ext uri="{FF2B5EF4-FFF2-40B4-BE49-F238E27FC236}">
                <a16:creationId xmlns:a16="http://schemas.microsoft.com/office/drawing/2014/main" id="{DD98A5A7-D7B9-45E1-84EE-46C3A4DC55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692696"/>
            <a:ext cx="2161032" cy="1572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639819"/>
            <a:ext cx="7340623" cy="68421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  <a:latin typeface="+mn-lt"/>
              </a:rPr>
              <a:t>Gestione delle attività sportive</a:t>
            </a:r>
            <a:br>
              <a:rPr lang="it-IT" sz="4000" b="1" dirty="0">
                <a:solidFill>
                  <a:srgbClr val="C00000"/>
                </a:solidFill>
                <a:latin typeface="+mn-lt"/>
              </a:rPr>
            </a:br>
            <a:br>
              <a:rPr lang="it-IT" sz="2800" b="1" kern="1200" cap="all" dirty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</a:br>
            <a:endParaRPr lang="it-IT" sz="2800" b="1" kern="1200" cap="all" dirty="0">
              <a:solidFill>
                <a:srgbClr val="C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357289" y="1700808"/>
            <a:ext cx="734062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accent1"/>
              </a:buClr>
            </a:pPr>
            <a:r>
              <a:rPr lang="it-IT" sz="2400" dirty="0">
                <a:latin typeface="+mn-lt"/>
              </a:rPr>
              <a:t>La Federazione Scacchistica Italiana ha mantenuto attivo e dinamico il sistema delle competizioni sportive: 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sono stati svolti 546 tornei a variazione </a:t>
            </a:r>
            <a:r>
              <a:rPr lang="it-IT" sz="2400" dirty="0" err="1">
                <a:latin typeface="+mn-lt"/>
              </a:rPr>
              <a:t>elo</a:t>
            </a:r>
            <a:r>
              <a:rPr lang="it-IT" sz="2400" dirty="0">
                <a:latin typeface="+mn-lt"/>
              </a:rPr>
              <a:t> standard con 15.374 partecipanti.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ha organizzato direttamente le finali CIGU18 a Salsomaggiore Terme assicurando sicurezza e dando una qualità dei servizi che diventerà benchmarking per i futuri organizzatori.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c)ha assicurato lo svolgimento dei CIS a Squadre e dei CIA</a:t>
            </a:r>
          </a:p>
          <a:p>
            <a:pPr algn="just">
              <a:spcBef>
                <a:spcPct val="20000"/>
              </a:spcBef>
              <a:buClr>
                <a:schemeClr val="accent1"/>
              </a:buClr>
            </a:pPr>
            <a:endParaRPr lang="it-IT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it-IT" sz="1600" b="1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it-IT" sz="1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535" y="5984875"/>
            <a:ext cx="1331640" cy="80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357290" y="1814947"/>
            <a:ext cx="7340624" cy="374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Vincitori della Mitropa Cup assoluta e della Mitropa Cup femminile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it-IT" sz="24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La Nazionale femminile si è piazzata 9 ai campionati europei a squadre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it-IT" sz="24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L’Italia in un solo anno ha scalato la graduatoria mondiale </a:t>
            </a:r>
            <a:r>
              <a:rPr lang="it-IT" sz="2000" dirty="0">
                <a:latin typeface="+mn-lt"/>
              </a:rPr>
              <a:t>passando dal 35° al 24° posto.</a:t>
            </a:r>
          </a:p>
          <a:p>
            <a:pPr algn="just">
              <a:spcBef>
                <a:spcPct val="20000"/>
              </a:spcBef>
              <a:buClr>
                <a:schemeClr val="accent1"/>
              </a:buClr>
            </a:pPr>
            <a:endParaRPr lang="it-IT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it-IT" sz="1600" b="1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it-IT" sz="1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535" y="5984875"/>
            <a:ext cx="1331640" cy="80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A947986C-1FC3-4CC7-98D6-30BD78CB8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291" y="624110"/>
            <a:ext cx="7177110" cy="128089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+mn-lt"/>
              </a:rPr>
              <a:t>Successi sportivi</a:t>
            </a:r>
            <a:br>
              <a:rPr lang="it-IT" b="1" dirty="0">
                <a:solidFill>
                  <a:srgbClr val="C00000"/>
                </a:solidFill>
                <a:latin typeface="+mn-lt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403998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357291" y="2504724"/>
            <a:ext cx="7340624" cy="2982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Oltre 154.000,00 euro di agevolazioni al sistema sportivo (ASD, tesserati)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it-IT" sz="24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Prosecuzione nel 2022 delle agevolazioni alle ASD con la forma innovativa di corresponsione diretta delle indennità arbitrali e dei costi di viaggio.</a:t>
            </a:r>
            <a:endParaRPr lang="it-IT" sz="2000" dirty="0">
              <a:latin typeface="+mn-lt"/>
            </a:endParaRPr>
          </a:p>
          <a:p>
            <a:pPr algn="just">
              <a:spcBef>
                <a:spcPct val="20000"/>
              </a:spcBef>
              <a:buClr>
                <a:schemeClr val="accent1"/>
              </a:buClr>
            </a:pPr>
            <a:endParaRPr lang="it-IT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it-IT" sz="1600" b="1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it-IT" sz="1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535" y="5984875"/>
            <a:ext cx="1331640" cy="80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A947986C-1FC3-4CC7-98D6-30BD78CB8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291" y="624110"/>
            <a:ext cx="7177110" cy="128089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+mn-lt"/>
              </a:rPr>
              <a:t>Sostegno al sistema sportivo</a:t>
            </a:r>
            <a:br>
              <a:rPr lang="it-IT" b="1" dirty="0">
                <a:solidFill>
                  <a:srgbClr val="C00000"/>
                </a:solidFill>
                <a:latin typeface="+mn-lt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50962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275534" y="2046975"/>
            <a:ext cx="7340624" cy="43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Importante attività di comunicazione esterna (stampa, tv, social, Scacchitalia)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Attività finanziate da istituzioni pubbliche e private (Scuola dello Sport, Dipartimento dello Sport, LDT, Campo Marzio, </a:t>
            </a:r>
            <a:r>
              <a:rPr lang="it-IT" sz="2400" dirty="0" err="1">
                <a:latin typeface="+mn-lt"/>
              </a:rPr>
              <a:t>Qlash</a:t>
            </a:r>
            <a:r>
              <a:rPr lang="it-IT" sz="2400" dirty="0">
                <a:latin typeface="+mn-lt"/>
              </a:rPr>
              <a:t>)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Rinnovamento della Direzione Agonistica e del suo funzionamento (Club Italia e JCI)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Costituzione della Scuola Federale con dotazione di mezzi (sito, piattaforma </a:t>
            </a:r>
            <a:r>
              <a:rPr lang="it-IT" sz="2400" dirty="0" err="1">
                <a:latin typeface="+mn-lt"/>
              </a:rPr>
              <a:t>moodle</a:t>
            </a:r>
            <a:r>
              <a:rPr lang="it-IT" sz="2400" dirty="0">
                <a:latin typeface="+mn-lt"/>
              </a:rPr>
              <a:t>, piattaforma zoom) e svolgimento di corsi.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it-IT" sz="2000" dirty="0">
              <a:latin typeface="+mn-lt"/>
            </a:endParaRPr>
          </a:p>
          <a:p>
            <a:pPr algn="just">
              <a:spcBef>
                <a:spcPct val="20000"/>
              </a:spcBef>
              <a:buClr>
                <a:schemeClr val="accent1"/>
              </a:buClr>
            </a:pPr>
            <a:endParaRPr lang="it-IT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it-IT" sz="1600" b="1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it-IT" sz="1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535" y="5984875"/>
            <a:ext cx="1331640" cy="80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A947986C-1FC3-4CC7-98D6-30BD78CB8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291" y="624110"/>
            <a:ext cx="717711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+mn-lt"/>
              </a:rPr>
              <a:t>Realizzazione del Programma quadriennale</a:t>
            </a:r>
            <a:br>
              <a:rPr lang="it-IT" b="1" dirty="0">
                <a:solidFill>
                  <a:srgbClr val="C00000"/>
                </a:solidFill>
                <a:latin typeface="+mn-lt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547077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275534" y="1928501"/>
            <a:ext cx="7340624" cy="43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Rifacimento e o aggiornamento di numerosi regolamenti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Rinegoziazione del contratto con la piattaforma on line e svincolo da clausole «vessatorie»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Nuova forma di collaborazione e rifacimento di una piattaforma idonea per attività e-chess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Avviamento graduale del settore e-chess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latin typeface="+mn-lt"/>
              </a:rPr>
              <a:t>Rinnovamento dell’organizzazione federale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it-IT" sz="2400" dirty="0">
              <a:latin typeface="+mn-lt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it-IT" sz="2000" dirty="0">
              <a:latin typeface="+mn-lt"/>
            </a:endParaRPr>
          </a:p>
          <a:p>
            <a:pPr algn="just">
              <a:spcBef>
                <a:spcPct val="20000"/>
              </a:spcBef>
              <a:buClr>
                <a:schemeClr val="accent1"/>
              </a:buClr>
            </a:pPr>
            <a:endParaRPr lang="it-IT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it-IT" sz="1600" b="1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it-IT" sz="1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535" y="5984875"/>
            <a:ext cx="1331640" cy="80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A947986C-1FC3-4CC7-98D6-30BD78CB8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291" y="624110"/>
            <a:ext cx="717711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+mn-lt"/>
              </a:rPr>
              <a:t>Realizzazione del Programma quadriennale</a:t>
            </a:r>
            <a:br>
              <a:rPr lang="it-IT" b="1" dirty="0">
                <a:solidFill>
                  <a:srgbClr val="C00000"/>
                </a:solidFill>
                <a:latin typeface="+mn-lt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06382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299</Words>
  <Application>Microsoft Office PowerPoint</Application>
  <PresentationFormat>Presentazione su schermo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Personalizza struttura</vt:lpstr>
      <vt:lpstr>Filo</vt:lpstr>
      <vt:lpstr>Presentazione standard di PowerPoint</vt:lpstr>
      <vt:lpstr>Gestione delle attività sportive  </vt:lpstr>
      <vt:lpstr>Successi sportivi </vt:lpstr>
      <vt:lpstr>Sostegno al sistema sportivo </vt:lpstr>
      <vt:lpstr>Realizzazione del Programma quadriennale </vt:lpstr>
      <vt:lpstr>Realizzazione del Programma quadriennale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Maggi</dc:creator>
  <cp:lastModifiedBy>Antonella Lay</cp:lastModifiedBy>
  <cp:revision>50</cp:revision>
  <dcterms:created xsi:type="dcterms:W3CDTF">2019-10-10T16:09:58Z</dcterms:created>
  <dcterms:modified xsi:type="dcterms:W3CDTF">2022-02-25T14:53:13Z</dcterms:modified>
</cp:coreProperties>
</file>